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76" r:id="rId4"/>
    <p:sldId id="287" r:id="rId5"/>
    <p:sldId id="284" r:id="rId6"/>
    <p:sldId id="312" r:id="rId7"/>
    <p:sldId id="314" r:id="rId8"/>
    <p:sldId id="288" r:id="rId9"/>
    <p:sldId id="290" r:id="rId10"/>
    <p:sldId id="289" r:id="rId11"/>
    <p:sldId id="308" r:id="rId12"/>
    <p:sldId id="278" r:id="rId13"/>
    <p:sldId id="317" r:id="rId14"/>
    <p:sldId id="318" r:id="rId15"/>
    <p:sldId id="259" r:id="rId16"/>
    <p:sldId id="301" r:id="rId17"/>
    <p:sldId id="296" r:id="rId18"/>
    <p:sldId id="297" r:id="rId19"/>
    <p:sldId id="305" r:id="rId20"/>
    <p:sldId id="266" r:id="rId21"/>
    <p:sldId id="307" r:id="rId22"/>
    <p:sldId id="261" r:id="rId23"/>
    <p:sldId id="281" r:id="rId24"/>
    <p:sldId id="280" r:id="rId25"/>
    <p:sldId id="262" r:id="rId26"/>
    <p:sldId id="325" r:id="rId27"/>
    <p:sldId id="282" r:id="rId28"/>
    <p:sldId id="322" r:id="rId29"/>
    <p:sldId id="319" r:id="rId30"/>
    <p:sldId id="320" r:id="rId31"/>
    <p:sldId id="324" r:id="rId32"/>
    <p:sldId id="323" r:id="rId33"/>
    <p:sldId id="273" r:id="rId34"/>
    <p:sldId id="265" r:id="rId35"/>
    <p:sldId id="311" r:id="rId36"/>
    <p:sldId id="283" r:id="rId37"/>
  </p:sldIdLst>
  <p:sldSz cx="9144000" cy="6858000" type="screen4x3"/>
  <p:notesSz cx="6858000" cy="9144000"/>
  <p:custDataLst>
    <p:tags r:id="rId3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AIO" initials="V" lastIdx="5" clrIdx="0"/>
  <p:cmAuthor id="1" name="Pham Duy, Quang" initials="PDQ" lastIdx="11" clrIdx="1">
    <p:extLst>
      <p:ext uri="{19B8F6BF-5375-455C-9EA6-DF929625EA0E}">
        <p15:presenceInfo xmlns="" xmlns:p15="http://schemas.microsoft.com/office/powerpoint/2012/main" userId="Pham Duy, Qu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387" autoAdjust="0"/>
  </p:normalViewPr>
  <p:slideViewPr>
    <p:cSldViewPr>
      <p:cViewPr>
        <p:scale>
          <a:sx n="65" d="100"/>
          <a:sy n="65" d="100"/>
        </p:scale>
        <p:origin x="-151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Nguyen%20Thao\ZIK\ZIK_bieu%20do%20va%20so%20lieu_140817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Nguyen%20Thao\ZIK\ZIK_bieu%20do%20va%20so%20lieu_140817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D:\pasteur\PCR\M&#227;%20H&#243;a%20M&#7851;u\MA%20HOA%20XN%20TINH-2016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Nguyen%20Thao\ZIK\ZIK_bieu%20do%20va%20so%20lieu_140817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Nguyen%20Thao\ZIK\ZIK_bieu%20do%20va%20so%20lieu_14081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0416666666666666"/>
          <c:y val="0"/>
          <c:w val="0.59444444444444455"/>
          <c:h val="0.99074074074074059"/>
        </c:manualLayout>
      </c:layout>
      <c:pieChart>
        <c:varyColors val="1"/>
        <c:ser>
          <c:idx val="0"/>
          <c:order val="0"/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689-4BC1-84E8-ABC97C3C588C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>
                        <a:solidFill>
                          <a:schemeClr val="bg1"/>
                        </a:solidFill>
                      </a:rPr>
                      <a:t>20% </a:t>
                    </a:r>
                    <a:br>
                      <a:rPr lang="en-US" sz="1800" b="1">
                        <a:solidFill>
                          <a:schemeClr val="bg1"/>
                        </a:solidFill>
                      </a:rPr>
                    </a:br>
                    <a:r>
                      <a:rPr lang="en-US" sz="1800" b="1">
                        <a:solidFill>
                          <a:schemeClr val="bg1"/>
                        </a:solidFill>
                      </a:rPr>
                      <a:t>Có triệu chứng</a:t>
                    </a:r>
                  </a:p>
                </c:rich>
              </c:tx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689-4BC1-84E8-ABC97C3C588C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800" b="1">
                        <a:solidFill>
                          <a:schemeClr val="bg1"/>
                        </a:solidFill>
                      </a:rPr>
                      <a:t>80% </a:t>
                    </a:r>
                    <a:br>
                      <a:rPr lang="en-US" sz="1800" b="1">
                        <a:solidFill>
                          <a:schemeClr val="bg1"/>
                        </a:solidFill>
                      </a:rPr>
                    </a:br>
                    <a:r>
                      <a:rPr lang="en-US" sz="1800" b="1">
                        <a:solidFill>
                          <a:schemeClr val="bg1"/>
                        </a:solidFill>
                      </a:rPr>
                      <a:t>Không triệu chứng</a:t>
                    </a:r>
                  </a:p>
                </c:rich>
              </c:tx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2689-4BC1-84E8-ABC97C3C588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/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Sheet1!$A$6:$A$7</c:f>
              <c:strCache>
                <c:ptCount val="2"/>
                <c:pt idx="0">
                  <c:v>Có triệu chứng</c:v>
                </c:pt>
                <c:pt idx="1">
                  <c:v>Không triệu chứng</c:v>
                </c:pt>
              </c:strCache>
            </c:strRef>
          </c:cat>
          <c:val>
            <c:numRef>
              <c:f>Sheet1!$B$6:$B$7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689-4BC1-84E8-ABC97C3C588C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198"/>
      </c:pieChart>
    </c:plotArea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mtClean="0"/>
              <a:t>Số</a:t>
            </a:r>
            <a:r>
              <a:rPr lang="en-US" baseline="0" smtClean="0"/>
              <a:t> ca mắc Zika tại Việt Nam 2016-2018</a:t>
            </a:r>
            <a:endParaRPr lang="en-US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'Giai doan giam sat'!$T$6</c:f>
              <c:strCache>
                <c:ptCount val="1"/>
                <c:pt idx="0">
                  <c:v>KVPN</c:v>
                </c:pt>
              </c:strCache>
            </c:strRef>
          </c:tx>
          <c:invertIfNegative val="0"/>
          <c:cat>
            <c:numRef>
              <c:f>'Giai doan giam sat'!$S$7:$S$9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'Giai doan giam sat'!$T$7:$T$9</c:f>
              <c:numCache>
                <c:formatCode>General</c:formatCode>
                <c:ptCount val="3"/>
                <c:pt idx="0">
                  <c:v>212</c:v>
                </c:pt>
                <c:pt idx="1">
                  <c:v>37</c:v>
                </c:pt>
                <c:pt idx="2">
                  <c:v>11</c:v>
                </c:pt>
              </c:numCache>
            </c:numRef>
          </c:val>
        </c:ser>
        <c:ser>
          <c:idx val="1"/>
          <c:order val="1"/>
          <c:tx>
            <c:strRef>
              <c:f>'Giai doan giam sat'!$U$6</c:f>
              <c:strCache>
                <c:ptCount val="1"/>
                <c:pt idx="0">
                  <c:v>Cả nước</c:v>
                </c:pt>
              </c:strCache>
            </c:strRef>
          </c:tx>
          <c:invertIfNegative val="0"/>
          <c:cat>
            <c:numRef>
              <c:f>'Giai doan giam sat'!$S$7:$S$9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'Giai doan giam sat'!$U$7:$U$9</c:f>
              <c:numCache>
                <c:formatCode>General</c:formatCode>
                <c:ptCount val="3"/>
                <c:pt idx="0">
                  <c:v>221</c:v>
                </c:pt>
                <c:pt idx="1">
                  <c:v>39</c:v>
                </c:pt>
                <c:pt idx="2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0319104"/>
        <c:axId val="91849472"/>
      </c:barChart>
      <c:catAx>
        <c:axId val="90319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91849472"/>
        <c:crosses val="autoZero"/>
        <c:auto val="1"/>
        <c:lblAlgn val="ctr"/>
        <c:lblOffset val="100"/>
        <c:noMultiLvlLbl val="0"/>
      </c:catAx>
      <c:valAx>
        <c:axId val="9184947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031910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mtClean="0"/>
              <a:t>Phân</a:t>
            </a:r>
            <a:r>
              <a:rPr lang="en-US" baseline="0" smtClean="0"/>
              <a:t> bố ca mắc Zika tại KVPN 2016-2018</a:t>
            </a:r>
            <a:endParaRPr lang="en-US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2"/>
          <c:order val="0"/>
          <c:tx>
            <c:strRef>
              <c:f>'Giai doan giam sat'!$A$17</c:f>
              <c:strCache>
                <c:ptCount val="1"/>
                <c:pt idx="0">
                  <c:v>Zika cases in SVN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'Giai doan giam sat'!$B$13:$AK$13</c:f>
              <c:numCache>
                <c:formatCode>General</c:formatCode>
                <c:ptCount val="36"/>
                <c:pt idx="0" formatCode="mmm\-yy">
                  <c:v>42370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 formatCode="mmm\-yy">
                  <c:v>42736</c:v>
                </c:pt>
                <c:pt idx="13">
                  <c:v>2</c:v>
                </c:pt>
                <c:pt idx="14">
                  <c:v>3</c:v>
                </c:pt>
                <c:pt idx="15">
                  <c:v>4</c:v>
                </c:pt>
                <c:pt idx="16">
                  <c:v>5</c:v>
                </c:pt>
                <c:pt idx="17">
                  <c:v>6</c:v>
                </c:pt>
                <c:pt idx="18">
                  <c:v>7</c:v>
                </c:pt>
                <c:pt idx="19">
                  <c:v>8</c:v>
                </c:pt>
                <c:pt idx="20">
                  <c:v>9</c:v>
                </c:pt>
                <c:pt idx="21">
                  <c:v>10</c:v>
                </c:pt>
                <c:pt idx="22">
                  <c:v>11</c:v>
                </c:pt>
                <c:pt idx="23">
                  <c:v>12</c:v>
                </c:pt>
                <c:pt idx="24" formatCode="mmm\-yy">
                  <c:v>43101</c:v>
                </c:pt>
                <c:pt idx="25">
                  <c:v>2</c:v>
                </c:pt>
                <c:pt idx="26">
                  <c:v>3</c:v>
                </c:pt>
                <c:pt idx="27">
                  <c:v>4</c:v>
                </c:pt>
                <c:pt idx="28">
                  <c:v>5</c:v>
                </c:pt>
                <c:pt idx="29">
                  <c:v>6</c:v>
                </c:pt>
                <c:pt idx="30">
                  <c:v>7</c:v>
                </c:pt>
                <c:pt idx="31">
                  <c:v>8</c:v>
                </c:pt>
                <c:pt idx="32">
                  <c:v>9</c:v>
                </c:pt>
                <c:pt idx="33">
                  <c:v>10</c:v>
                </c:pt>
                <c:pt idx="34">
                  <c:v>11</c:v>
                </c:pt>
                <c:pt idx="35">
                  <c:v>12</c:v>
                </c:pt>
              </c:numCache>
            </c:numRef>
          </c:cat>
          <c:val>
            <c:numRef>
              <c:f>'Giai doan giam sat'!$B$17:$AK$17</c:f>
              <c:numCache>
                <c:formatCode>General</c:formatCode>
                <c:ptCount val="36"/>
                <c:pt idx="2">
                  <c:v>1</c:v>
                </c:pt>
                <c:pt idx="8">
                  <c:v>1</c:v>
                </c:pt>
                <c:pt idx="9">
                  <c:v>36</c:v>
                </c:pt>
                <c:pt idx="10">
                  <c:v>102</c:v>
                </c:pt>
                <c:pt idx="11">
                  <c:v>72</c:v>
                </c:pt>
                <c:pt idx="12">
                  <c:v>16</c:v>
                </c:pt>
                <c:pt idx="13">
                  <c:v>3</c:v>
                </c:pt>
                <c:pt idx="14">
                  <c:v>5</c:v>
                </c:pt>
                <c:pt idx="15">
                  <c:v>1</c:v>
                </c:pt>
                <c:pt idx="16">
                  <c:v>3</c:v>
                </c:pt>
                <c:pt idx="18">
                  <c:v>1</c:v>
                </c:pt>
                <c:pt idx="19">
                  <c:v>3</c:v>
                </c:pt>
                <c:pt idx="20">
                  <c:v>2</c:v>
                </c:pt>
                <c:pt idx="21">
                  <c:v>1</c:v>
                </c:pt>
                <c:pt idx="22">
                  <c:v>0</c:v>
                </c:pt>
                <c:pt idx="23">
                  <c:v>2</c:v>
                </c:pt>
                <c:pt idx="24">
                  <c:v>1</c:v>
                </c:pt>
                <c:pt idx="25">
                  <c:v>1</c:v>
                </c:pt>
                <c:pt idx="28">
                  <c:v>1</c:v>
                </c:pt>
                <c:pt idx="29">
                  <c:v>1</c:v>
                </c:pt>
                <c:pt idx="31">
                  <c:v>3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3"/>
        <c:axId val="59679872"/>
        <c:axId val="59681408"/>
      </c:barChart>
      <c:catAx>
        <c:axId val="59679872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crossAx val="59681408"/>
        <c:crosses val="autoZero"/>
        <c:auto val="1"/>
        <c:lblAlgn val="ctr"/>
        <c:lblOffset val="100"/>
        <c:noMultiLvlLbl val="0"/>
      </c:catAx>
      <c:valAx>
        <c:axId val="59681408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96798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'Tong hop'!$H$21:$J$21</c:f>
              <c:strCache>
                <c:ptCount val="3"/>
                <c:pt idx="0">
                  <c:v>số muỗi ở OD SXH</c:v>
                </c:pt>
                <c:pt idx="1">
                  <c:v>số muỗi ở OD Zika</c:v>
                </c:pt>
                <c:pt idx="2">
                  <c:v>số muỗi GSTX</c:v>
                </c:pt>
              </c:strCache>
            </c:strRef>
          </c:cat>
          <c:val>
            <c:numRef>
              <c:f>'Tong hop'!$H$22:$J$22</c:f>
              <c:numCache>
                <c:formatCode>General</c:formatCode>
                <c:ptCount val="3"/>
                <c:pt idx="0">
                  <c:v>749</c:v>
                </c:pt>
                <c:pt idx="1">
                  <c:v>384</c:v>
                </c:pt>
                <c:pt idx="2">
                  <c:v>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B9F-4F19-BCAC-7B6E8A2F5B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overlay val="0"/>
      <c:txPr>
        <a:bodyPr/>
        <a:lstStyle/>
        <a:p>
          <a:pPr>
            <a:defRPr sz="18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2000"/>
      </a:pPr>
      <a:endParaRPr lang="en-US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solidFill>
                  <a:srgbClr val="002060"/>
                </a:solidFill>
                <a:latin typeface="Arial" pitchFamily="34" charset="0"/>
                <a:cs typeface="Arial" pitchFamily="34" charset="0"/>
              </a:defRPr>
            </a:pPr>
            <a:r>
              <a:rPr lang="en-US" sz="1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Diễn</a:t>
            </a:r>
            <a:r>
              <a:rPr lang="en-US" sz="1600" baseline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tiến lấy mẫu thai phụ tại KVPN từ tháng 1/ 2016 đến tháng 2/2019</a:t>
            </a:r>
            <a:endParaRPr lang="en-US" sz="1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Sheet2!$A$2</c:f>
              <c:strCache>
                <c:ptCount val="1"/>
                <c:pt idx="0">
                  <c:v>TS thai phụ</c:v>
                </c:pt>
              </c:strCache>
            </c:strRef>
          </c:tx>
          <c:invertIfNegative val="0"/>
          <c:cat>
            <c:numRef>
              <c:f>Sheet2!$B$1:$AM$1</c:f>
              <c:numCache>
                <c:formatCode>General</c:formatCode>
                <c:ptCount val="38"/>
                <c:pt idx="0" formatCode="mmm\-yy">
                  <c:v>42370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 formatCode="mmm\-yy">
                  <c:v>42736</c:v>
                </c:pt>
                <c:pt idx="13">
                  <c:v>2</c:v>
                </c:pt>
                <c:pt idx="14">
                  <c:v>3</c:v>
                </c:pt>
                <c:pt idx="15">
                  <c:v>4</c:v>
                </c:pt>
                <c:pt idx="16">
                  <c:v>5</c:v>
                </c:pt>
                <c:pt idx="17">
                  <c:v>6</c:v>
                </c:pt>
                <c:pt idx="18">
                  <c:v>7</c:v>
                </c:pt>
                <c:pt idx="19">
                  <c:v>8</c:v>
                </c:pt>
                <c:pt idx="20">
                  <c:v>9</c:v>
                </c:pt>
                <c:pt idx="21">
                  <c:v>10</c:v>
                </c:pt>
                <c:pt idx="22">
                  <c:v>11</c:v>
                </c:pt>
                <c:pt idx="23">
                  <c:v>12</c:v>
                </c:pt>
                <c:pt idx="24" formatCode="mmm\-yy">
                  <c:v>43101</c:v>
                </c:pt>
                <c:pt idx="25">
                  <c:v>2</c:v>
                </c:pt>
                <c:pt idx="26">
                  <c:v>3</c:v>
                </c:pt>
                <c:pt idx="27">
                  <c:v>4</c:v>
                </c:pt>
                <c:pt idx="28">
                  <c:v>5</c:v>
                </c:pt>
                <c:pt idx="29">
                  <c:v>6</c:v>
                </c:pt>
                <c:pt idx="30">
                  <c:v>7</c:v>
                </c:pt>
                <c:pt idx="31">
                  <c:v>8</c:v>
                </c:pt>
                <c:pt idx="32">
                  <c:v>9</c:v>
                </c:pt>
                <c:pt idx="33">
                  <c:v>10</c:v>
                </c:pt>
                <c:pt idx="34">
                  <c:v>11</c:v>
                </c:pt>
                <c:pt idx="35">
                  <c:v>12</c:v>
                </c:pt>
                <c:pt idx="36" formatCode="mmm\-yy">
                  <c:v>43466</c:v>
                </c:pt>
                <c:pt idx="37">
                  <c:v>2</c:v>
                </c:pt>
              </c:numCache>
            </c:numRef>
          </c:cat>
          <c:val>
            <c:numRef>
              <c:f>Sheet2!$B$2:$AM$2</c:f>
              <c:numCache>
                <c:formatCode>General</c:formatCode>
                <c:ptCount val="38"/>
                <c:pt idx="0">
                  <c:v>3</c:v>
                </c:pt>
                <c:pt idx="2">
                  <c:v>4</c:v>
                </c:pt>
                <c:pt idx="3">
                  <c:v>10</c:v>
                </c:pt>
                <c:pt idx="4">
                  <c:v>1</c:v>
                </c:pt>
                <c:pt idx="8">
                  <c:v>3</c:v>
                </c:pt>
                <c:pt idx="9">
                  <c:v>31</c:v>
                </c:pt>
                <c:pt idx="10">
                  <c:v>100</c:v>
                </c:pt>
                <c:pt idx="11">
                  <c:v>57</c:v>
                </c:pt>
                <c:pt idx="12">
                  <c:v>21</c:v>
                </c:pt>
                <c:pt idx="13">
                  <c:v>9</c:v>
                </c:pt>
                <c:pt idx="14">
                  <c:v>7</c:v>
                </c:pt>
                <c:pt idx="15">
                  <c:v>6</c:v>
                </c:pt>
                <c:pt idx="16">
                  <c:v>14</c:v>
                </c:pt>
                <c:pt idx="17">
                  <c:v>18</c:v>
                </c:pt>
                <c:pt idx="18">
                  <c:v>22</c:v>
                </c:pt>
                <c:pt idx="19">
                  <c:v>18</c:v>
                </c:pt>
                <c:pt idx="20">
                  <c:v>17</c:v>
                </c:pt>
                <c:pt idx="21">
                  <c:v>16</c:v>
                </c:pt>
                <c:pt idx="22">
                  <c:v>10</c:v>
                </c:pt>
                <c:pt idx="23">
                  <c:v>9</c:v>
                </c:pt>
                <c:pt idx="24">
                  <c:v>4</c:v>
                </c:pt>
                <c:pt idx="25">
                  <c:v>4</c:v>
                </c:pt>
                <c:pt idx="26">
                  <c:v>13</c:v>
                </c:pt>
                <c:pt idx="27">
                  <c:v>19</c:v>
                </c:pt>
                <c:pt idx="28">
                  <c:v>26</c:v>
                </c:pt>
                <c:pt idx="29">
                  <c:v>20</c:v>
                </c:pt>
                <c:pt idx="30">
                  <c:v>8</c:v>
                </c:pt>
                <c:pt idx="31">
                  <c:v>17</c:v>
                </c:pt>
                <c:pt idx="32">
                  <c:v>10</c:v>
                </c:pt>
                <c:pt idx="33">
                  <c:v>10</c:v>
                </c:pt>
                <c:pt idx="34">
                  <c:v>6</c:v>
                </c:pt>
                <c:pt idx="35">
                  <c:v>4</c:v>
                </c:pt>
                <c:pt idx="36">
                  <c:v>11</c:v>
                </c:pt>
                <c:pt idx="37">
                  <c:v>3</c:v>
                </c:pt>
              </c:numCache>
            </c:numRef>
          </c:val>
        </c:ser>
        <c:ser>
          <c:idx val="2"/>
          <c:order val="1"/>
          <c:tx>
            <c:strRef>
              <c:f>Sheet2!$A$3</c:f>
              <c:strCache>
                <c:ptCount val="1"/>
                <c:pt idx="0">
                  <c:v>ZIKV (+)</c:v>
                </c:pt>
              </c:strCache>
            </c:strRef>
          </c:tx>
          <c:invertIfNegative val="0"/>
          <c:cat>
            <c:numRef>
              <c:f>Sheet2!$B$1:$AM$1</c:f>
              <c:numCache>
                <c:formatCode>General</c:formatCode>
                <c:ptCount val="38"/>
                <c:pt idx="0" formatCode="mmm\-yy">
                  <c:v>42370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 formatCode="mmm\-yy">
                  <c:v>42736</c:v>
                </c:pt>
                <c:pt idx="13">
                  <c:v>2</c:v>
                </c:pt>
                <c:pt idx="14">
                  <c:v>3</c:v>
                </c:pt>
                <c:pt idx="15">
                  <c:v>4</c:v>
                </c:pt>
                <c:pt idx="16">
                  <c:v>5</c:v>
                </c:pt>
                <c:pt idx="17">
                  <c:v>6</c:v>
                </c:pt>
                <c:pt idx="18">
                  <c:v>7</c:v>
                </c:pt>
                <c:pt idx="19">
                  <c:v>8</c:v>
                </c:pt>
                <c:pt idx="20">
                  <c:v>9</c:v>
                </c:pt>
                <c:pt idx="21">
                  <c:v>10</c:v>
                </c:pt>
                <c:pt idx="22">
                  <c:v>11</c:v>
                </c:pt>
                <c:pt idx="23">
                  <c:v>12</c:v>
                </c:pt>
                <c:pt idx="24" formatCode="mmm\-yy">
                  <c:v>43101</c:v>
                </c:pt>
                <c:pt idx="25">
                  <c:v>2</c:v>
                </c:pt>
                <c:pt idx="26">
                  <c:v>3</c:v>
                </c:pt>
                <c:pt idx="27">
                  <c:v>4</c:v>
                </c:pt>
                <c:pt idx="28">
                  <c:v>5</c:v>
                </c:pt>
                <c:pt idx="29">
                  <c:v>6</c:v>
                </c:pt>
                <c:pt idx="30">
                  <c:v>7</c:v>
                </c:pt>
                <c:pt idx="31">
                  <c:v>8</c:v>
                </c:pt>
                <c:pt idx="32">
                  <c:v>9</c:v>
                </c:pt>
                <c:pt idx="33">
                  <c:v>10</c:v>
                </c:pt>
                <c:pt idx="34">
                  <c:v>11</c:v>
                </c:pt>
                <c:pt idx="35">
                  <c:v>12</c:v>
                </c:pt>
                <c:pt idx="36" formatCode="mmm\-yy">
                  <c:v>43466</c:v>
                </c:pt>
                <c:pt idx="37">
                  <c:v>2</c:v>
                </c:pt>
              </c:numCache>
            </c:numRef>
          </c:cat>
          <c:val>
            <c:numRef>
              <c:f>Sheet2!$B$3:$AM$3</c:f>
              <c:numCache>
                <c:formatCode>General</c:formatCode>
                <c:ptCount val="38"/>
                <c:pt idx="2">
                  <c:v>1</c:v>
                </c:pt>
                <c:pt idx="9">
                  <c:v>6</c:v>
                </c:pt>
                <c:pt idx="10">
                  <c:v>18</c:v>
                </c:pt>
                <c:pt idx="11">
                  <c:v>22</c:v>
                </c:pt>
                <c:pt idx="12">
                  <c:v>9</c:v>
                </c:pt>
                <c:pt idx="14">
                  <c:v>5</c:v>
                </c:pt>
                <c:pt idx="15">
                  <c:v>2</c:v>
                </c:pt>
                <c:pt idx="16">
                  <c:v>2</c:v>
                </c:pt>
                <c:pt idx="19">
                  <c:v>1</c:v>
                </c:pt>
                <c:pt idx="21">
                  <c:v>1</c:v>
                </c:pt>
                <c:pt idx="25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64548224"/>
        <c:axId val="64566400"/>
      </c:barChart>
      <c:catAx>
        <c:axId val="64548224"/>
        <c:scaling>
          <c:orientation val="minMax"/>
        </c:scaling>
        <c:delete val="0"/>
        <c:axPos val="b"/>
        <c:numFmt formatCode="mmm\-yy" sourceLinked="1"/>
        <c:majorTickMark val="none"/>
        <c:minorTickMark val="none"/>
        <c:tickLblPos val="nextTo"/>
        <c:crossAx val="64566400"/>
        <c:crosses val="autoZero"/>
        <c:auto val="1"/>
        <c:lblAlgn val="ctr"/>
        <c:lblOffset val="100"/>
        <c:noMultiLvlLbl val="0"/>
      </c:catAx>
      <c:valAx>
        <c:axId val="6456640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64548224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400">
              <a:latin typeface="Arial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Thai!$A$11</c:f>
              <c:strCache>
                <c:ptCount val="1"/>
                <c:pt idx="0">
                  <c:v>Sẩy thai/ thai lưu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Thai!$B$10:$D$10</c:f>
              <c:strCache>
                <c:ptCount val="3"/>
                <c:pt idx="0">
                  <c:v>Tam cá nguyệt đầu</c:v>
                </c:pt>
                <c:pt idx="1">
                  <c:v>Tam cá nguyệt giữa</c:v>
                </c:pt>
                <c:pt idx="2">
                  <c:v>Tam cá nguyệt cuối</c:v>
                </c:pt>
              </c:strCache>
            </c:strRef>
          </c:cat>
          <c:val>
            <c:numRef>
              <c:f>Thai!$B$11:$D$11</c:f>
              <c:numCache>
                <c:formatCode>#,#00</c:formatCode>
                <c:ptCount val="3"/>
                <c:pt idx="0">
                  <c:v>44.444444444444443</c:v>
                </c:pt>
                <c:pt idx="1">
                  <c:v>3.3333333333333335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EEE-400A-B21B-1DA74EF69086}"/>
            </c:ext>
          </c:extLst>
        </c:ser>
        <c:ser>
          <c:idx val="1"/>
          <c:order val="1"/>
          <c:tx>
            <c:strRef>
              <c:f>Thai!$A$12</c:f>
              <c:strCache>
                <c:ptCount val="1"/>
                <c:pt idx="0">
                  <c:v>Sinh sống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Thai!$B$10:$D$10</c:f>
              <c:strCache>
                <c:ptCount val="3"/>
                <c:pt idx="0">
                  <c:v>Tam cá nguyệt đầu</c:v>
                </c:pt>
                <c:pt idx="1">
                  <c:v>Tam cá nguyệt giữa</c:v>
                </c:pt>
                <c:pt idx="2">
                  <c:v>Tam cá nguyệt cuối</c:v>
                </c:pt>
              </c:strCache>
            </c:strRef>
          </c:cat>
          <c:val>
            <c:numRef>
              <c:f>Thai!$B$12:$D$12</c:f>
              <c:numCache>
                <c:formatCode>#,#00</c:formatCode>
                <c:ptCount val="3"/>
                <c:pt idx="0">
                  <c:v>50</c:v>
                </c:pt>
                <c:pt idx="1">
                  <c:v>96.666666666666671</c:v>
                </c:pt>
                <c:pt idx="2">
                  <c:v>94.117647058823522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EEE-400A-B21B-1DA74EF69086}"/>
            </c:ext>
          </c:extLst>
        </c:ser>
        <c:ser>
          <c:idx val="2"/>
          <c:order val="2"/>
          <c:tx>
            <c:strRef>
              <c:f>Thai!$A$13</c:f>
              <c:strCache>
                <c:ptCount val="1"/>
                <c:pt idx="0">
                  <c:v>Mất dấu theo dõi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Thai!$B$10:$D$10</c:f>
              <c:strCache>
                <c:ptCount val="3"/>
                <c:pt idx="0">
                  <c:v>Tam cá nguyệt đầu</c:v>
                </c:pt>
                <c:pt idx="1">
                  <c:v>Tam cá nguyệt giữa</c:v>
                </c:pt>
                <c:pt idx="2">
                  <c:v>Tam cá nguyệt cuối</c:v>
                </c:pt>
              </c:strCache>
            </c:strRef>
          </c:cat>
          <c:val>
            <c:numRef>
              <c:f>Thai!$B$13:$D$13</c:f>
              <c:numCache>
                <c:formatCode>#,#00</c:formatCode>
                <c:ptCount val="3"/>
                <c:pt idx="0">
                  <c:v>5.5555555555555554</c:v>
                </c:pt>
                <c:pt idx="1">
                  <c:v>0</c:v>
                </c:pt>
                <c:pt idx="2">
                  <c:v>5.8823529411764701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EEE-400A-B21B-1DA74EF690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4608128"/>
        <c:axId val="64609664"/>
      </c:barChart>
      <c:catAx>
        <c:axId val="646081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64609664"/>
        <c:crosses val="autoZero"/>
        <c:auto val="1"/>
        <c:lblAlgn val="ctr"/>
        <c:lblOffset val="100"/>
        <c:noMultiLvlLbl val="0"/>
      </c:catAx>
      <c:valAx>
        <c:axId val="64609664"/>
        <c:scaling>
          <c:orientation val="minMax"/>
          <c:max val="100"/>
        </c:scaling>
        <c:delete val="0"/>
        <c:axPos val="l"/>
        <c:majorGridlines/>
        <c:numFmt formatCode="#,#00" sourceLinked="1"/>
        <c:majorTickMark val="none"/>
        <c:minorTickMark val="none"/>
        <c:tickLblPos val="nextTo"/>
        <c:crossAx val="6460812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5F77DA-DCD4-4438-9558-3F7F2D26C76D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764AA9E-7380-4A65-B85C-C49BE6848CD9}">
      <dgm:prSet phldrT="[Text]"/>
      <dgm:spPr>
        <a:solidFill>
          <a:srgbClr val="FFC000"/>
        </a:solidFill>
      </dgm:spPr>
      <dgm:t>
        <a:bodyPr/>
        <a:lstStyle/>
        <a:p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en-US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F6EC47-D69F-414F-89CE-7C02ECECEAA5}" type="parTrans" cxnId="{341BD9C2-5F73-45E8-8E08-3F55F201BAD8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92A2E14-5C33-4DF2-AAB2-8301769A4F81}" type="sibTrans" cxnId="{341BD9C2-5F73-45E8-8E08-3F55F201BAD8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8E28D10-E1C4-4FE4-AD66-2770A0C2A506}">
      <dgm:prSet phldrT="[Text]"/>
      <dgm:spPr>
        <a:ln>
          <a:solidFill>
            <a:srgbClr val="0000FF"/>
          </a:solidFill>
        </a:ln>
      </dgm:spPr>
      <dgm:t>
        <a:bodyPr/>
        <a:lstStyle/>
        <a:p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không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thấm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nước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không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rò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rĩ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chứa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vật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thấm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nước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F5AB39-8124-4C3F-B671-DC309218D30C}" type="parTrans" cxnId="{87CCFB54-E8CF-4DFF-ACA8-D2878D864E77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E09C75-9224-4E92-B98D-178C78FE9831}" type="sibTrans" cxnId="{87CCFB54-E8CF-4DFF-ACA8-D2878D864E77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2E9D65D-B7E8-4C5F-9020-58250B51C0CB}">
      <dgm:prSet phldrT="[Text]"/>
      <dgm:spPr>
        <a:solidFill>
          <a:srgbClr val="FFC000"/>
        </a:solidFill>
      </dgm:spPr>
      <dgm:t>
        <a:bodyPr/>
        <a:lstStyle/>
        <a:p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en-US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4605EBB-A145-4E18-9A98-ECF15EC8C17F}" type="parTrans" cxnId="{E4F72788-8199-4AA8-A25D-68CCF10A0D2D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24A880D-36D3-4887-9FC6-9C488744173D}" type="sibTrans" cxnId="{E4F72788-8199-4AA8-A25D-68CCF10A0D2D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B0989A-B842-41BD-8498-64EBF40D6123}">
      <dgm:prSet phldrT="[Text]"/>
      <dgm:spPr>
        <a:ln>
          <a:solidFill>
            <a:srgbClr val="0000FF"/>
          </a:solidFill>
        </a:ln>
      </dgm:spPr>
      <dgm:t>
        <a:bodyPr/>
        <a:lstStyle/>
        <a:p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bằng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vật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liệu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bền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không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thấm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nước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túi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nilon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không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rò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rĩ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6C10243-F435-4910-9C8E-545148AB0CE7}" type="parTrans" cxnId="{5905FE9B-9A0B-448B-A0C0-159C074B5F3B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E9E6783-D91A-457B-BA16-78AABF9FFF7C}" type="sibTrans" cxnId="{5905FE9B-9A0B-448B-A0C0-159C074B5F3B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0FD5F0-B905-472B-9197-C51469B24E98}">
      <dgm:prSet phldrT="[Text]"/>
      <dgm:spPr>
        <a:solidFill>
          <a:srgbClr val="FFC000"/>
        </a:solidFill>
      </dgm:spPr>
      <dgm:t>
        <a:bodyPr/>
        <a:lstStyle/>
        <a:p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en-US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213FDE3-CE19-46FF-AAE3-C8A2FA053F00}" type="parTrans" cxnId="{BFFC0F62-A489-4579-B6B2-06923D3E230F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ED48D9-A86C-4BE8-A763-5D1539DE8209}" type="sibTrans" cxnId="{BFFC0F62-A489-4579-B6B2-06923D3E230F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EB8C6C-2EA3-42D4-8F64-A47FDFF98F01}">
      <dgm:prSet phldrT="[Text]"/>
      <dgm:spPr>
        <a:ln>
          <a:solidFill>
            <a:srgbClr val="0000FF"/>
          </a:solidFill>
        </a:ln>
      </dgm:spPr>
      <dgm:t>
        <a:bodyPr/>
        <a:lstStyle/>
        <a:p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đảm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bảo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chịu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lực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chống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</a:t>
          </a:r>
          <a:r>
            <a: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chạm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4BF90A-30D7-4C2C-B349-28E61BB0E80B}" type="parTrans" cxnId="{FD3EAC46-3518-4A1F-BF63-218C1CB699CF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5BD45A-6B87-4EA5-BD6E-1D0618871FA1}" type="sibTrans" cxnId="{FD3EAC46-3518-4A1F-BF63-218C1CB699CF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189A81E-C3F1-43F5-9EC8-512B31276123}" type="pres">
      <dgm:prSet presAssocID="{C75F77DA-DCD4-4438-9558-3F7F2D26C76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CD73A67-A85D-4957-B458-BF14E6014F97}" type="pres">
      <dgm:prSet presAssocID="{F764AA9E-7380-4A65-B85C-C49BE6848CD9}" presName="composite" presStyleCnt="0"/>
      <dgm:spPr/>
    </dgm:pt>
    <dgm:pt modelId="{5A0FE320-647A-4328-9B17-5532F6A6655A}" type="pres">
      <dgm:prSet presAssocID="{F764AA9E-7380-4A65-B85C-C49BE6848CD9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F3A641-08BE-46CA-9BFB-DC553A5F383B}" type="pres">
      <dgm:prSet presAssocID="{F764AA9E-7380-4A65-B85C-C49BE6848CD9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E8CD60-8738-4D39-B033-BC0E149C52CB}" type="pres">
      <dgm:prSet presAssocID="{A92A2E14-5C33-4DF2-AAB2-8301769A4F81}" presName="sp" presStyleCnt="0"/>
      <dgm:spPr/>
    </dgm:pt>
    <dgm:pt modelId="{2479ADD0-B695-4926-9249-FFB67EEA09EC}" type="pres">
      <dgm:prSet presAssocID="{92E9D65D-B7E8-4C5F-9020-58250B51C0CB}" presName="composite" presStyleCnt="0"/>
      <dgm:spPr/>
    </dgm:pt>
    <dgm:pt modelId="{B752C47B-1725-48FD-A22B-2B3B4C769C72}" type="pres">
      <dgm:prSet presAssocID="{92E9D65D-B7E8-4C5F-9020-58250B51C0C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7F645F-5D5F-476A-92FE-7F9C322EE779}" type="pres">
      <dgm:prSet presAssocID="{92E9D65D-B7E8-4C5F-9020-58250B51C0CB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352176-C731-437B-AA28-C26A32907901}" type="pres">
      <dgm:prSet presAssocID="{324A880D-36D3-4887-9FC6-9C488744173D}" presName="sp" presStyleCnt="0"/>
      <dgm:spPr/>
    </dgm:pt>
    <dgm:pt modelId="{C7BD21BC-137B-4CF6-BF86-ACFB95831044}" type="pres">
      <dgm:prSet presAssocID="{090FD5F0-B905-472B-9197-C51469B24E98}" presName="composite" presStyleCnt="0"/>
      <dgm:spPr/>
    </dgm:pt>
    <dgm:pt modelId="{6FD3FE2B-A8A4-4AA1-A6F8-22B8B6E6C0DC}" type="pres">
      <dgm:prSet presAssocID="{090FD5F0-B905-472B-9197-C51469B24E9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88411E-F610-4877-9C12-31607983D11E}" type="pres">
      <dgm:prSet presAssocID="{090FD5F0-B905-472B-9197-C51469B24E98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F30F81F-91DB-4EC9-9BF1-48BD61A8D8C3}" type="presOf" srcId="{090FD5F0-B905-472B-9197-C51469B24E98}" destId="{6FD3FE2B-A8A4-4AA1-A6F8-22B8B6E6C0DC}" srcOrd="0" destOrd="0" presId="urn:microsoft.com/office/officeart/2005/8/layout/chevron2"/>
    <dgm:cxn modelId="{87CCFB54-E8CF-4DFF-ACA8-D2878D864E77}" srcId="{F764AA9E-7380-4A65-B85C-C49BE6848CD9}" destId="{48E28D10-E1C4-4FE4-AD66-2770A0C2A506}" srcOrd="0" destOrd="0" parTransId="{E0F5AB39-8124-4C3F-B671-DC309218D30C}" sibTransId="{15E09C75-9224-4E92-B98D-178C78FE9831}"/>
    <dgm:cxn modelId="{1FCB97B0-F62D-42BB-8CE7-438738FADE7F}" type="presOf" srcId="{F764AA9E-7380-4A65-B85C-C49BE6848CD9}" destId="{5A0FE320-647A-4328-9B17-5532F6A6655A}" srcOrd="0" destOrd="0" presId="urn:microsoft.com/office/officeart/2005/8/layout/chevron2"/>
    <dgm:cxn modelId="{341BD9C2-5F73-45E8-8E08-3F55F201BAD8}" srcId="{C75F77DA-DCD4-4438-9558-3F7F2D26C76D}" destId="{F764AA9E-7380-4A65-B85C-C49BE6848CD9}" srcOrd="0" destOrd="0" parTransId="{62F6EC47-D69F-414F-89CE-7C02ECECEAA5}" sibTransId="{A92A2E14-5C33-4DF2-AAB2-8301769A4F81}"/>
    <dgm:cxn modelId="{FD3EAC46-3518-4A1F-BF63-218C1CB699CF}" srcId="{090FD5F0-B905-472B-9197-C51469B24E98}" destId="{27EB8C6C-2EA3-42D4-8F64-A47FDFF98F01}" srcOrd="0" destOrd="0" parTransId="{E04BF90A-30D7-4C2C-B349-28E61BB0E80B}" sibTransId="{005BD45A-6B87-4EA5-BD6E-1D0618871FA1}"/>
    <dgm:cxn modelId="{528FCEFF-7896-4AD8-B210-940E44044A7D}" type="presOf" srcId="{49B0989A-B842-41BD-8498-64EBF40D6123}" destId="{597F645F-5D5F-476A-92FE-7F9C322EE779}" srcOrd="0" destOrd="0" presId="urn:microsoft.com/office/officeart/2005/8/layout/chevron2"/>
    <dgm:cxn modelId="{C4AC5CB4-1285-4A31-99BB-FC80F5AF4604}" type="presOf" srcId="{48E28D10-E1C4-4FE4-AD66-2770A0C2A506}" destId="{EFF3A641-08BE-46CA-9BFB-DC553A5F383B}" srcOrd="0" destOrd="0" presId="urn:microsoft.com/office/officeart/2005/8/layout/chevron2"/>
    <dgm:cxn modelId="{BFFC0F62-A489-4579-B6B2-06923D3E230F}" srcId="{C75F77DA-DCD4-4438-9558-3F7F2D26C76D}" destId="{090FD5F0-B905-472B-9197-C51469B24E98}" srcOrd="2" destOrd="0" parTransId="{9213FDE3-CE19-46FF-AAE3-C8A2FA053F00}" sibTransId="{84ED48D9-A86C-4BE8-A763-5D1539DE8209}"/>
    <dgm:cxn modelId="{D41E8714-1F58-49A5-919A-62ED51D27E05}" type="presOf" srcId="{C75F77DA-DCD4-4438-9558-3F7F2D26C76D}" destId="{E189A81E-C3F1-43F5-9EC8-512B31276123}" srcOrd="0" destOrd="0" presId="urn:microsoft.com/office/officeart/2005/8/layout/chevron2"/>
    <dgm:cxn modelId="{16D28260-8FA1-4EAC-B9FD-7C250FEB8F8D}" type="presOf" srcId="{27EB8C6C-2EA3-42D4-8F64-A47FDFF98F01}" destId="{DC88411E-F610-4877-9C12-31607983D11E}" srcOrd="0" destOrd="0" presId="urn:microsoft.com/office/officeart/2005/8/layout/chevron2"/>
    <dgm:cxn modelId="{5905FE9B-9A0B-448B-A0C0-159C074B5F3B}" srcId="{92E9D65D-B7E8-4C5F-9020-58250B51C0CB}" destId="{49B0989A-B842-41BD-8498-64EBF40D6123}" srcOrd="0" destOrd="0" parTransId="{06C10243-F435-4910-9C8E-545148AB0CE7}" sibTransId="{5E9E6783-D91A-457B-BA16-78AABF9FFF7C}"/>
    <dgm:cxn modelId="{E4F72788-8199-4AA8-A25D-68CCF10A0D2D}" srcId="{C75F77DA-DCD4-4438-9558-3F7F2D26C76D}" destId="{92E9D65D-B7E8-4C5F-9020-58250B51C0CB}" srcOrd="1" destOrd="0" parTransId="{54605EBB-A145-4E18-9A98-ECF15EC8C17F}" sibTransId="{324A880D-36D3-4887-9FC6-9C488744173D}"/>
    <dgm:cxn modelId="{43E7EFD9-8FDA-497D-B478-5CA23467E6F7}" type="presOf" srcId="{92E9D65D-B7E8-4C5F-9020-58250B51C0CB}" destId="{B752C47B-1725-48FD-A22B-2B3B4C769C72}" srcOrd="0" destOrd="0" presId="urn:microsoft.com/office/officeart/2005/8/layout/chevron2"/>
    <dgm:cxn modelId="{86E2E611-6144-4AC7-83C9-2E078B806712}" type="presParOf" srcId="{E189A81E-C3F1-43F5-9EC8-512B31276123}" destId="{5CD73A67-A85D-4957-B458-BF14E6014F97}" srcOrd="0" destOrd="0" presId="urn:microsoft.com/office/officeart/2005/8/layout/chevron2"/>
    <dgm:cxn modelId="{C0909830-9077-4825-92FC-2894FBFE9D8C}" type="presParOf" srcId="{5CD73A67-A85D-4957-B458-BF14E6014F97}" destId="{5A0FE320-647A-4328-9B17-5532F6A6655A}" srcOrd="0" destOrd="0" presId="urn:microsoft.com/office/officeart/2005/8/layout/chevron2"/>
    <dgm:cxn modelId="{E3C4456B-69BD-4D51-AB55-9304D72E9FF7}" type="presParOf" srcId="{5CD73A67-A85D-4957-B458-BF14E6014F97}" destId="{EFF3A641-08BE-46CA-9BFB-DC553A5F383B}" srcOrd="1" destOrd="0" presId="urn:microsoft.com/office/officeart/2005/8/layout/chevron2"/>
    <dgm:cxn modelId="{70EEE3DF-2D19-4F8C-9E56-1E06B36C5DE7}" type="presParOf" srcId="{E189A81E-C3F1-43F5-9EC8-512B31276123}" destId="{02E8CD60-8738-4D39-B033-BC0E149C52CB}" srcOrd="1" destOrd="0" presId="urn:microsoft.com/office/officeart/2005/8/layout/chevron2"/>
    <dgm:cxn modelId="{89F4D576-D2BC-4F6E-846E-CE9401219B05}" type="presParOf" srcId="{E189A81E-C3F1-43F5-9EC8-512B31276123}" destId="{2479ADD0-B695-4926-9249-FFB67EEA09EC}" srcOrd="2" destOrd="0" presId="urn:microsoft.com/office/officeart/2005/8/layout/chevron2"/>
    <dgm:cxn modelId="{B47ECA4A-ADF0-461B-93FC-4C9846FBF9E4}" type="presParOf" srcId="{2479ADD0-B695-4926-9249-FFB67EEA09EC}" destId="{B752C47B-1725-48FD-A22B-2B3B4C769C72}" srcOrd="0" destOrd="0" presId="urn:microsoft.com/office/officeart/2005/8/layout/chevron2"/>
    <dgm:cxn modelId="{7B8B3C4C-B44D-4C13-826C-411ED2531EA2}" type="presParOf" srcId="{2479ADD0-B695-4926-9249-FFB67EEA09EC}" destId="{597F645F-5D5F-476A-92FE-7F9C322EE779}" srcOrd="1" destOrd="0" presId="urn:microsoft.com/office/officeart/2005/8/layout/chevron2"/>
    <dgm:cxn modelId="{A87C47FA-B3BC-4F2A-A8CF-F05BFE3A0C49}" type="presParOf" srcId="{E189A81E-C3F1-43F5-9EC8-512B31276123}" destId="{88352176-C731-437B-AA28-C26A32907901}" srcOrd="3" destOrd="0" presId="urn:microsoft.com/office/officeart/2005/8/layout/chevron2"/>
    <dgm:cxn modelId="{656E6858-0A9C-4686-999D-9562AC5CCEA0}" type="presParOf" srcId="{E189A81E-C3F1-43F5-9EC8-512B31276123}" destId="{C7BD21BC-137B-4CF6-BF86-ACFB95831044}" srcOrd="4" destOrd="0" presId="urn:microsoft.com/office/officeart/2005/8/layout/chevron2"/>
    <dgm:cxn modelId="{31C9977E-0BBE-4B39-9854-841521150330}" type="presParOf" srcId="{C7BD21BC-137B-4CF6-BF86-ACFB95831044}" destId="{6FD3FE2B-A8A4-4AA1-A6F8-22B8B6E6C0DC}" srcOrd="0" destOrd="0" presId="urn:microsoft.com/office/officeart/2005/8/layout/chevron2"/>
    <dgm:cxn modelId="{BCE50FCE-D428-45FD-82ED-2FF7ED8ADA65}" type="presParOf" srcId="{C7BD21BC-137B-4CF6-BF86-ACFB95831044}" destId="{DC88411E-F610-4877-9C12-31607983D11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0.60354</cdr:x>
      <cdr:y>0.20465</cdr:y>
    </cdr:from>
    <cdr:to>
      <cdr:x>0.96235</cdr:x>
      <cdr:y>0.30075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33192" y="920081"/>
          <a:ext cx="2159971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b="1" dirty="0" smtClean="0"/>
            <a:t>N </a:t>
          </a:r>
          <a:r>
            <a:rPr lang="en-US" sz="1800" b="1" smtClean="0"/>
            <a:t>= 1.228 mẫu muỗi </a:t>
          </a:r>
          <a:endParaRPr lang="en-US" sz="1800" b="1" dirty="0"/>
        </a:p>
      </cdr:txBody>
    </cdr:sp>
  </cdr:relSizeAnchor>
  <cdr:relSizeAnchor xmlns:cdr="http://schemas.openxmlformats.org/drawingml/2006/chartDrawing">
    <cdr:from>
      <cdr:x>0.24051</cdr:x>
      <cdr:y>0.67797</cdr:y>
    </cdr:from>
    <cdr:to>
      <cdr:x>0.46835</cdr:x>
      <cdr:y>0.79661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447822" y="3048018"/>
          <a:ext cx="1371551" cy="5333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400" b="1" dirty="0" smtClean="0"/>
            <a:t>1 </a:t>
          </a:r>
          <a:r>
            <a:rPr lang="en-US" sz="1400" b="1" err="1" smtClean="0"/>
            <a:t>mẫu</a:t>
          </a:r>
          <a:r>
            <a:rPr lang="en-US" sz="1400" b="1" smtClean="0"/>
            <a:t> dương </a:t>
          </a:r>
          <a:r>
            <a:rPr lang="en-US" sz="1400" b="1" dirty="0" err="1" smtClean="0"/>
            <a:t>tính</a:t>
          </a:r>
          <a:r>
            <a:rPr lang="en-US" sz="1400" b="1" dirty="0" smtClean="0"/>
            <a:t> </a:t>
          </a:r>
          <a:r>
            <a:rPr lang="en-US" sz="1400" b="1" err="1" smtClean="0"/>
            <a:t>Zika</a:t>
          </a:r>
          <a:r>
            <a:rPr lang="en-US" sz="1400" b="1" smtClean="0"/>
            <a:t>  (0,08%)</a:t>
          </a:r>
          <a:endParaRPr lang="en-US" sz="1400" b="1" dirty="0"/>
        </a:p>
      </cdr:txBody>
    </cdr:sp>
  </cdr:relSizeAnchor>
  <cdr:relSizeAnchor xmlns:cdr="http://schemas.openxmlformats.org/drawingml/2006/chartDrawing">
    <cdr:from>
      <cdr:x>0.35443</cdr:x>
      <cdr:y>0.25573</cdr:y>
    </cdr:from>
    <cdr:to>
      <cdr:x>0.59494</cdr:x>
      <cdr:y>0.37438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133600" y="1149728"/>
          <a:ext cx="1447800" cy="533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 smtClean="0"/>
            <a:t>1 </a:t>
          </a:r>
          <a:r>
            <a:rPr lang="en-US" sz="1400" b="1" err="1" smtClean="0"/>
            <a:t>mẫu</a:t>
          </a:r>
          <a:r>
            <a:rPr lang="en-US" sz="1400" b="1" smtClean="0"/>
            <a:t> dương </a:t>
          </a:r>
          <a:r>
            <a:rPr lang="en-US" sz="1400" b="1" err="1" smtClean="0"/>
            <a:t>tính</a:t>
          </a:r>
          <a:r>
            <a:rPr lang="en-US" sz="1400" b="1" smtClean="0"/>
            <a:t> DENV  (0,08%)</a:t>
          </a:r>
          <a:endParaRPr lang="en-US" sz="14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F9F9B2-7155-4531-820C-17382BD86F73}" type="datetimeFigureOut">
              <a:rPr lang="en-US" smtClean="0"/>
              <a:t>05/04/2019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DA3861-ED6C-4AE1-9DCA-D535186C16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585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jm.org/toc/nejm/374/16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D682798-ED68-479D-80CE-4DA8D947468E}" type="slidenum">
              <a:rPr lang="en-US" altLang="en-US">
                <a:solidFill>
                  <a:prstClr val="black"/>
                </a:solidFill>
                <a:ea typeface="ＭＳ Ｐゴシック" panose="020B0600070205080204" pitchFamily="34" charset="-128"/>
              </a:rPr>
              <a:pPr eaLnBrk="1" hangingPunct="1"/>
              <a:t>3</a:t>
            </a:fld>
            <a:endParaRPr lang="en-US" altLang="en-US">
              <a:solidFill>
                <a:prstClr val="black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*Olusegun </a:t>
            </a:r>
            <a:r>
              <a:rPr lang="en-US" sz="1200" dirty="0" err="1" smtClean="0"/>
              <a:t>Ayorinde</a:t>
            </a:r>
            <a:r>
              <a:rPr lang="en-US" sz="1200" dirty="0" smtClean="0"/>
              <a:t> </a:t>
            </a:r>
            <a:r>
              <a:rPr lang="en-US" sz="1200" dirty="0" err="1" smtClean="0"/>
              <a:t>Babaniyi</a:t>
            </a:r>
            <a:r>
              <a:rPr lang="en-US" sz="1200" dirty="0" smtClean="0"/>
              <a:t> et al. </a:t>
            </a:r>
            <a:r>
              <a:rPr lang="en-US" sz="1200" dirty="0" err="1" smtClean="0"/>
              <a:t>Seroprevalence</a:t>
            </a:r>
            <a:r>
              <a:rPr lang="en-US" sz="1200" dirty="0" smtClean="0"/>
              <a:t> of </a:t>
            </a:r>
            <a:r>
              <a:rPr lang="en-US" sz="1200" dirty="0" err="1" smtClean="0"/>
              <a:t>Zika</a:t>
            </a:r>
            <a:r>
              <a:rPr lang="en-US" sz="1200" dirty="0" smtClean="0"/>
              <a:t> virus infection specific IgG in Western and North-Western Provinces of Zambia. International Journal of Public Health and Epidemiology ISSN: 2326-7291 Vol. 4 (1), pp. 110-114, January, 2015.</a:t>
            </a:r>
          </a:p>
        </p:txBody>
      </p:sp>
    </p:spTree>
    <p:extLst>
      <p:ext uri="{BB962C8B-B14F-4D97-AF65-F5344CB8AC3E}">
        <p14:creationId xmlns:p14="http://schemas.microsoft.com/office/powerpoint/2010/main" val="30046797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Số</a:t>
            </a:r>
            <a:r>
              <a:rPr lang="en-US" baseline="0" smtClean="0"/>
              <a:t> ca thu thập hầu hết là ca ngoại trú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DA3861-ED6C-4AE1-9DCA-D535186C165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3705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smtClean="0">
                <a:latin typeface="Arial" charset="0"/>
                <a:cs typeface="Arial" charset="0"/>
              </a:rPr>
              <a:t>PHÂN TÍCH DI TRUYỀN PHẢ HỆ CỦA CHỦNG VIRUT ZIKA (Toàn bộ vùng gen vỏ (2261Nu) 4 chủng tại TPHCM tháng 3 &amp; 10/2016)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78D235-10F0-4B16-93CF-1FE20A592FF1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5205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Có</a:t>
            </a:r>
            <a:r>
              <a:rPr lang="en-US" baseline="0" dirty="0" smtClean="0"/>
              <a:t> 13/20 </a:t>
            </a:r>
            <a:r>
              <a:rPr lang="en-US" baseline="0" dirty="0" err="1" smtClean="0"/>
              <a:t>tỉnh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gửi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mẫu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Nhưng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gửi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không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đầy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đủ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theo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yêu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cầu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Viện</a:t>
            </a:r>
            <a:r>
              <a:rPr lang="en-US" baseline="0" dirty="0" smtClean="0"/>
              <a:t>. 07 </a:t>
            </a:r>
            <a:r>
              <a:rPr lang="en-US" baseline="0" dirty="0" err="1" smtClean="0"/>
              <a:t>tỉnh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không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gửi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Mẫu</a:t>
            </a:r>
            <a:r>
              <a:rPr lang="en-US" baseline="0" dirty="0" smtClean="0"/>
              <a:t>: </a:t>
            </a:r>
            <a:r>
              <a:rPr lang="en-US" baseline="0" dirty="0" err="1" smtClean="0"/>
              <a:t>Cà</a:t>
            </a:r>
            <a:r>
              <a:rPr lang="en-US" baseline="0" dirty="0" smtClean="0"/>
              <a:t> Mau, </a:t>
            </a:r>
            <a:r>
              <a:rPr lang="en-US" baseline="0" dirty="0" err="1" smtClean="0"/>
              <a:t>Kiên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Giang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Sóc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Trăng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Trà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Vinh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Hậu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Giang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Bình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Phước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Lâm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Đồng</a:t>
            </a:r>
            <a:r>
              <a:rPr lang="en-US" baseline="0" dirty="0" smtClean="0"/>
              <a:t>.</a:t>
            </a:r>
          </a:p>
          <a:p>
            <a:pPr rtl="0" eaLnBrk="1" fontAlgn="t" latinLnBrk="0" hangingPunct="1"/>
            <a:r>
              <a:rPr lang="en-US" baseline="0" dirty="0" err="1" smtClean="0"/>
              <a:t>Số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mẫu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các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tỉnh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gửi</a:t>
            </a:r>
            <a:r>
              <a:rPr lang="en-US" baseline="0" dirty="0" smtClean="0"/>
              <a:t>:  </a:t>
            </a:r>
            <a:r>
              <a:rPr lang="en-US" sz="1200" b="1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Bạc</a:t>
            </a:r>
            <a:r>
              <a:rPr lang="en-US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Liêu</a:t>
            </a:r>
            <a:r>
              <a:rPr lang="en-US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93; </a:t>
            </a:r>
            <a:r>
              <a:rPr lang="en-US" sz="1200" b="1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Bến</a:t>
            </a:r>
            <a:r>
              <a:rPr lang="en-US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Tre: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197; </a:t>
            </a:r>
            <a:r>
              <a:rPr lang="en-US" sz="1200" b="1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Vĩnh</a:t>
            </a:r>
            <a:r>
              <a:rPr lang="en-US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Long: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18;</a:t>
            </a:r>
            <a:r>
              <a:rPr lang="en-US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Bình Dương: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133; </a:t>
            </a:r>
            <a:r>
              <a:rPr lang="en-US" sz="1200" b="1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Đồng</a:t>
            </a:r>
            <a:r>
              <a:rPr lang="en-US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Tháp</a:t>
            </a:r>
            <a:r>
              <a:rPr lang="en-US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448; </a:t>
            </a:r>
            <a:r>
              <a:rPr lang="en-US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Long An: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174; </a:t>
            </a:r>
            <a:r>
              <a:rPr lang="en-US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BRVT: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37; </a:t>
            </a:r>
            <a:r>
              <a:rPr lang="en-US" sz="1200" b="1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Tiền</a:t>
            </a:r>
            <a:r>
              <a:rPr lang="en-US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Giang</a:t>
            </a:r>
            <a:r>
              <a:rPr lang="en-US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16; </a:t>
            </a:r>
            <a:r>
              <a:rPr lang="en-US" sz="1200" b="1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Tây</a:t>
            </a:r>
            <a:r>
              <a:rPr lang="en-US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Ninh</a:t>
            </a:r>
            <a:r>
              <a:rPr lang="en-US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2: </a:t>
            </a:r>
            <a:r>
              <a:rPr lang="en-US" sz="1200" b="1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Tp.HCM</a:t>
            </a:r>
            <a:r>
              <a:rPr lang="en-US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43; </a:t>
            </a:r>
            <a:r>
              <a:rPr lang="en-US" sz="1200" b="1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Đồng</a:t>
            </a:r>
            <a:r>
              <a:rPr lang="en-US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Nai</a:t>
            </a:r>
            <a:r>
              <a:rPr lang="en-US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3;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Cần</a:t>
            </a:r>
            <a:r>
              <a:rPr lang="en-US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Thơ</a:t>
            </a:r>
            <a:r>
              <a:rPr lang="en-US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6; </a:t>
            </a:r>
            <a:r>
              <a:rPr lang="en-US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</a:t>
            </a:r>
            <a:r>
              <a:rPr lang="en-US" sz="1200" b="1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Giang</a:t>
            </a:r>
            <a:r>
              <a:rPr lang="en-US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58</a:t>
            </a:r>
          </a:p>
          <a:p>
            <a:pPr rtl="0" eaLnBrk="1" fontAlgn="t" latinLnBrk="0" hangingPunct="1"/>
            <a:r>
              <a:rPr lang="en-US" sz="1200" b="0" i="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Mẫu</a:t>
            </a:r>
            <a:r>
              <a:rPr lang="en-US" sz="1200" b="0" i="0" u="none" strike="noStrike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dương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tính</a:t>
            </a:r>
            <a:r>
              <a:rPr lang="en-US" sz="1200" b="0" i="0" u="none" strike="noStrike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DENV &amp;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Zika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ở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Huyện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Mỏ</a:t>
            </a:r>
            <a:r>
              <a:rPr lang="en-US" sz="1200" b="0" i="0" u="none" strike="noStrike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Cày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Bắc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Tỉnh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Bến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Tre</a:t>
            </a:r>
            <a:endParaRPr lang="en-US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78D235-10F0-4B16-93CF-1FE20A592FF1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9532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DA3861-ED6C-4AE1-9DCA-D535186C165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0800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20000"/>
              </a:lnSpc>
              <a:spcBef>
                <a:spcPts val="1200"/>
              </a:spcBef>
              <a:buFontTx/>
              <a:buChar char="-"/>
            </a:pP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máu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30-40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en-US" altLang="en-US" sz="1200" dirty="0" smtClean="0">
              <a:solidFill>
                <a:srgbClr val="0D0D0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  <a:buFontTx/>
              <a:buChar char="-"/>
            </a:pP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tube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máu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4-8</a:t>
            </a:r>
            <a:r>
              <a:rPr lang="en-US" altLang="en-US" sz="1200" baseline="300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30’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&lt;6h</a:t>
            </a:r>
          </a:p>
          <a:p>
            <a:pPr eaLnBrk="1" hangingPunct="1">
              <a:lnSpc>
                <a:spcPct val="120000"/>
              </a:lnSpc>
              <a:spcBef>
                <a:spcPts val="1200"/>
              </a:spcBef>
              <a:buFontTx/>
              <a:buChar char="-"/>
            </a:pP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2.500-3.000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lnSpc>
                <a:spcPct val="120000"/>
              </a:lnSpc>
              <a:spcBef>
                <a:spcPts val="1200"/>
              </a:spcBef>
              <a:buFontTx/>
              <a:buChar char="-"/>
            </a:pP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pipet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lọc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tách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huyết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tủ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1200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DA3861-ED6C-4AE1-9DCA-D535186C165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7568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DA3861-ED6C-4AE1-9DCA-D535186C165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159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CACC305-AE39-46D8-ABA5-01B6E04E0908}" type="slidenum">
              <a:rPr lang="en-US" altLang="en-US">
                <a:ea typeface="ＭＳ Ｐゴシック" panose="020B0600070205080204" pitchFamily="34" charset="-128"/>
              </a:rPr>
              <a:pPr eaLnBrk="1" hangingPunct="1"/>
              <a:t>6</a:t>
            </a:fld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Neurodevelopment in Infants Exposed to </a:t>
            </a:r>
            <a:r>
              <a:rPr lang="en-US" dirty="0" err="1" smtClean="0"/>
              <a:t>Zika</a:t>
            </a:r>
            <a:r>
              <a:rPr lang="en-US" dirty="0" smtClean="0"/>
              <a:t> Virus In Utero </a:t>
            </a:r>
            <a:r>
              <a:rPr lang="en-US" sz="1200" dirty="0" smtClean="0"/>
              <a:t>http://www.maternoinfantil.org/archivos/smi_D1197.pdf</a:t>
            </a:r>
          </a:p>
          <a:p>
            <a:pPr eaLnBrk="1" hangingPunct="1">
              <a:spcBef>
                <a:spcPct val="0"/>
              </a:spcBef>
            </a:pPr>
            <a:r>
              <a:rPr lang="en-US" sz="1200" dirty="0" err="1" smtClean="0"/>
              <a:t>Bayley</a:t>
            </a:r>
            <a:r>
              <a:rPr lang="en-US" sz="1200" dirty="0" smtClean="0"/>
              <a:t>:</a:t>
            </a:r>
            <a:r>
              <a:rPr lang="en-US" sz="1200" baseline="0" dirty="0" smtClean="0"/>
              <a:t> </a:t>
            </a:r>
            <a:r>
              <a:rPr lang="en-US" sz="1200" baseline="0" dirty="0" err="1" smtClean="0"/>
              <a:t>Chỉ</a:t>
            </a:r>
            <a:r>
              <a:rPr lang="en-US" sz="1200" baseline="0" dirty="0" smtClean="0"/>
              <a:t> </a:t>
            </a:r>
            <a:r>
              <a:rPr lang="en-US" sz="1200" baseline="0" dirty="0" err="1" smtClean="0"/>
              <a:t>số</a:t>
            </a:r>
            <a:r>
              <a:rPr lang="en-US" sz="1200" baseline="0" dirty="0" smtClean="0"/>
              <a:t> </a:t>
            </a:r>
            <a:r>
              <a:rPr lang="en-US" sz="1200" baseline="0" dirty="0" err="1" smtClean="0"/>
              <a:t>phát</a:t>
            </a:r>
            <a:r>
              <a:rPr lang="en-US" sz="1200" baseline="0" dirty="0" smtClean="0"/>
              <a:t> </a:t>
            </a:r>
            <a:r>
              <a:rPr lang="en-US" sz="1200" baseline="0" dirty="0" err="1" smtClean="0"/>
              <a:t>triển</a:t>
            </a:r>
            <a:r>
              <a:rPr lang="en-US" sz="1200" baseline="0" dirty="0" smtClean="0"/>
              <a:t> </a:t>
            </a:r>
            <a:r>
              <a:rPr lang="en-US" sz="1200" baseline="0" dirty="0" err="1" smtClean="0"/>
              <a:t>của</a:t>
            </a:r>
            <a:r>
              <a:rPr lang="en-US" sz="1200" baseline="0" dirty="0" smtClean="0"/>
              <a:t> </a:t>
            </a:r>
            <a:r>
              <a:rPr lang="en-US" sz="1200" baseline="0" dirty="0" err="1" smtClean="0"/>
              <a:t>trẻ</a:t>
            </a:r>
            <a:r>
              <a:rPr lang="en-US" sz="1200" baseline="0" dirty="0" smtClean="0"/>
              <a:t>.</a:t>
            </a: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93349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D682798-ED68-479D-80CE-4DA8D947468E}" type="slidenum">
              <a:rPr lang="en-US" altLang="en-US">
                <a:solidFill>
                  <a:prstClr val="black"/>
                </a:solidFill>
                <a:ea typeface="ＭＳ Ｐゴシック" panose="020B0600070205080204" pitchFamily="34" charset="-128"/>
              </a:rPr>
              <a:pPr eaLnBrk="1" hangingPunct="1"/>
              <a:t>7</a:t>
            </a:fld>
            <a:endParaRPr lang="en-US" altLang="en-US">
              <a:solidFill>
                <a:prstClr val="black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* </a:t>
            </a:r>
            <a:r>
              <a:rPr lang="en-US" dirty="0" err="1" smtClean="0"/>
              <a:t>Phát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biểu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Tom </a:t>
            </a:r>
            <a:r>
              <a:rPr lang="en-US" baseline="0" dirty="0" err="1" smtClean="0"/>
              <a:t>Frieden</a:t>
            </a:r>
            <a:r>
              <a:rPr lang="en-US" baseline="0" dirty="0" smtClean="0"/>
              <a:t>: </a:t>
            </a:r>
            <a:r>
              <a:rPr lang="en-US" dirty="0" smtClean="0"/>
              <a:t>“Here’s the plain truth: that </a:t>
            </a:r>
            <a:r>
              <a:rPr lang="en-US" dirty="0" err="1" smtClean="0"/>
              <a:t>Zika</a:t>
            </a:r>
            <a:r>
              <a:rPr lang="en-US" dirty="0" smtClean="0"/>
              <a:t> and other diseases spread by </a:t>
            </a:r>
            <a:r>
              <a:rPr lang="en-US" i="1" dirty="0" err="1" smtClean="0"/>
              <a:t>Aedes</a:t>
            </a:r>
            <a:r>
              <a:rPr lang="en-US" i="1" dirty="0" smtClean="0"/>
              <a:t> </a:t>
            </a:r>
            <a:r>
              <a:rPr lang="en-US" i="1" dirty="0" err="1" smtClean="0"/>
              <a:t>aegypti</a:t>
            </a:r>
            <a:r>
              <a:rPr lang="en-US" dirty="0" smtClean="0"/>
              <a:t> [mosquito species] are really not controllable with current technologies. So we will see this become endemic,”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more here: http://www.miamiherald.com/news/health-care/article110401762.html#storylink=cpy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**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Bài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báo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về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tỉ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lệ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dị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tật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thai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nhi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Patrícia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Brasil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M.D.,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Ph.D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 al, (2016)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Zika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Virus Infection in Pregnant Women in Rio de Janeiro, 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http://www.nejm.org/doi/full/10.1056/NEJMoa1602412#t=article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***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Bài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báo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về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tỉ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lệ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dị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tật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thai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nhi: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Margaret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A.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Honein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PhD</a:t>
            </a:r>
            <a:r>
              <a:rPr lang="en-US" dirty="0" smtClean="0"/>
              <a:t> (2016), 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Birth Defects Among Fetuses and Infants of US Women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WithEvidenceofPossibleZikaVirusInfectionDuringPregnancy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US" dirty="0" smtClean="0"/>
              <a:t> http</a:t>
            </a:r>
            <a:r>
              <a:rPr lang="en-US" smtClean="0"/>
              <a:t>://jamanetwork.com/journals/jama/fullarticle/2593702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****</a:t>
            </a:r>
            <a:r>
              <a:rPr lang="en-US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Tỷ lệ dị tật trên trẻ nhỏ: </a:t>
            </a:r>
            <a:r>
              <a:rPr lang="en-US" sz="12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Bruno Hoen, M.D., Ph.D,</a:t>
            </a:r>
            <a:r>
              <a:rPr lang="en-US" sz="1200" b="0" i="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Pregnancy Outcomes after ZIKV Infection in French Territories</a:t>
            </a:r>
            <a:r>
              <a:rPr lang="en-US" sz="1200" b="0" i="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Americas</a:t>
            </a:r>
            <a:r>
              <a:rPr lang="en-US" smtClean="0"/>
              <a:t> </a:t>
            </a:r>
            <a:br>
              <a:rPr lang="en-US" smtClean="0"/>
            </a:b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46797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5460CAA-3768-4F44-8733-96B3375BBEC5}" type="slidenum">
              <a:rPr lang="en-US" altLang="en-US">
                <a:solidFill>
                  <a:prstClr val="black"/>
                </a:solidFill>
                <a:ea typeface="ＭＳ Ｐゴシック" panose="020B0600070205080204" pitchFamily="34" charset="-128"/>
              </a:rPr>
              <a:pPr eaLnBrk="1" hangingPunct="1"/>
              <a:t>8</a:t>
            </a:fld>
            <a:endParaRPr lang="en-US" altLang="en-US">
              <a:solidFill>
                <a:prstClr val="black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082706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Gabriela Paz-Bailey, M.D., Ph.D., Persistence of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Zika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Virus in Body Fluids — Final Report,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Engl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 Med 2018; 379:1234-1243.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657E0E7-BAAE-4D3D-958B-AF8D517089A1}" type="slidenum">
              <a:rPr lang="en-GB" altLang="en-US">
                <a:solidFill>
                  <a:prstClr val="black"/>
                </a:solidFill>
                <a:latin typeface="Calibri" panose="020F0502020204030204" pitchFamily="34" charset="0"/>
              </a:rPr>
              <a:pPr eaLnBrk="1" hangingPunct="1"/>
              <a:t>9</a:t>
            </a:fld>
            <a:endParaRPr lang="en-GB" altLang="en-US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6841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657E0E7-BAAE-4D3D-958B-AF8D517089A1}" type="slidenum">
              <a:rPr lang="en-GB" altLang="en-US">
                <a:solidFill>
                  <a:prstClr val="black"/>
                </a:solidFill>
                <a:latin typeface="Calibri" panose="020F0502020204030204" pitchFamily="34" charset="0"/>
              </a:rPr>
              <a:pPr eaLnBrk="1" hangingPunct="1"/>
              <a:t>10</a:t>
            </a:fld>
            <a:endParaRPr lang="en-GB" altLang="en-US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632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657E0E7-BAAE-4D3D-958B-AF8D517089A1}" type="slidenum">
              <a:rPr lang="en-GB" altLang="en-US">
                <a:solidFill>
                  <a:prstClr val="black"/>
                </a:solidFill>
                <a:latin typeface="Calibri" panose="020F0502020204030204" pitchFamily="34" charset="0"/>
              </a:rPr>
              <a:pPr eaLnBrk="1" hangingPunct="1"/>
              <a:t>11</a:t>
            </a:fld>
            <a:endParaRPr lang="en-GB" altLang="en-US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6323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Nguồn</a:t>
            </a:r>
            <a:r>
              <a:rPr lang="en-US" baseline="0" smtClean="0"/>
              <a:t> US-CDC: tại Mỹ năm 2018 ghi nhận 220 ca, trong đó có 147 ca nội tại</a:t>
            </a:r>
          </a:p>
          <a:p>
            <a:r>
              <a:rPr lang="en-US" baseline="0" smtClean="0"/>
              <a:t>Nguồn WHO: tại Ấn Độ, tính đến tháng 11/2018 ghi nhận 157 ca, trong đó 63 ca thai phụ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DA3861-ED6C-4AE1-9DCA-D535186C165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9600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/>
              <a:t>*</a:t>
            </a:r>
            <a:r>
              <a:rPr lang="en-US" sz="1200" dirty="0" err="1" smtClean="0"/>
              <a:t>Olusegun</a:t>
            </a:r>
            <a:r>
              <a:rPr lang="en-US" sz="1200" dirty="0" smtClean="0"/>
              <a:t> </a:t>
            </a:r>
            <a:r>
              <a:rPr lang="en-US" sz="1200" dirty="0" err="1" smtClean="0"/>
              <a:t>Ayorinde</a:t>
            </a:r>
            <a:r>
              <a:rPr lang="en-US" sz="1200" dirty="0" smtClean="0"/>
              <a:t> </a:t>
            </a:r>
            <a:r>
              <a:rPr lang="en-US" sz="1200" dirty="0" err="1" smtClean="0"/>
              <a:t>Babaniyi</a:t>
            </a:r>
            <a:r>
              <a:rPr lang="en-US" sz="1200" dirty="0" smtClean="0"/>
              <a:t> et al. </a:t>
            </a:r>
            <a:r>
              <a:rPr lang="en-US" sz="1200" dirty="0" err="1" smtClean="0"/>
              <a:t>Seroprevalence</a:t>
            </a:r>
            <a:r>
              <a:rPr lang="en-US" sz="1200" dirty="0" smtClean="0"/>
              <a:t> of </a:t>
            </a:r>
            <a:r>
              <a:rPr lang="en-US" sz="1200" dirty="0" err="1" smtClean="0"/>
              <a:t>Zika</a:t>
            </a:r>
            <a:r>
              <a:rPr lang="en-US" sz="1200" dirty="0" smtClean="0"/>
              <a:t> virus infection specific </a:t>
            </a:r>
            <a:r>
              <a:rPr lang="en-US" sz="1200" dirty="0" err="1" smtClean="0"/>
              <a:t>IgG</a:t>
            </a:r>
            <a:r>
              <a:rPr lang="en-US" sz="1200" dirty="0" smtClean="0"/>
              <a:t> in Western and North-Western Provinces of Zambia. International Journal of Public Health and Epidemiology ISSN: 2326-7291 Vol. 4 (1), pp. 110-114, January, 2015.</a:t>
            </a:r>
          </a:p>
          <a:p>
            <a:r>
              <a:rPr lang="en-US" sz="1200" dirty="0" smtClean="0"/>
              <a:t>**Lyle R. Petersen et al.  </a:t>
            </a:r>
            <a:r>
              <a:rPr lang="en-US" sz="1200" dirty="0" err="1" smtClean="0"/>
              <a:t>Zika</a:t>
            </a:r>
            <a:r>
              <a:rPr lang="en-US" sz="1200" dirty="0" smtClean="0"/>
              <a:t> Virus. </a:t>
            </a:r>
            <a:r>
              <a:rPr lang="da-DK" sz="1200" dirty="0" smtClean="0"/>
              <a:t>N Engl J Med 2016; 374:1552-1563</a:t>
            </a:r>
            <a:r>
              <a:rPr lang="da-DK" sz="1200" dirty="0" smtClean="0">
                <a:hlinkClick r:id="rId3"/>
              </a:rPr>
              <a:t>April 21, 2016</a:t>
            </a:r>
            <a:r>
              <a:rPr lang="da-DK" sz="1200" dirty="0" smtClean="0"/>
              <a:t>DOI: 10.1056/NEJMra1602113</a:t>
            </a:r>
            <a:endParaRPr lang="en-US" sz="1200" dirty="0" smtClean="0"/>
          </a:p>
          <a:p>
            <a:r>
              <a:rPr lang="en-US" sz="1200" dirty="0" smtClean="0"/>
              <a:t>***San K1, </a:t>
            </a:r>
            <a:r>
              <a:rPr lang="en-US" sz="1200" dirty="0" err="1" smtClean="0"/>
              <a:t>Rajadhan</a:t>
            </a:r>
            <a:r>
              <a:rPr lang="en-US" sz="1200" dirty="0" smtClean="0"/>
              <a:t>. </a:t>
            </a:r>
            <a:r>
              <a:rPr lang="en-US" sz="1200" dirty="0" err="1" smtClean="0"/>
              <a:t>Seroprevalence</a:t>
            </a:r>
            <a:r>
              <a:rPr lang="en-US" sz="1200" dirty="0" smtClean="0"/>
              <a:t> of </a:t>
            </a:r>
            <a:r>
              <a:rPr lang="en-US" sz="1200" dirty="0" err="1" smtClean="0"/>
              <a:t>zika</a:t>
            </a:r>
            <a:r>
              <a:rPr lang="en-US" sz="1200" dirty="0" smtClean="0"/>
              <a:t> virus in </a:t>
            </a:r>
            <a:r>
              <a:rPr lang="en-US" sz="1200" dirty="0" err="1" smtClean="0"/>
              <a:t>cambodia</a:t>
            </a:r>
            <a:r>
              <a:rPr lang="en-US" sz="1200" dirty="0" smtClean="0"/>
              <a:t>: a preliminary report. Advance Laboratory Medicine International 2016; 6(3): 37 – 40 </a:t>
            </a:r>
          </a:p>
          <a:p>
            <a:r>
              <a:rPr lang="en-US" sz="1200" dirty="0" smtClean="0"/>
              <a:t>****</a:t>
            </a:r>
            <a:r>
              <a:rPr lang="en-US" sz="1200" dirty="0" err="1" smtClean="0"/>
              <a:t>Aubry</a:t>
            </a:r>
            <a:r>
              <a:rPr lang="en-US" sz="1200" dirty="0" smtClean="0"/>
              <a:t> M et al. </a:t>
            </a:r>
            <a:r>
              <a:rPr lang="en-US" sz="1200" dirty="0" err="1" smtClean="0"/>
              <a:t>Zika</a:t>
            </a:r>
            <a:r>
              <a:rPr lang="en-US" sz="1200" dirty="0" smtClean="0"/>
              <a:t> virus </a:t>
            </a:r>
            <a:r>
              <a:rPr lang="en-US" sz="1200" dirty="0" err="1" smtClean="0"/>
              <a:t>seroprevalence</a:t>
            </a:r>
            <a:r>
              <a:rPr lang="en-US" sz="1200" dirty="0" smtClean="0"/>
              <a:t>, French Polynesia, 2014-2015. </a:t>
            </a:r>
            <a:r>
              <a:rPr lang="en-US" sz="1200" dirty="0" err="1" smtClean="0"/>
              <a:t>Emerg</a:t>
            </a:r>
            <a:r>
              <a:rPr lang="en-US" sz="1200" dirty="0" smtClean="0"/>
              <a:t> Infect Dis. </a:t>
            </a:r>
            <a:r>
              <a:rPr lang="en-US" sz="1200" dirty="0" err="1" smtClean="0"/>
              <a:t>Epub</a:t>
            </a:r>
            <a:r>
              <a:rPr lang="en-US" sz="1200" dirty="0" smtClean="0"/>
              <a:t> 2017 Jan 13;23(4)</a:t>
            </a:r>
          </a:p>
          <a:p>
            <a:r>
              <a:rPr lang="en-US" sz="1200" dirty="0" smtClean="0"/>
              <a:t>*****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Eduardo Martins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Netto</a:t>
            </a:r>
            <a:r>
              <a:rPr lang="en-US" dirty="0" smtClean="0"/>
              <a:t> et al.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High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Zika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Virus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Seroprevalence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Salvador, Northeastern Brazil Limits the Potential for Further Outbreaks.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American Society For Microbiology -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November/December 2017 Volume 8 Issue 6 e01390-17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78D235-10F0-4B16-93CF-1FE20A592FF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888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3B461-5144-4B25-80E2-B2BA39646481}" type="datetimeFigureOut">
              <a:rPr lang="en-US" smtClean="0"/>
              <a:t>05/04/2019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08AF6-316E-4F4E-8121-CFFD63005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11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3B461-5144-4B25-80E2-B2BA39646481}" type="datetimeFigureOut">
              <a:rPr lang="en-US" smtClean="0"/>
              <a:t>05/04/2019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08AF6-316E-4F4E-8121-CFFD63005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569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3B461-5144-4B25-80E2-B2BA39646481}" type="datetimeFigureOut">
              <a:rPr lang="en-US" smtClean="0"/>
              <a:t>05/04/2019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08AF6-316E-4F4E-8121-CFFD63005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783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3B461-5144-4B25-80E2-B2BA39646481}" type="datetimeFigureOut">
              <a:rPr lang="en-US" smtClean="0"/>
              <a:t>05/04/2019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08AF6-316E-4F4E-8121-CFFD63005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568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3B461-5144-4B25-80E2-B2BA39646481}" type="datetimeFigureOut">
              <a:rPr lang="en-US" smtClean="0"/>
              <a:t>05/04/2019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08AF6-316E-4F4E-8121-CFFD63005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973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3B461-5144-4B25-80E2-B2BA39646481}" type="datetimeFigureOut">
              <a:rPr lang="en-US" smtClean="0"/>
              <a:t>05/04/2019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08AF6-316E-4F4E-8121-CFFD63005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092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3B461-5144-4B25-80E2-B2BA39646481}" type="datetimeFigureOut">
              <a:rPr lang="en-US" smtClean="0"/>
              <a:t>05/04/2019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08AF6-316E-4F4E-8121-CFFD63005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300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3B461-5144-4B25-80E2-B2BA39646481}" type="datetimeFigureOut">
              <a:rPr lang="en-US" smtClean="0"/>
              <a:t>05/04/2019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08AF6-316E-4F4E-8121-CFFD63005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397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3B461-5144-4B25-80E2-B2BA39646481}" type="datetimeFigureOut">
              <a:rPr lang="en-US" smtClean="0"/>
              <a:t>05/04/2019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08AF6-316E-4F4E-8121-CFFD63005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037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3B461-5144-4B25-80E2-B2BA39646481}" type="datetimeFigureOut">
              <a:rPr lang="en-US" smtClean="0"/>
              <a:t>05/04/2019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08AF6-316E-4F4E-8121-CFFD63005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829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3B461-5144-4B25-80E2-B2BA39646481}" type="datetimeFigureOut">
              <a:rPr lang="en-US" smtClean="0"/>
              <a:t>05/04/2019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08AF6-316E-4F4E-8121-CFFD63005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485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3B461-5144-4B25-80E2-B2BA39646481}" type="datetimeFigureOut">
              <a:rPr lang="en-US" smtClean="0"/>
              <a:t>05/04/2019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08AF6-316E-4F4E-8121-CFFD63005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612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elsevier.com/termsandcondition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4.jpe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1.png"/><Relationship Id="rId10" Type="http://schemas.openxmlformats.org/officeDocument/2006/relationships/image" Target="../media/image19.jpg"/><Relationship Id="rId4" Type="http://schemas.openxmlformats.org/officeDocument/2006/relationships/image" Target="../media/image15.jpeg"/><Relationship Id="rId9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6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BỆNH DO VI </a:t>
            </a:r>
            <a:r>
              <a:rPr lang="en-US" sz="4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RÚT </a:t>
            </a:r>
            <a:r>
              <a:rPr lang="en-US" sz="48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ZIKA</a:t>
            </a:r>
            <a:endParaRPr lang="en-US" sz="48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562600"/>
            <a:ext cx="8763000" cy="1143000"/>
          </a:xfrm>
        </p:spPr>
        <p:txBody>
          <a:bodyPr>
            <a:normAutofit/>
          </a:bodyPr>
          <a:lstStyle/>
          <a:p>
            <a:pPr algn="r"/>
            <a:r>
              <a:rPr lang="en-US" sz="1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Ngày</a:t>
            </a:r>
            <a:r>
              <a:rPr lang="en-US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19/03/2019</a:t>
            </a:r>
          </a:p>
          <a:p>
            <a:pPr algn="r"/>
            <a:r>
              <a:rPr lang="en-US" sz="1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ThS</a:t>
            </a:r>
            <a:r>
              <a:rPr lang="en-US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BS. L</a:t>
            </a:r>
            <a:r>
              <a:rPr lang="vi-VN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ư</a:t>
            </a:r>
            <a:r>
              <a:rPr lang="en-US" sz="1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ơng</a:t>
            </a:r>
            <a:r>
              <a:rPr lang="en-US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Chấn</a:t>
            </a:r>
            <a:r>
              <a:rPr lang="en-US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Quang</a:t>
            </a:r>
          </a:p>
          <a:p>
            <a:pPr algn="r"/>
            <a:r>
              <a:rPr lang="en-US" sz="1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Phó</a:t>
            </a:r>
            <a:r>
              <a:rPr lang="en-US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Tr</a:t>
            </a:r>
            <a:r>
              <a:rPr lang="vi-VN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ư</a:t>
            </a:r>
            <a:r>
              <a:rPr lang="en-US" sz="1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ởng</a:t>
            </a:r>
            <a:r>
              <a:rPr lang="en-US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Khoa </a:t>
            </a:r>
            <a:r>
              <a:rPr lang="en-US" sz="18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KSPNDB- </a:t>
            </a:r>
            <a:r>
              <a:rPr lang="en-US" sz="1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Viện</a:t>
            </a:r>
            <a:r>
              <a:rPr lang="en-US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Pasteur TPHCM</a:t>
            </a:r>
          </a:p>
        </p:txBody>
      </p:sp>
      <p:pic>
        <p:nvPicPr>
          <p:cNvPr id="5" name="Picture 4" descr="LOGOVIEN%5b1%5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74814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593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175" y="76200"/>
            <a:ext cx="9144000" cy="7461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3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Thời</a:t>
            </a:r>
            <a:r>
              <a:rPr lang="en-US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gian</a:t>
            </a:r>
            <a:r>
              <a:rPr lang="en-US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tồn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tại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vi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rút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Zika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máu</a:t>
            </a:r>
            <a:endParaRPr lang="en-US" sz="3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29" y="1600200"/>
            <a:ext cx="8901871" cy="3630294"/>
          </a:xfrm>
        </p:spPr>
      </p:pic>
      <p:sp>
        <p:nvSpPr>
          <p:cNvPr id="7" name="TextBox 6"/>
          <p:cNvSpPr txBox="1"/>
          <p:nvPr/>
        </p:nvSpPr>
        <p:spPr>
          <a:xfrm>
            <a:off x="1718739" y="2133600"/>
            <a:ext cx="1176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prstClr val="black"/>
                </a:solidFill>
                <a:latin typeface="Arial Narrow" pitchFamily="34" charset="0"/>
                <a:cs typeface="Arial" charset="0"/>
              </a:rPr>
              <a:t>(</a:t>
            </a:r>
            <a:r>
              <a:rPr lang="en-US" sz="1400" b="1" dirty="0" err="1" smtClean="0">
                <a:solidFill>
                  <a:prstClr val="black"/>
                </a:solidFill>
                <a:latin typeface="Arial Narrow" pitchFamily="34" charset="0"/>
                <a:cs typeface="Arial" charset="0"/>
              </a:rPr>
              <a:t>Triệu</a:t>
            </a:r>
            <a:r>
              <a:rPr lang="en-US" sz="1400" b="1" dirty="0" smtClean="0">
                <a:solidFill>
                  <a:prstClr val="black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400" b="1" dirty="0" err="1" smtClean="0">
                <a:solidFill>
                  <a:prstClr val="black"/>
                </a:solidFill>
                <a:latin typeface="Arial Narrow" pitchFamily="34" charset="0"/>
                <a:cs typeface="Arial" charset="0"/>
              </a:rPr>
              <a:t>chứng</a:t>
            </a:r>
            <a:r>
              <a:rPr lang="en-US" sz="1400" b="1" dirty="0" smtClean="0">
                <a:solidFill>
                  <a:prstClr val="black"/>
                </a:solidFill>
                <a:latin typeface="Arial Narrow" pitchFamily="34" charset="0"/>
                <a:cs typeface="Arial" charset="0"/>
              </a:rPr>
              <a:t>)</a:t>
            </a:r>
            <a:endParaRPr lang="vi-VN" sz="14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18738" y="2743200"/>
            <a:ext cx="10214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prstClr val="black"/>
                </a:solidFill>
                <a:latin typeface="Arial Narrow" pitchFamily="34" charset="0"/>
                <a:cs typeface="Arial" charset="0"/>
              </a:rPr>
              <a:t>(</a:t>
            </a:r>
            <a:r>
              <a:rPr lang="en-US" sz="1400" b="1" dirty="0" err="1" smtClean="0">
                <a:solidFill>
                  <a:prstClr val="black"/>
                </a:solidFill>
                <a:latin typeface="Arial Narrow" pitchFamily="34" charset="0"/>
                <a:cs typeface="Arial" charset="0"/>
              </a:rPr>
              <a:t>Kháng</a:t>
            </a:r>
            <a:r>
              <a:rPr lang="en-US" sz="1400" b="1" dirty="0" smtClean="0">
                <a:solidFill>
                  <a:prstClr val="black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400" b="1" dirty="0" err="1" smtClean="0">
                <a:solidFill>
                  <a:prstClr val="black"/>
                </a:solidFill>
                <a:latin typeface="Arial Narrow" pitchFamily="34" charset="0"/>
                <a:cs typeface="Arial" charset="0"/>
              </a:rPr>
              <a:t>thể</a:t>
            </a:r>
            <a:r>
              <a:rPr lang="en-US" sz="1400" b="1" dirty="0" smtClean="0">
                <a:solidFill>
                  <a:prstClr val="black"/>
                </a:solidFill>
                <a:latin typeface="Arial Narrow" pitchFamily="34" charset="0"/>
                <a:cs typeface="Arial" charset="0"/>
              </a:rPr>
              <a:t>)</a:t>
            </a:r>
            <a:endParaRPr lang="vi-VN" sz="14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18739" y="3352800"/>
            <a:ext cx="11118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prstClr val="black"/>
                </a:solidFill>
                <a:latin typeface="Arial Narrow" pitchFamily="34" charset="0"/>
                <a:cs typeface="Arial" charset="0"/>
              </a:rPr>
              <a:t>(Vi </a:t>
            </a:r>
            <a:r>
              <a:rPr lang="en-US" sz="1400" b="1" dirty="0" err="1" smtClean="0">
                <a:solidFill>
                  <a:prstClr val="black"/>
                </a:solidFill>
                <a:latin typeface="Arial Narrow" pitchFamily="34" charset="0"/>
                <a:cs typeface="Arial" charset="0"/>
              </a:rPr>
              <a:t>rút</a:t>
            </a:r>
            <a:r>
              <a:rPr lang="en-US" sz="1400" b="1" dirty="0" smtClean="0">
                <a:solidFill>
                  <a:prstClr val="black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US" sz="1400" b="1" dirty="0" err="1" smtClean="0">
                <a:solidFill>
                  <a:prstClr val="black"/>
                </a:solidFill>
                <a:latin typeface="Arial Narrow" pitchFamily="34" charset="0"/>
                <a:cs typeface="Arial" charset="0"/>
              </a:rPr>
              <a:t>huyết</a:t>
            </a:r>
            <a:r>
              <a:rPr lang="en-US" sz="1400" b="1" dirty="0" smtClean="0">
                <a:solidFill>
                  <a:prstClr val="black"/>
                </a:solidFill>
                <a:latin typeface="Arial Narrow" pitchFamily="34" charset="0"/>
                <a:cs typeface="Arial" charset="0"/>
              </a:rPr>
              <a:t>)</a:t>
            </a:r>
            <a:endParaRPr lang="vi-VN" sz="14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57600" y="4191000"/>
            <a:ext cx="752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prstClr val="black"/>
                </a:solidFill>
                <a:latin typeface="Arial Narrow" pitchFamily="34" charset="0"/>
                <a:cs typeface="Arial" charset="0"/>
              </a:rPr>
              <a:t>(</a:t>
            </a:r>
            <a:r>
              <a:rPr lang="en-US" sz="1400" b="1" dirty="0" err="1" smtClean="0">
                <a:solidFill>
                  <a:prstClr val="black"/>
                </a:solidFill>
                <a:latin typeface="Arial Narrow" pitchFamily="34" charset="0"/>
                <a:cs typeface="Arial" charset="0"/>
              </a:rPr>
              <a:t>Nhiễm</a:t>
            </a:r>
            <a:r>
              <a:rPr lang="en-US" sz="1400" b="1" dirty="0" smtClean="0">
                <a:solidFill>
                  <a:prstClr val="black"/>
                </a:solidFill>
                <a:latin typeface="Arial Narrow" pitchFamily="34" charset="0"/>
                <a:cs typeface="Arial" charset="0"/>
              </a:rPr>
              <a:t>)</a:t>
            </a:r>
            <a:endParaRPr lang="vi-VN" sz="14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87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00E390CF-1AD6-43D2-B7AC-82A3079927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87" y="918717"/>
            <a:ext cx="9144000" cy="251028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48786FB-7573-4A19-94B5-AD50875C7163}"/>
              </a:ext>
            </a:extLst>
          </p:cNvPr>
          <p:cNvSpPr txBox="1"/>
          <p:nvPr/>
        </p:nvSpPr>
        <p:spPr>
          <a:xfrm>
            <a:off x="2204113" y="3352800"/>
            <a:ext cx="6934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https://www.euroimmunblog.com/euroimmun-anti-zika-virus-elisa-iga-closes-a-diagnostic-gap-in-zika-virus-infections/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xmlns="" id="{5718F62D-8F88-4219-98AC-F4FE8C892D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999" y="4038600"/>
            <a:ext cx="8305801" cy="16764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Nếu</a:t>
            </a:r>
            <a:r>
              <a:rPr lang="en-US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ng</a:t>
            </a:r>
            <a:r>
              <a:rPr lang="vi-VN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ư</a:t>
            </a:r>
            <a:r>
              <a:rPr lang="en-US" sz="2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ời</a:t>
            </a:r>
            <a:r>
              <a:rPr lang="en-US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nhiễm</a:t>
            </a:r>
            <a:r>
              <a:rPr lang="en-US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flavivirus </a:t>
            </a:r>
            <a:r>
              <a:rPr lang="en-US" sz="2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khác</a:t>
            </a:r>
            <a:r>
              <a:rPr lang="en-US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tr</a:t>
            </a:r>
            <a:r>
              <a:rPr lang="vi-VN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ư</a:t>
            </a:r>
            <a:r>
              <a:rPr lang="en-US" sz="2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ớc</a:t>
            </a:r>
            <a:r>
              <a:rPr lang="en-US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nhiễm</a:t>
            </a:r>
            <a:r>
              <a:rPr lang="en-US" sz="2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zika, </a:t>
            </a:r>
            <a:r>
              <a:rPr lang="en-US" sz="2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sẽ</a:t>
            </a:r>
            <a:r>
              <a:rPr lang="en-US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khả</a:t>
            </a:r>
            <a:r>
              <a:rPr lang="en-US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năng</a:t>
            </a:r>
            <a:r>
              <a:rPr lang="en-US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tạo</a:t>
            </a:r>
            <a:r>
              <a:rPr lang="en-US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kháng</a:t>
            </a:r>
            <a:r>
              <a:rPr lang="en-US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thể</a:t>
            </a:r>
            <a:r>
              <a:rPr lang="en-US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phản</a:t>
            </a:r>
            <a:r>
              <a:rPr lang="en-US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ứng</a:t>
            </a:r>
            <a:r>
              <a:rPr lang="en-US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chéo</a:t>
            </a:r>
            <a:r>
              <a:rPr lang="en-US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Zika </a:t>
            </a:r>
            <a:r>
              <a:rPr lang="en-US" sz="1800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(Jorge. 2017, </a:t>
            </a:r>
            <a:r>
              <a:rPr lang="en-US" sz="1800" i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Tolulope</a:t>
            </a:r>
            <a:r>
              <a:rPr lang="en-US" sz="1800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et al. 2017).</a:t>
            </a:r>
            <a:r>
              <a:rPr lang="en-GB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z="2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vi-VN" sz="2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175" y="76200"/>
            <a:ext cx="9144000" cy="7461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3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Thời</a:t>
            </a:r>
            <a:r>
              <a:rPr lang="en-US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gian</a:t>
            </a:r>
            <a:r>
              <a:rPr lang="en-US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tồn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tại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kháng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thể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vùng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lưu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hành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SXH</a:t>
            </a:r>
            <a:endParaRPr lang="en-US" sz="3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39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52401"/>
            <a:ext cx="9109970" cy="6858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Tình hình ZIKV trên thế giới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s://ecdc.europa.eu/sites/portal/files/images/ZikaMap_OutbreakClassification_World%20wide_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453634"/>
            <a:ext cx="9033771" cy="5118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F00C434-2D25-4A0D-9876-0A6E3E2CDD44}"/>
              </a:ext>
            </a:extLst>
          </p:cNvPr>
          <p:cNvSpPr txBox="1"/>
          <p:nvPr/>
        </p:nvSpPr>
        <p:spPr>
          <a:xfrm>
            <a:off x="101008" y="991969"/>
            <a:ext cx="72903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86</a:t>
            </a:r>
            <a:r>
              <a:rPr lang="en-US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quốc</a:t>
            </a:r>
            <a:r>
              <a:rPr lang="en-US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gia</a:t>
            </a:r>
            <a:r>
              <a:rPr lang="en-US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vùng</a:t>
            </a:r>
            <a:r>
              <a:rPr lang="en-US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lãnh</a:t>
            </a:r>
            <a:r>
              <a:rPr lang="en-US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thổ</a:t>
            </a:r>
            <a:r>
              <a:rPr lang="en-US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l</a:t>
            </a:r>
            <a:r>
              <a:rPr lang="vi-VN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ư</a:t>
            </a:r>
            <a:r>
              <a:rPr lang="en-US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 </a:t>
            </a:r>
            <a:r>
              <a:rPr lang="en-US" sz="24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hành</a:t>
            </a:r>
            <a:r>
              <a:rPr lang="en-US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ZIKV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1008" y="6549287"/>
            <a:ext cx="8686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smtClean="0">
                <a:latin typeface="Arial" pitchFamily="34" charset="0"/>
                <a:cs typeface="Arial" pitchFamily="34" charset="0"/>
              </a:rPr>
              <a:t>(*): Nguồn: ECDC</a:t>
            </a:r>
            <a:endParaRPr lang="en-US" sz="1100" i="1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96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Autofit/>
          </a:bodyPr>
          <a:lstStyle/>
          <a:p>
            <a:pPr marL="215900" indent="-214313">
              <a:lnSpc>
                <a:spcPct val="93000"/>
              </a:lnSpc>
            </a:pPr>
            <a:r>
              <a:rPr lang="en-US" sz="2400">
                <a:latin typeface="Arial" charset="0"/>
                <a:ea typeface="Baekmuk Gulim" charset="0"/>
                <a:cs typeface="Baekmuk Gulim" charset="0"/>
              </a:rPr>
              <a:t>Countries and territories that reported Zika virus circulation up to March, 2017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52500" y="6477000"/>
            <a:ext cx="8255000" cy="22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FFFFFF"/>
                </a:solidFill>
                <a:latin typeface="Arial" charset="0"/>
                <a:ea typeface="ＭＳ Ｐゴシック" charset="-128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FFFFFF"/>
                </a:solidFill>
                <a:latin typeface="Arial" charset="0"/>
                <a:ea typeface="ＭＳ Ｐゴシック" charset="-128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FFFFFF"/>
                </a:solidFill>
                <a:latin typeface="Arial" charset="0"/>
                <a:ea typeface="ＭＳ Ｐゴシック" charset="-128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FFFFFF"/>
                </a:solidFill>
                <a:latin typeface="Arial" charset="0"/>
                <a:ea typeface="ＭＳ Ｐゴシック" charset="-128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FFFFFF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FFFFFF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FFFFFF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FFFFFF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FFFFFF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sz="900" i="1">
                <a:solidFill>
                  <a:schemeClr val="tx1"/>
                </a:solidFill>
              </a:rPr>
              <a:t>The Lancet</a:t>
            </a:r>
            <a:r>
              <a:rPr lang="en-US" sz="900">
                <a:solidFill>
                  <a:schemeClr val="tx1"/>
                </a:solidFill>
              </a:rPr>
              <a:t> 2017 390, 2099-2109DOI: (10.1016/S0140-6736(17)31450-2) 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952500" y="6624638"/>
            <a:ext cx="555625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400">
                <a:solidFill>
                  <a:srgbClr val="FFFFFF"/>
                </a:solidFill>
                <a:latin typeface="Arial" charset="0"/>
                <a:ea typeface="ＭＳ Ｐゴシック" charset="-128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400">
                <a:solidFill>
                  <a:srgbClr val="FFFFFF"/>
                </a:solidFill>
                <a:latin typeface="Arial" charset="0"/>
                <a:ea typeface="ＭＳ Ｐゴシック" charset="-128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400">
                <a:solidFill>
                  <a:srgbClr val="FFFFFF"/>
                </a:solidFill>
                <a:latin typeface="Arial" charset="0"/>
                <a:ea typeface="ＭＳ Ｐゴシック" charset="-128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400">
                <a:solidFill>
                  <a:srgbClr val="FFFFFF"/>
                </a:solidFill>
                <a:latin typeface="Arial" charset="0"/>
                <a:ea typeface="ＭＳ Ｐゴシック" charset="-128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400">
                <a:solidFill>
                  <a:srgbClr val="FFFFFF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400">
                <a:solidFill>
                  <a:srgbClr val="FFFFFF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400">
                <a:solidFill>
                  <a:srgbClr val="FFFFFF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400">
                <a:solidFill>
                  <a:srgbClr val="FFFFFF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400">
                <a:solidFill>
                  <a:srgbClr val="FFFFFF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sz="900">
                <a:solidFill>
                  <a:schemeClr val="tx1"/>
                </a:solidFill>
              </a:rPr>
              <a:t>Copyright © 2017 Elsevier Ltd</a:t>
            </a:r>
            <a:r>
              <a:rPr lang="en-US" sz="900">
                <a:solidFill>
                  <a:schemeClr val="tx1"/>
                </a:solidFill>
                <a:hlinkClick r:id="rId2"/>
              </a:rPr>
              <a:t> Terms and Conditions</a:t>
            </a: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" y="6064250"/>
            <a:ext cx="708025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914400"/>
            <a:ext cx="7291388" cy="498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49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D3D9-1528-4FFE-A850-36D19E559660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76200"/>
            <a:ext cx="9144000" cy="7461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Tỷ lệ nhiễm Zika tại một số nước</a:t>
            </a:r>
            <a:endParaRPr lang="en-US" sz="3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980728"/>
            <a:ext cx="3925670" cy="44935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200" b="1" dirty="0" err="1" smtClean="0">
                <a:solidFill>
                  <a:schemeClr val="bg1"/>
                </a:solidFill>
              </a:rPr>
              <a:t>Tỉ</a:t>
            </a:r>
            <a:r>
              <a:rPr lang="en-US" sz="2200" b="1" dirty="0" smtClean="0">
                <a:solidFill>
                  <a:schemeClr val="bg1"/>
                </a:solidFill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</a:rPr>
              <a:t>lệ</a:t>
            </a:r>
            <a:r>
              <a:rPr lang="en-US" sz="2200" b="1" dirty="0" smtClean="0">
                <a:solidFill>
                  <a:schemeClr val="bg1"/>
                </a:solidFill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</a:rPr>
              <a:t>hiện</a:t>
            </a:r>
            <a:r>
              <a:rPr lang="en-US" sz="2200" b="1" dirty="0" smtClean="0">
                <a:solidFill>
                  <a:schemeClr val="bg1"/>
                </a:solidFill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</a:rPr>
              <a:t>nhiễm</a:t>
            </a:r>
            <a:r>
              <a:rPr lang="en-US" sz="2200" b="1" dirty="0" smtClean="0">
                <a:solidFill>
                  <a:schemeClr val="bg1"/>
                </a:solidFill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</a:rPr>
              <a:t>Zika</a:t>
            </a:r>
            <a:r>
              <a:rPr lang="en-US" sz="2200" b="1" dirty="0" smtClean="0">
                <a:solidFill>
                  <a:schemeClr val="bg1"/>
                </a:solidFill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</a:rPr>
              <a:t>sau</a:t>
            </a:r>
            <a:r>
              <a:rPr lang="en-US" sz="2200" b="1" dirty="0" smtClean="0">
                <a:solidFill>
                  <a:schemeClr val="bg1"/>
                </a:solidFill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</a:rPr>
              <a:t>vụ</a:t>
            </a:r>
            <a:r>
              <a:rPr lang="en-US" sz="2200" b="1" dirty="0" smtClean="0">
                <a:solidFill>
                  <a:schemeClr val="bg1"/>
                </a:solidFill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</a:rPr>
              <a:t>dịch</a:t>
            </a:r>
            <a:r>
              <a:rPr lang="en-US" sz="2200" b="1" dirty="0" smtClean="0">
                <a:solidFill>
                  <a:schemeClr val="bg1"/>
                </a:solidFill>
              </a:rPr>
              <a:t>:</a:t>
            </a:r>
          </a:p>
          <a:p>
            <a:pPr>
              <a:buFont typeface="Wingdings" pitchFamily="2" charset="2"/>
              <a:buChar char="q"/>
            </a:pPr>
            <a:r>
              <a:rPr lang="en-US" sz="2200" dirty="0" err="1" smtClean="0"/>
              <a:t>Tại</a:t>
            </a:r>
            <a:r>
              <a:rPr lang="en-US" sz="2200" dirty="0" smtClean="0"/>
              <a:t> </a:t>
            </a:r>
            <a:r>
              <a:rPr lang="en-US" sz="2200" dirty="0" err="1" smtClean="0"/>
              <a:t>đảo</a:t>
            </a:r>
            <a:r>
              <a:rPr lang="en-US" sz="2200" dirty="0" smtClean="0"/>
              <a:t> Yap (</a:t>
            </a:r>
            <a:r>
              <a:rPr lang="en-US" sz="2200" dirty="0" err="1" smtClean="0"/>
              <a:t>năm</a:t>
            </a:r>
            <a:r>
              <a:rPr lang="en-US" sz="2200" dirty="0" smtClean="0"/>
              <a:t> 2007): 73% (</a:t>
            </a:r>
            <a:r>
              <a:rPr lang="en-US" sz="2200" dirty="0" err="1" smtClean="0"/>
              <a:t>điều</a:t>
            </a:r>
            <a:r>
              <a:rPr lang="en-US" sz="2200" dirty="0" smtClean="0"/>
              <a:t> </a:t>
            </a:r>
            <a:r>
              <a:rPr lang="en-US" sz="2200" dirty="0" err="1" smtClean="0"/>
              <a:t>tra</a:t>
            </a:r>
            <a:r>
              <a:rPr lang="en-US" sz="2200" dirty="0" smtClean="0"/>
              <a:t> </a:t>
            </a:r>
            <a:r>
              <a:rPr lang="en-US" sz="2200" dirty="0" err="1" smtClean="0"/>
              <a:t>hộ</a:t>
            </a:r>
            <a:r>
              <a:rPr lang="en-US" sz="2200" dirty="0" smtClean="0"/>
              <a:t> </a:t>
            </a:r>
            <a:r>
              <a:rPr lang="en-US" sz="2200" dirty="0" err="1" smtClean="0"/>
              <a:t>gia</a:t>
            </a:r>
            <a:r>
              <a:rPr lang="en-US" sz="2200" dirty="0" smtClean="0"/>
              <a:t> </a:t>
            </a:r>
            <a:r>
              <a:rPr lang="en-US" sz="2200" dirty="0" err="1" smtClean="0"/>
              <a:t>đình</a:t>
            </a:r>
            <a:r>
              <a:rPr lang="en-US" sz="2200" dirty="0" smtClean="0"/>
              <a:t> </a:t>
            </a:r>
            <a:r>
              <a:rPr lang="en-US" sz="2200" dirty="0" err="1" smtClean="0"/>
              <a:t>của</a:t>
            </a:r>
            <a:r>
              <a:rPr lang="en-US" sz="2200" dirty="0" smtClean="0"/>
              <a:t> </a:t>
            </a:r>
            <a:r>
              <a:rPr lang="en-US" sz="2200" dirty="0" err="1" smtClean="0"/>
              <a:t>những</a:t>
            </a:r>
            <a:r>
              <a:rPr lang="en-US" sz="2200" dirty="0" smtClean="0"/>
              <a:t> ca </a:t>
            </a:r>
            <a:r>
              <a:rPr lang="en-US" sz="2200" dirty="0" err="1" smtClean="0"/>
              <a:t>xác</a:t>
            </a:r>
            <a:r>
              <a:rPr lang="en-US" sz="2200" dirty="0" smtClean="0"/>
              <a:t> </a:t>
            </a:r>
            <a:r>
              <a:rPr lang="en-US" sz="2200" err="1" smtClean="0"/>
              <a:t>định</a:t>
            </a:r>
            <a:r>
              <a:rPr lang="en-US" sz="2200" smtClean="0"/>
              <a:t>)*</a:t>
            </a:r>
          </a:p>
          <a:p>
            <a:pPr>
              <a:buFont typeface="Wingdings" pitchFamily="2" charset="2"/>
              <a:buChar char="q"/>
            </a:pPr>
            <a:endParaRPr lang="en-US" sz="2200" dirty="0" smtClean="0"/>
          </a:p>
          <a:p>
            <a:pPr>
              <a:buFont typeface="Wingdings" pitchFamily="2" charset="2"/>
              <a:buChar char="q"/>
            </a:pPr>
            <a:r>
              <a:rPr lang="en-US" sz="2200"/>
              <a:t>Tại French Polynesia (tháng 3/2014): 43% (toàn quần đảo) và 66% (tính riêng tại Tahiti</a:t>
            </a:r>
            <a:r>
              <a:rPr lang="en-US" sz="2200" smtClean="0"/>
              <a:t>)****</a:t>
            </a:r>
          </a:p>
          <a:p>
            <a:pPr>
              <a:buFont typeface="Wingdings" pitchFamily="2" charset="2"/>
              <a:buChar char="q"/>
            </a:pPr>
            <a:endParaRPr lang="en-US" sz="2200"/>
          </a:p>
          <a:p>
            <a:pPr>
              <a:buFont typeface="Wingdings" pitchFamily="2" charset="2"/>
              <a:buChar char="q"/>
            </a:pPr>
            <a:r>
              <a:rPr lang="en-US" sz="2200" smtClean="0"/>
              <a:t>Tại </a:t>
            </a:r>
            <a:r>
              <a:rPr lang="en-US" sz="2200" dirty="0" smtClean="0"/>
              <a:t>Cambodia (</a:t>
            </a:r>
            <a:r>
              <a:rPr lang="en-US" sz="2200" dirty="0" err="1" smtClean="0"/>
              <a:t>tháng</a:t>
            </a:r>
            <a:r>
              <a:rPr lang="en-US" sz="2200" dirty="0" smtClean="0"/>
              <a:t> 3/2016): 63% (</a:t>
            </a:r>
            <a:r>
              <a:rPr lang="en-US" sz="2200" dirty="0" err="1" smtClean="0"/>
              <a:t>điều</a:t>
            </a:r>
            <a:r>
              <a:rPr lang="en-US" sz="2200" dirty="0" smtClean="0"/>
              <a:t> </a:t>
            </a:r>
            <a:r>
              <a:rPr lang="en-US" sz="2200" dirty="0" err="1" smtClean="0"/>
              <a:t>tra</a:t>
            </a:r>
            <a:r>
              <a:rPr lang="en-US" sz="2200" dirty="0" smtClean="0"/>
              <a:t> </a:t>
            </a:r>
            <a:r>
              <a:rPr lang="en-US" sz="2200" dirty="0" err="1" smtClean="0"/>
              <a:t>huyết</a:t>
            </a:r>
            <a:r>
              <a:rPr lang="en-US" sz="2200" dirty="0" smtClean="0"/>
              <a:t> </a:t>
            </a:r>
            <a:r>
              <a:rPr lang="en-US" sz="2200" dirty="0" err="1" smtClean="0"/>
              <a:t>thanh</a:t>
            </a:r>
            <a:r>
              <a:rPr lang="en-US" sz="2200" dirty="0" smtClean="0"/>
              <a:t> </a:t>
            </a:r>
            <a:r>
              <a:rPr lang="en-US" sz="2200" dirty="0" err="1" smtClean="0"/>
              <a:t>trên</a:t>
            </a:r>
            <a:r>
              <a:rPr lang="en-US" sz="2200" dirty="0" smtClean="0"/>
              <a:t> 200 </a:t>
            </a:r>
            <a:r>
              <a:rPr lang="en-US" sz="2200" err="1" smtClean="0"/>
              <a:t>người</a:t>
            </a:r>
            <a:r>
              <a:rPr lang="en-US" sz="2200" smtClean="0"/>
              <a:t>)***</a:t>
            </a:r>
            <a:endParaRPr lang="en-US" sz="2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908720"/>
            <a:ext cx="2801008" cy="2286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33437" y="1156713"/>
            <a:ext cx="2059024" cy="18912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smtClean="0"/>
              <a:t>Điều tra huyết thanh học tại</a:t>
            </a:r>
            <a:br>
              <a:rPr lang="en-US" sz="2000" smtClean="0"/>
            </a:br>
            <a:r>
              <a:rPr lang="en-US" sz="2000" b="1" smtClean="0"/>
              <a:t>French Polynesia </a:t>
            </a:r>
            <a:r>
              <a:rPr lang="en-US" sz="2000"/>
              <a:t>n</a:t>
            </a:r>
            <a:r>
              <a:rPr lang="en-US" sz="2000" smtClean="0"/>
              <a:t>ăm 2014-2015</a:t>
            </a:r>
            <a:endParaRPr lang="en-US" sz="2000"/>
          </a:p>
        </p:txBody>
      </p:sp>
      <p:sp>
        <p:nvSpPr>
          <p:cNvPr id="9" name="Rectangle 8"/>
          <p:cNvSpPr/>
          <p:nvPr/>
        </p:nvSpPr>
        <p:spPr>
          <a:xfrm>
            <a:off x="133294" y="5589240"/>
            <a:ext cx="8877412" cy="1071570"/>
          </a:xfrm>
          <a:prstGeom prst="rect">
            <a:avLst/>
          </a:prstGeom>
          <a:solidFill>
            <a:srgbClr val="0070C0"/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mtClean="0">
                <a:solidFill>
                  <a:schemeClr val="bg1"/>
                </a:solidFill>
              </a:rPr>
              <a:t>Tại Việt Nam, Viện Pasteur TPHCM phối hợp cùng WHO nghiên cứu xác định tỷ lệ hiện nhiễm ZIKV trong cộng đồng vào tháng 7-9/2017 cho kết quả là  5,6%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3325222"/>
            <a:ext cx="3048000" cy="21912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185837" y="3503474"/>
            <a:ext cx="1906624" cy="175432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mtClean="0"/>
              <a:t>Điều tra huyết thanh học tại</a:t>
            </a:r>
            <a:br>
              <a:rPr lang="en-US" smtClean="0"/>
            </a:br>
            <a:r>
              <a:rPr lang="en-US" smtClean="0"/>
              <a:t>Brazil (2015-2016)</a:t>
            </a:r>
            <a:br>
              <a:rPr lang="en-US" smtClean="0"/>
            </a:br>
            <a:r>
              <a:rPr lang="en-US" b="1" smtClean="0"/>
              <a:t>63,3%</a:t>
            </a:r>
            <a:r>
              <a:rPr lang="en-US" smtClean="0"/>
              <a:t> </a:t>
            </a:r>
            <a:r>
              <a:rPr lang="en-US" sz="1200" smtClean="0"/>
              <a:t>*****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13919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welcome\Downloads\bieudo phan bo zik kvp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921" y="1385016"/>
            <a:ext cx="6527491" cy="4469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858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Tình</a:t>
            </a: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ZIKV </a:t>
            </a:r>
            <a:r>
              <a:rPr lang="en-U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tại</a:t>
            </a: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Việt</a:t>
            </a: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Nam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4167D4C-5283-4A17-9527-B788BA2DD8D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-12582" y="1093381"/>
            <a:ext cx="3246120" cy="47609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9833A74-41C4-405F-9412-76E665D02398}"/>
              </a:ext>
            </a:extLst>
          </p:cNvPr>
          <p:cNvSpPr txBox="1"/>
          <p:nvPr/>
        </p:nvSpPr>
        <p:spPr>
          <a:xfrm>
            <a:off x="152400" y="5562600"/>
            <a:ext cx="2819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KVPN chiếm</a:t>
            </a:r>
          </a:p>
          <a:p>
            <a:r>
              <a:rPr lang="en-US" sz="1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90% số ca cả nước (2016-2017)</a:t>
            </a:r>
          </a:p>
          <a:p>
            <a:r>
              <a:rPr lang="en-US" sz="1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100</a:t>
            </a:r>
            <a:r>
              <a:rPr lang="en-U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% </a:t>
            </a:r>
            <a:r>
              <a:rPr lang="en-US" sz="160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1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ca cả nước (2018)</a:t>
            </a:r>
            <a:endParaRPr lang="en-US" sz="1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00800" y="4572000"/>
            <a:ext cx="23068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11/20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tỉnh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tại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KVPN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phát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hiện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có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Zika</a:t>
            </a:r>
            <a:endParaRPr lang="en-US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96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152400"/>
            <a:ext cx="9144000" cy="6858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Tình hình ZIKV tại Việt Nam</a:t>
            </a:r>
            <a:endParaRPr lang="en-US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7009102"/>
              </p:ext>
            </p:extLst>
          </p:nvPr>
        </p:nvGraphicFramePr>
        <p:xfrm>
          <a:off x="228600" y="1066800"/>
          <a:ext cx="5334000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56508"/>
              </p:ext>
            </p:extLst>
          </p:nvPr>
        </p:nvGraphicFramePr>
        <p:xfrm>
          <a:off x="152400" y="3657600"/>
          <a:ext cx="8839200" cy="3124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786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0" y="44624"/>
            <a:ext cx="9144000" cy="5620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Kết quả Giám sát Zika năm 2016</a:t>
            </a:r>
            <a:endParaRPr lang="en-US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07503" y="646584"/>
            <a:ext cx="5570897" cy="10274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Phát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hiện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chủng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ZIK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ở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KVPN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chủng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châu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Á, </a:t>
            </a:r>
            <a:br>
              <a:rPr lang="en-US" sz="2000" b="1" dirty="0" smtClean="0">
                <a:latin typeface="Arial" pitchFamily="34" charset="0"/>
                <a:cs typeface="Arial" pitchFamily="34" charset="0"/>
              </a:rPr>
            </a:b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khác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cụm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với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Malaysia, Cambodia,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Braxin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, </a:t>
            </a:r>
            <a:br>
              <a:rPr lang="en-US" sz="2000" b="1" dirty="0" smtClean="0">
                <a:latin typeface="Arial" pitchFamily="34" charset="0"/>
                <a:cs typeface="Arial" pitchFamily="34" charset="0"/>
              </a:rPr>
            </a:b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nhưng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chung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cụm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với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Trung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quốc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448856" y="447675"/>
            <a:ext cx="8933393" cy="6307932"/>
            <a:chOff x="345016" y="-100013"/>
            <a:chExt cx="9279467" cy="6855620"/>
          </a:xfrm>
        </p:grpSpPr>
        <p:grpSp>
          <p:nvGrpSpPr>
            <p:cNvPr id="8" name="Group 4"/>
            <p:cNvGrpSpPr>
              <a:grpSpLocks noChangeAspect="1"/>
            </p:cNvGrpSpPr>
            <p:nvPr/>
          </p:nvGrpSpPr>
          <p:grpSpPr bwMode="auto">
            <a:xfrm>
              <a:off x="345016" y="-100013"/>
              <a:ext cx="9279467" cy="6855620"/>
              <a:chOff x="163" y="-84"/>
              <a:chExt cx="4384" cy="5758"/>
            </a:xfrm>
          </p:grpSpPr>
          <p:sp>
            <p:nvSpPr>
              <p:cNvPr id="17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23" y="-84"/>
                <a:ext cx="4224" cy="5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" name="Group 205"/>
              <p:cNvGrpSpPr>
                <a:grpSpLocks/>
              </p:cNvGrpSpPr>
              <p:nvPr/>
            </p:nvGrpSpPr>
            <p:grpSpPr bwMode="auto">
              <a:xfrm>
                <a:off x="2287" y="35"/>
                <a:ext cx="1083" cy="4488"/>
                <a:chOff x="2287" y="35"/>
                <a:chExt cx="1083" cy="4488"/>
              </a:xfrm>
            </p:grpSpPr>
            <p:sp>
              <p:nvSpPr>
                <p:cNvPr id="122" name="Rectangle 5"/>
                <p:cNvSpPr>
                  <a:spLocks noChangeArrowheads="1"/>
                </p:cNvSpPr>
                <p:nvPr/>
              </p:nvSpPr>
              <p:spPr bwMode="auto">
                <a:xfrm>
                  <a:off x="2629" y="35"/>
                  <a:ext cx="533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KX087101.3,Zika virus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Puerto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Rico 2015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" name="Freeform 6"/>
                <p:cNvSpPr>
                  <a:spLocks/>
                </p:cNvSpPr>
                <p:nvPr/>
              </p:nvSpPr>
              <p:spPr bwMode="auto">
                <a:xfrm>
                  <a:off x="2626" y="56"/>
                  <a:ext cx="0" cy="29"/>
                </a:xfrm>
                <a:custGeom>
                  <a:avLst/>
                  <a:gdLst>
                    <a:gd name="T0" fmla="*/ 29 h 29"/>
                    <a:gd name="T1" fmla="*/ 0 h 29"/>
                    <a:gd name="T2" fmla="*/ 0 h 29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9">
                      <a:moveTo>
                        <a:pt x="0" y="29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4" name="Rectangle 7"/>
                <p:cNvSpPr>
                  <a:spLocks noChangeArrowheads="1"/>
                </p:cNvSpPr>
                <p:nvPr/>
              </p:nvSpPr>
              <p:spPr bwMode="auto">
                <a:xfrm>
                  <a:off x="2629" y="96"/>
                  <a:ext cx="540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KX601168.1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</a:t>
                  </a:r>
                  <a:r>
                    <a:rPr lang="en-US" altLang="en-US" sz="400" dirty="0" smtClean="0">
                      <a:solidFill>
                        <a:srgbClr val="000000"/>
                      </a:solidFill>
                    </a:rPr>
                    <a:t>virus Puerto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Rico 2015 Human</a:t>
                  </a:r>
                </a:p>
              </p:txBody>
            </p:sp>
            <p:sp>
              <p:nvSpPr>
                <p:cNvPr id="125" name="Freeform 8"/>
                <p:cNvSpPr>
                  <a:spLocks/>
                </p:cNvSpPr>
                <p:nvPr/>
              </p:nvSpPr>
              <p:spPr bwMode="auto">
                <a:xfrm>
                  <a:off x="2626" y="88"/>
                  <a:ext cx="0" cy="29"/>
                </a:xfrm>
                <a:custGeom>
                  <a:avLst/>
                  <a:gdLst>
                    <a:gd name="T0" fmla="*/ 0 h 29"/>
                    <a:gd name="T1" fmla="*/ 29 h 29"/>
                    <a:gd name="T2" fmla="*/ 29 h 29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0" y="29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9"/>
                <p:cNvSpPr>
                  <a:spLocks/>
                </p:cNvSpPr>
                <p:nvPr/>
              </p:nvSpPr>
              <p:spPr bwMode="auto">
                <a:xfrm>
                  <a:off x="2608" y="87"/>
                  <a:ext cx="18" cy="44"/>
                </a:xfrm>
                <a:custGeom>
                  <a:avLst/>
                  <a:gdLst>
                    <a:gd name="T0" fmla="*/ 0 w 18"/>
                    <a:gd name="T1" fmla="*/ 44 h 44"/>
                    <a:gd name="T2" fmla="*/ 0 w 18"/>
                    <a:gd name="T3" fmla="*/ 0 h 44"/>
                    <a:gd name="T4" fmla="*/ 18 w 18"/>
                    <a:gd name="T5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" h="44">
                      <a:moveTo>
                        <a:pt x="0" y="44"/>
                      </a:moveTo>
                      <a:lnTo>
                        <a:pt x="0" y="0"/>
                      </a:lnTo>
                      <a:lnTo>
                        <a:pt x="18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7" name="Rectangle 10"/>
                <p:cNvSpPr>
                  <a:spLocks noChangeArrowheads="1"/>
                </p:cNvSpPr>
                <p:nvPr/>
              </p:nvSpPr>
              <p:spPr bwMode="auto">
                <a:xfrm>
                  <a:off x="2611" y="156"/>
                  <a:ext cx="541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KU501215.1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Puerto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Rico 2015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8" name="Freeform 11"/>
                <p:cNvSpPr>
                  <a:spLocks/>
                </p:cNvSpPr>
                <p:nvPr/>
              </p:nvSpPr>
              <p:spPr bwMode="auto">
                <a:xfrm>
                  <a:off x="2608" y="134"/>
                  <a:ext cx="0" cy="44"/>
                </a:xfrm>
                <a:custGeom>
                  <a:avLst/>
                  <a:gdLst>
                    <a:gd name="T0" fmla="*/ 0 h 44"/>
                    <a:gd name="T1" fmla="*/ 44 h 44"/>
                    <a:gd name="T2" fmla="*/ 44 h 44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44">
                      <a:moveTo>
                        <a:pt x="0" y="0"/>
                      </a:moveTo>
                      <a:lnTo>
                        <a:pt x="0" y="44"/>
                      </a:lnTo>
                      <a:lnTo>
                        <a:pt x="0" y="44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9" name="Rectangle 12"/>
                <p:cNvSpPr>
                  <a:spLocks noChangeArrowheads="1"/>
                </p:cNvSpPr>
                <p:nvPr/>
              </p:nvSpPr>
              <p:spPr bwMode="auto">
                <a:xfrm>
                  <a:off x="2611" y="217"/>
                  <a:ext cx="540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KX377337.1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Puerto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Rico 2015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0" name="Freeform 13"/>
                <p:cNvSpPr>
                  <a:spLocks/>
                </p:cNvSpPr>
                <p:nvPr/>
              </p:nvSpPr>
              <p:spPr bwMode="auto">
                <a:xfrm>
                  <a:off x="2608" y="164"/>
                  <a:ext cx="0" cy="75"/>
                </a:xfrm>
                <a:custGeom>
                  <a:avLst/>
                  <a:gdLst>
                    <a:gd name="T0" fmla="*/ 0 h 75"/>
                    <a:gd name="T1" fmla="*/ 75 h 75"/>
                    <a:gd name="T2" fmla="*/ 75 h 7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75">
                      <a:moveTo>
                        <a:pt x="0" y="0"/>
                      </a:moveTo>
                      <a:lnTo>
                        <a:pt x="0" y="75"/>
                      </a:lnTo>
                      <a:lnTo>
                        <a:pt x="0" y="75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1" name="Line 14"/>
                <p:cNvSpPr>
                  <a:spLocks noChangeShapeType="1"/>
                </p:cNvSpPr>
                <p:nvPr/>
              </p:nvSpPr>
              <p:spPr bwMode="auto">
                <a:xfrm>
                  <a:off x="2608" y="87"/>
                  <a:ext cx="0" cy="74"/>
                </a:xfrm>
                <a:prstGeom prst="line">
                  <a:avLst/>
                </a:pr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2" name="Freeform 15"/>
                <p:cNvSpPr>
                  <a:spLocks/>
                </p:cNvSpPr>
                <p:nvPr/>
              </p:nvSpPr>
              <p:spPr bwMode="auto">
                <a:xfrm>
                  <a:off x="2552" y="163"/>
                  <a:ext cx="56" cy="97"/>
                </a:xfrm>
                <a:custGeom>
                  <a:avLst/>
                  <a:gdLst>
                    <a:gd name="T0" fmla="*/ 0 w 56"/>
                    <a:gd name="T1" fmla="*/ 97 h 97"/>
                    <a:gd name="T2" fmla="*/ 0 w 56"/>
                    <a:gd name="T3" fmla="*/ 0 h 97"/>
                    <a:gd name="T4" fmla="*/ 56 w 56"/>
                    <a:gd name="T5" fmla="*/ 0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6" h="97">
                      <a:moveTo>
                        <a:pt x="0" y="97"/>
                      </a:moveTo>
                      <a:lnTo>
                        <a:pt x="0" y="0"/>
                      </a:lnTo>
                      <a:lnTo>
                        <a:pt x="56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3" name="Rectangle 16"/>
                <p:cNvSpPr>
                  <a:spLocks noChangeArrowheads="1"/>
                </p:cNvSpPr>
                <p:nvPr/>
              </p:nvSpPr>
              <p:spPr bwMode="auto">
                <a:xfrm>
                  <a:off x="2574" y="278"/>
                  <a:ext cx="468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KU365778.1Zika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.Brazil 2015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4" name="Freeform 17"/>
                <p:cNvSpPr>
                  <a:spLocks/>
                </p:cNvSpPr>
                <p:nvPr/>
              </p:nvSpPr>
              <p:spPr bwMode="auto">
                <a:xfrm>
                  <a:off x="2552" y="299"/>
                  <a:ext cx="19" cy="30"/>
                </a:xfrm>
                <a:custGeom>
                  <a:avLst/>
                  <a:gdLst>
                    <a:gd name="T0" fmla="*/ 0 w 19"/>
                    <a:gd name="T1" fmla="*/ 30 h 30"/>
                    <a:gd name="T2" fmla="*/ 0 w 19"/>
                    <a:gd name="T3" fmla="*/ 0 h 30"/>
                    <a:gd name="T4" fmla="*/ 19 w 19"/>
                    <a:gd name="T5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9" h="30">
                      <a:moveTo>
                        <a:pt x="0" y="30"/>
                      </a:moveTo>
                      <a:lnTo>
                        <a:pt x="0" y="0"/>
                      </a:lnTo>
                      <a:lnTo>
                        <a:pt x="19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5" name="Rectangle 18"/>
                <p:cNvSpPr>
                  <a:spLocks noChangeArrowheads="1"/>
                </p:cNvSpPr>
                <p:nvPr/>
              </p:nvSpPr>
              <p:spPr bwMode="auto">
                <a:xfrm>
                  <a:off x="2648" y="339"/>
                  <a:ext cx="519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KU312312.1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Suriname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2015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6" name="Freeform 19"/>
                <p:cNvSpPr>
                  <a:spLocks/>
                </p:cNvSpPr>
                <p:nvPr/>
              </p:nvSpPr>
              <p:spPr bwMode="auto">
                <a:xfrm>
                  <a:off x="2552" y="331"/>
                  <a:ext cx="92" cy="29"/>
                </a:xfrm>
                <a:custGeom>
                  <a:avLst/>
                  <a:gdLst>
                    <a:gd name="T0" fmla="*/ 0 w 92"/>
                    <a:gd name="T1" fmla="*/ 0 h 29"/>
                    <a:gd name="T2" fmla="*/ 0 w 92"/>
                    <a:gd name="T3" fmla="*/ 29 h 29"/>
                    <a:gd name="T4" fmla="*/ 92 w 92"/>
                    <a:gd name="T5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2"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92" y="29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7" name="Rectangle 20"/>
                <p:cNvSpPr>
                  <a:spLocks noChangeArrowheads="1"/>
                </p:cNvSpPr>
                <p:nvPr/>
              </p:nvSpPr>
              <p:spPr bwMode="auto">
                <a:xfrm>
                  <a:off x="2592" y="399"/>
                  <a:ext cx="536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KU707826.1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Brazil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2015.urine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8" name="Freeform 21"/>
                <p:cNvSpPr>
                  <a:spLocks/>
                </p:cNvSpPr>
                <p:nvPr/>
              </p:nvSpPr>
              <p:spPr bwMode="auto">
                <a:xfrm>
                  <a:off x="2589" y="421"/>
                  <a:ext cx="0" cy="75"/>
                </a:xfrm>
                <a:custGeom>
                  <a:avLst/>
                  <a:gdLst>
                    <a:gd name="T0" fmla="*/ 75 h 75"/>
                    <a:gd name="T1" fmla="*/ 0 h 75"/>
                    <a:gd name="T2" fmla="*/ 0 h 7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75">
                      <a:moveTo>
                        <a:pt x="0" y="75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9" name="Rectangle 22"/>
                <p:cNvSpPr>
                  <a:spLocks noChangeArrowheads="1"/>
                </p:cNvSpPr>
                <p:nvPr/>
              </p:nvSpPr>
              <p:spPr bwMode="auto">
                <a:xfrm>
                  <a:off x="2592" y="460"/>
                  <a:ext cx="475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KU365779.1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Brazil 2015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0" name="Freeform 23"/>
                <p:cNvSpPr>
                  <a:spLocks/>
                </p:cNvSpPr>
                <p:nvPr/>
              </p:nvSpPr>
              <p:spPr bwMode="auto">
                <a:xfrm>
                  <a:off x="2589" y="482"/>
                  <a:ext cx="0" cy="44"/>
                </a:xfrm>
                <a:custGeom>
                  <a:avLst/>
                  <a:gdLst>
                    <a:gd name="T0" fmla="*/ 44 h 44"/>
                    <a:gd name="T1" fmla="*/ 0 h 44"/>
                    <a:gd name="T2" fmla="*/ 0 h 44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44">
                      <a:moveTo>
                        <a:pt x="0" y="44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1" name="Rectangle 24"/>
                <p:cNvSpPr>
                  <a:spLocks noChangeArrowheads="1"/>
                </p:cNvSpPr>
                <p:nvPr/>
              </p:nvSpPr>
              <p:spPr bwMode="auto">
                <a:xfrm>
                  <a:off x="2611" y="521"/>
                  <a:ext cx="475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KU365780.1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Brazil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2015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2" name="Freeform 25"/>
                <p:cNvSpPr>
                  <a:spLocks/>
                </p:cNvSpPr>
                <p:nvPr/>
              </p:nvSpPr>
              <p:spPr bwMode="auto">
                <a:xfrm>
                  <a:off x="2608" y="542"/>
                  <a:ext cx="0" cy="30"/>
                </a:xfrm>
                <a:custGeom>
                  <a:avLst/>
                  <a:gdLst>
                    <a:gd name="T0" fmla="*/ 30 h 30"/>
                    <a:gd name="T1" fmla="*/ 0 h 30"/>
                    <a:gd name="T2" fmla="*/ 0 h 30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30">
                      <a:moveTo>
                        <a:pt x="0" y="3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3" name="Rectangle 26"/>
                <p:cNvSpPr>
                  <a:spLocks noChangeArrowheads="1"/>
                </p:cNvSpPr>
                <p:nvPr/>
              </p:nvSpPr>
              <p:spPr bwMode="auto">
                <a:xfrm>
                  <a:off x="2611" y="582"/>
                  <a:ext cx="475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KU365777.1.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Brazil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2015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4" name="Freeform 27"/>
                <p:cNvSpPr>
                  <a:spLocks/>
                </p:cNvSpPr>
                <p:nvPr/>
              </p:nvSpPr>
              <p:spPr bwMode="auto">
                <a:xfrm>
                  <a:off x="2608" y="574"/>
                  <a:ext cx="0" cy="29"/>
                </a:xfrm>
                <a:custGeom>
                  <a:avLst/>
                  <a:gdLst>
                    <a:gd name="T0" fmla="*/ 0 h 29"/>
                    <a:gd name="T1" fmla="*/ 29 h 29"/>
                    <a:gd name="T2" fmla="*/ 29 h 29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0" y="29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5" name="Freeform 28"/>
                <p:cNvSpPr>
                  <a:spLocks/>
                </p:cNvSpPr>
                <p:nvPr/>
              </p:nvSpPr>
              <p:spPr bwMode="auto">
                <a:xfrm>
                  <a:off x="2589" y="529"/>
                  <a:ext cx="19" cy="44"/>
                </a:xfrm>
                <a:custGeom>
                  <a:avLst/>
                  <a:gdLst>
                    <a:gd name="T0" fmla="*/ 0 w 19"/>
                    <a:gd name="T1" fmla="*/ 0 h 44"/>
                    <a:gd name="T2" fmla="*/ 0 w 19"/>
                    <a:gd name="T3" fmla="*/ 44 h 44"/>
                    <a:gd name="T4" fmla="*/ 19 w 19"/>
                    <a:gd name="T5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9" h="44">
                      <a:moveTo>
                        <a:pt x="0" y="0"/>
                      </a:moveTo>
                      <a:lnTo>
                        <a:pt x="0" y="44"/>
                      </a:lnTo>
                      <a:lnTo>
                        <a:pt x="19" y="44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6" name="Line 29"/>
                <p:cNvSpPr>
                  <a:spLocks noChangeShapeType="1"/>
                </p:cNvSpPr>
                <p:nvPr/>
              </p:nvSpPr>
              <p:spPr bwMode="auto">
                <a:xfrm>
                  <a:off x="2589" y="498"/>
                  <a:ext cx="0" cy="75"/>
                </a:xfrm>
                <a:prstGeom prst="line">
                  <a:avLst/>
                </a:pr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7" name="Freeform 30"/>
                <p:cNvSpPr>
                  <a:spLocks/>
                </p:cNvSpPr>
                <p:nvPr/>
              </p:nvSpPr>
              <p:spPr bwMode="auto">
                <a:xfrm>
                  <a:off x="2552" y="331"/>
                  <a:ext cx="37" cy="166"/>
                </a:xfrm>
                <a:custGeom>
                  <a:avLst/>
                  <a:gdLst>
                    <a:gd name="T0" fmla="*/ 0 w 37"/>
                    <a:gd name="T1" fmla="*/ 0 h 166"/>
                    <a:gd name="T2" fmla="*/ 0 w 37"/>
                    <a:gd name="T3" fmla="*/ 166 h 166"/>
                    <a:gd name="T4" fmla="*/ 37 w 37"/>
                    <a:gd name="T5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" h="166">
                      <a:moveTo>
                        <a:pt x="0" y="0"/>
                      </a:moveTo>
                      <a:lnTo>
                        <a:pt x="0" y="166"/>
                      </a:lnTo>
                      <a:lnTo>
                        <a:pt x="37" y="166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Rectangle 31"/>
                <p:cNvSpPr>
                  <a:spLocks noChangeArrowheads="1"/>
                </p:cNvSpPr>
                <p:nvPr/>
              </p:nvSpPr>
              <p:spPr bwMode="auto">
                <a:xfrm>
                  <a:off x="2611" y="642"/>
                  <a:ext cx="629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KX766028.1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Dominican Republic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9" name="Freeform 32"/>
                <p:cNvSpPr>
                  <a:spLocks/>
                </p:cNvSpPr>
                <p:nvPr/>
              </p:nvSpPr>
              <p:spPr bwMode="auto">
                <a:xfrm>
                  <a:off x="2608" y="664"/>
                  <a:ext cx="0" cy="44"/>
                </a:xfrm>
                <a:custGeom>
                  <a:avLst/>
                  <a:gdLst>
                    <a:gd name="T0" fmla="*/ 44 h 44"/>
                    <a:gd name="T1" fmla="*/ 0 h 44"/>
                    <a:gd name="T2" fmla="*/ 0 h 44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44">
                      <a:moveTo>
                        <a:pt x="0" y="44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Rectangle 33"/>
                <p:cNvSpPr>
                  <a:spLocks noChangeArrowheads="1"/>
                </p:cNvSpPr>
                <p:nvPr/>
              </p:nvSpPr>
              <p:spPr bwMode="auto">
                <a:xfrm>
                  <a:off x="2648" y="703"/>
                  <a:ext cx="478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KU740184.2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China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1" name="Freeform 34"/>
                <p:cNvSpPr>
                  <a:spLocks/>
                </p:cNvSpPr>
                <p:nvPr/>
              </p:nvSpPr>
              <p:spPr bwMode="auto">
                <a:xfrm>
                  <a:off x="2644" y="725"/>
                  <a:ext cx="0" cy="29"/>
                </a:xfrm>
                <a:custGeom>
                  <a:avLst/>
                  <a:gdLst>
                    <a:gd name="T0" fmla="*/ 29 h 29"/>
                    <a:gd name="T1" fmla="*/ 0 h 29"/>
                    <a:gd name="T2" fmla="*/ 0 h 29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9">
                      <a:moveTo>
                        <a:pt x="0" y="29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Rectangle 35"/>
                <p:cNvSpPr>
                  <a:spLocks noChangeArrowheads="1"/>
                </p:cNvSpPr>
                <p:nvPr/>
              </p:nvSpPr>
              <p:spPr bwMode="auto">
                <a:xfrm>
                  <a:off x="2648" y="764"/>
                  <a:ext cx="539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KU820898.1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China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2016.urine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3" name="Freeform 36"/>
                <p:cNvSpPr>
                  <a:spLocks/>
                </p:cNvSpPr>
                <p:nvPr/>
              </p:nvSpPr>
              <p:spPr bwMode="auto">
                <a:xfrm>
                  <a:off x="2644" y="756"/>
                  <a:ext cx="0" cy="30"/>
                </a:xfrm>
                <a:custGeom>
                  <a:avLst/>
                  <a:gdLst>
                    <a:gd name="T0" fmla="*/ 0 h 30"/>
                    <a:gd name="T1" fmla="*/ 30 h 30"/>
                    <a:gd name="T2" fmla="*/ 30 h 30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30">
                      <a:moveTo>
                        <a:pt x="0" y="0"/>
                      </a:moveTo>
                      <a:lnTo>
                        <a:pt x="0" y="30"/>
                      </a:lnTo>
                      <a:lnTo>
                        <a:pt x="0" y="3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37"/>
                <p:cNvSpPr>
                  <a:spLocks/>
                </p:cNvSpPr>
                <p:nvPr/>
              </p:nvSpPr>
              <p:spPr bwMode="auto">
                <a:xfrm>
                  <a:off x="2608" y="711"/>
                  <a:ext cx="36" cy="44"/>
                </a:xfrm>
                <a:custGeom>
                  <a:avLst/>
                  <a:gdLst>
                    <a:gd name="T0" fmla="*/ 0 w 36"/>
                    <a:gd name="T1" fmla="*/ 0 h 44"/>
                    <a:gd name="T2" fmla="*/ 0 w 36"/>
                    <a:gd name="T3" fmla="*/ 44 h 44"/>
                    <a:gd name="T4" fmla="*/ 36 w 36"/>
                    <a:gd name="T5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44">
                      <a:moveTo>
                        <a:pt x="0" y="0"/>
                      </a:moveTo>
                      <a:lnTo>
                        <a:pt x="0" y="44"/>
                      </a:lnTo>
                      <a:lnTo>
                        <a:pt x="36" y="44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5" name="Freeform 38"/>
                <p:cNvSpPr>
                  <a:spLocks/>
                </p:cNvSpPr>
                <p:nvPr/>
              </p:nvSpPr>
              <p:spPr bwMode="auto">
                <a:xfrm>
                  <a:off x="2552" y="437"/>
                  <a:ext cx="56" cy="273"/>
                </a:xfrm>
                <a:custGeom>
                  <a:avLst/>
                  <a:gdLst>
                    <a:gd name="T0" fmla="*/ 0 w 56"/>
                    <a:gd name="T1" fmla="*/ 0 h 273"/>
                    <a:gd name="T2" fmla="*/ 0 w 56"/>
                    <a:gd name="T3" fmla="*/ 273 h 273"/>
                    <a:gd name="T4" fmla="*/ 56 w 56"/>
                    <a:gd name="T5" fmla="*/ 273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6" h="273">
                      <a:moveTo>
                        <a:pt x="0" y="0"/>
                      </a:moveTo>
                      <a:lnTo>
                        <a:pt x="0" y="273"/>
                      </a:lnTo>
                      <a:lnTo>
                        <a:pt x="56" y="273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Rectangle 39"/>
                <p:cNvSpPr>
                  <a:spLocks noChangeArrowheads="1"/>
                </p:cNvSpPr>
                <p:nvPr/>
              </p:nvSpPr>
              <p:spPr bwMode="auto">
                <a:xfrm>
                  <a:off x="2592" y="825"/>
                  <a:ext cx="519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KY328289.1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Honduras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7" name="Freeform 40"/>
                <p:cNvSpPr>
                  <a:spLocks/>
                </p:cNvSpPr>
                <p:nvPr/>
              </p:nvSpPr>
              <p:spPr bwMode="auto">
                <a:xfrm>
                  <a:off x="2552" y="506"/>
                  <a:ext cx="37" cy="340"/>
                </a:xfrm>
                <a:custGeom>
                  <a:avLst/>
                  <a:gdLst>
                    <a:gd name="T0" fmla="*/ 0 w 37"/>
                    <a:gd name="T1" fmla="*/ 0 h 340"/>
                    <a:gd name="T2" fmla="*/ 0 w 37"/>
                    <a:gd name="T3" fmla="*/ 340 h 340"/>
                    <a:gd name="T4" fmla="*/ 37 w 37"/>
                    <a:gd name="T5" fmla="*/ 340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" h="340">
                      <a:moveTo>
                        <a:pt x="0" y="0"/>
                      </a:moveTo>
                      <a:lnTo>
                        <a:pt x="0" y="340"/>
                      </a:lnTo>
                      <a:lnTo>
                        <a:pt x="37" y="34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Line 41"/>
                <p:cNvSpPr>
                  <a:spLocks noChangeShapeType="1"/>
                </p:cNvSpPr>
                <p:nvPr/>
              </p:nvSpPr>
              <p:spPr bwMode="auto">
                <a:xfrm>
                  <a:off x="2552" y="163"/>
                  <a:ext cx="0" cy="340"/>
                </a:xfrm>
                <a:prstGeom prst="line">
                  <a:avLst/>
                </a:pr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2539" y="504"/>
                  <a:ext cx="13" cy="216"/>
                </a:xfrm>
                <a:custGeom>
                  <a:avLst/>
                  <a:gdLst>
                    <a:gd name="T0" fmla="*/ 0 w 13"/>
                    <a:gd name="T1" fmla="*/ 216 h 216"/>
                    <a:gd name="T2" fmla="*/ 0 w 13"/>
                    <a:gd name="T3" fmla="*/ 0 h 216"/>
                    <a:gd name="T4" fmla="*/ 13 w 13"/>
                    <a:gd name="T5" fmla="*/ 0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216">
                      <a:moveTo>
                        <a:pt x="0" y="216"/>
                      </a:moveTo>
                      <a:lnTo>
                        <a:pt x="0" y="0"/>
                      </a:lnTo>
                      <a:lnTo>
                        <a:pt x="13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Rectangle 43"/>
                <p:cNvSpPr>
                  <a:spLocks noChangeArrowheads="1"/>
                </p:cNvSpPr>
                <p:nvPr/>
              </p:nvSpPr>
              <p:spPr bwMode="auto">
                <a:xfrm>
                  <a:off x="2576" y="886"/>
                  <a:ext cx="473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KX280026.1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Brazil 2015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71" y="907"/>
                  <a:ext cx="1" cy="29"/>
                </a:xfrm>
                <a:custGeom>
                  <a:avLst/>
                  <a:gdLst>
                    <a:gd name="T0" fmla="*/ 0 w 1"/>
                    <a:gd name="T1" fmla="*/ 29 h 29"/>
                    <a:gd name="T2" fmla="*/ 0 w 1"/>
                    <a:gd name="T3" fmla="*/ 0 h 29"/>
                    <a:gd name="T4" fmla="*/ 1 w 1"/>
                    <a:gd name="T5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9">
                      <a:moveTo>
                        <a:pt x="0" y="29"/>
                      </a:moveTo>
                      <a:lnTo>
                        <a:pt x="0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Rectangle 45"/>
                <p:cNvSpPr>
                  <a:spLocks noChangeArrowheads="1"/>
                </p:cNvSpPr>
                <p:nvPr/>
              </p:nvSpPr>
              <p:spPr bwMode="auto">
                <a:xfrm>
                  <a:off x="2628" y="946"/>
                  <a:ext cx="388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KX811222.1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Brazil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2016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3" name="Freeform 46"/>
                <p:cNvSpPr>
                  <a:spLocks/>
                </p:cNvSpPr>
                <p:nvPr/>
              </p:nvSpPr>
              <p:spPr bwMode="auto">
                <a:xfrm>
                  <a:off x="2571" y="939"/>
                  <a:ext cx="53" cy="29"/>
                </a:xfrm>
                <a:custGeom>
                  <a:avLst/>
                  <a:gdLst>
                    <a:gd name="T0" fmla="*/ 0 w 53"/>
                    <a:gd name="T1" fmla="*/ 0 h 29"/>
                    <a:gd name="T2" fmla="*/ 0 w 53"/>
                    <a:gd name="T3" fmla="*/ 29 h 29"/>
                    <a:gd name="T4" fmla="*/ 53 w 53"/>
                    <a:gd name="T5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3"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53" y="29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47"/>
                <p:cNvSpPr>
                  <a:spLocks/>
                </p:cNvSpPr>
                <p:nvPr/>
              </p:nvSpPr>
              <p:spPr bwMode="auto">
                <a:xfrm>
                  <a:off x="2539" y="722"/>
                  <a:ext cx="32" cy="215"/>
                </a:xfrm>
                <a:custGeom>
                  <a:avLst/>
                  <a:gdLst>
                    <a:gd name="T0" fmla="*/ 0 w 32"/>
                    <a:gd name="T1" fmla="*/ 0 h 215"/>
                    <a:gd name="T2" fmla="*/ 0 w 32"/>
                    <a:gd name="T3" fmla="*/ 215 h 215"/>
                    <a:gd name="T4" fmla="*/ 32 w 32"/>
                    <a:gd name="T5" fmla="*/ 215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2" h="215">
                      <a:moveTo>
                        <a:pt x="0" y="0"/>
                      </a:moveTo>
                      <a:lnTo>
                        <a:pt x="0" y="215"/>
                      </a:lnTo>
                      <a:lnTo>
                        <a:pt x="32" y="215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48"/>
                <p:cNvSpPr>
                  <a:spLocks/>
                </p:cNvSpPr>
                <p:nvPr/>
              </p:nvSpPr>
              <p:spPr bwMode="auto">
                <a:xfrm>
                  <a:off x="2535" y="721"/>
                  <a:ext cx="4" cy="225"/>
                </a:xfrm>
                <a:custGeom>
                  <a:avLst/>
                  <a:gdLst>
                    <a:gd name="T0" fmla="*/ 0 w 4"/>
                    <a:gd name="T1" fmla="*/ 225 h 225"/>
                    <a:gd name="T2" fmla="*/ 0 w 4"/>
                    <a:gd name="T3" fmla="*/ 0 h 225"/>
                    <a:gd name="T4" fmla="*/ 4 w 4"/>
                    <a:gd name="T5" fmla="*/ 0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25">
                      <a:moveTo>
                        <a:pt x="0" y="225"/>
                      </a:moveTo>
                      <a:lnTo>
                        <a:pt x="0" y="0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Rectangle 49"/>
                <p:cNvSpPr>
                  <a:spLocks noChangeArrowheads="1"/>
                </p:cNvSpPr>
                <p:nvPr/>
              </p:nvSpPr>
              <p:spPr bwMode="auto">
                <a:xfrm>
                  <a:off x="2576" y="1007"/>
                  <a:ext cx="473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KX197192.1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Brazil 2015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7" name="Freeform 50"/>
                <p:cNvSpPr>
                  <a:spLocks/>
                </p:cNvSpPr>
                <p:nvPr/>
              </p:nvSpPr>
              <p:spPr bwMode="auto">
                <a:xfrm>
                  <a:off x="2572" y="1029"/>
                  <a:ext cx="0" cy="29"/>
                </a:xfrm>
                <a:custGeom>
                  <a:avLst/>
                  <a:gdLst>
                    <a:gd name="T0" fmla="*/ 29 h 29"/>
                    <a:gd name="T1" fmla="*/ 0 h 29"/>
                    <a:gd name="T2" fmla="*/ 0 h 29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9">
                      <a:moveTo>
                        <a:pt x="0" y="29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Rectangle 51"/>
                <p:cNvSpPr>
                  <a:spLocks noChangeArrowheads="1"/>
                </p:cNvSpPr>
                <p:nvPr/>
              </p:nvSpPr>
              <p:spPr bwMode="auto">
                <a:xfrm>
                  <a:off x="2576" y="1068"/>
                  <a:ext cx="475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KU321639.1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Brazil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2015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9" name="Freeform 52"/>
                <p:cNvSpPr>
                  <a:spLocks/>
                </p:cNvSpPr>
                <p:nvPr/>
              </p:nvSpPr>
              <p:spPr bwMode="auto">
                <a:xfrm>
                  <a:off x="2572" y="1060"/>
                  <a:ext cx="0" cy="29"/>
                </a:xfrm>
                <a:custGeom>
                  <a:avLst/>
                  <a:gdLst>
                    <a:gd name="T0" fmla="*/ 0 h 29"/>
                    <a:gd name="T1" fmla="*/ 29 h 29"/>
                    <a:gd name="T2" fmla="*/ 29 h 29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0" y="29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53"/>
                <p:cNvSpPr>
                  <a:spLocks/>
                </p:cNvSpPr>
                <p:nvPr/>
              </p:nvSpPr>
              <p:spPr bwMode="auto">
                <a:xfrm>
                  <a:off x="2554" y="1059"/>
                  <a:ext cx="18" cy="44"/>
                </a:xfrm>
                <a:custGeom>
                  <a:avLst/>
                  <a:gdLst>
                    <a:gd name="T0" fmla="*/ 0 w 18"/>
                    <a:gd name="T1" fmla="*/ 44 h 44"/>
                    <a:gd name="T2" fmla="*/ 0 w 18"/>
                    <a:gd name="T3" fmla="*/ 0 h 44"/>
                    <a:gd name="T4" fmla="*/ 18 w 18"/>
                    <a:gd name="T5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" h="44">
                      <a:moveTo>
                        <a:pt x="0" y="44"/>
                      </a:moveTo>
                      <a:lnTo>
                        <a:pt x="0" y="0"/>
                      </a:lnTo>
                      <a:lnTo>
                        <a:pt x="18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1" name="Rectangle 54"/>
                <p:cNvSpPr>
                  <a:spLocks noChangeArrowheads="1"/>
                </p:cNvSpPr>
                <p:nvPr/>
              </p:nvSpPr>
              <p:spPr bwMode="auto">
                <a:xfrm>
                  <a:off x="2557" y="1129"/>
                  <a:ext cx="548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KU509998.3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Haiti 2014</a:t>
                  </a:r>
                  <a:r>
                    <a:rPr lang="en-US" altLang="en-US" sz="400" dirty="0" smtClean="0">
                      <a:solidFill>
                        <a:srgbClr val="000000"/>
                      </a:solidFill>
                    </a:rPr>
                    <a:t>.plasma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72" name="Freeform 55"/>
                <p:cNvSpPr>
                  <a:spLocks/>
                </p:cNvSpPr>
                <p:nvPr/>
              </p:nvSpPr>
              <p:spPr bwMode="auto">
                <a:xfrm>
                  <a:off x="2554" y="1106"/>
                  <a:ext cx="0" cy="44"/>
                </a:xfrm>
                <a:custGeom>
                  <a:avLst/>
                  <a:gdLst>
                    <a:gd name="T0" fmla="*/ 0 h 44"/>
                    <a:gd name="T1" fmla="*/ 44 h 44"/>
                    <a:gd name="T2" fmla="*/ 44 h 44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44">
                      <a:moveTo>
                        <a:pt x="0" y="0"/>
                      </a:moveTo>
                      <a:lnTo>
                        <a:pt x="0" y="44"/>
                      </a:lnTo>
                      <a:lnTo>
                        <a:pt x="0" y="44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3" name="Rectangle 56"/>
                <p:cNvSpPr>
                  <a:spLocks noChangeArrowheads="1"/>
                </p:cNvSpPr>
                <p:nvPr/>
              </p:nvSpPr>
              <p:spPr bwMode="auto">
                <a:xfrm>
                  <a:off x="2819" y="1189"/>
                  <a:ext cx="402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</a:t>
                  </a:r>
                  <a:r>
                    <a:rPr kumimoji="0" lang="en-US" altLang="en-US" sz="400" b="1" i="0" u="none" strike="noStrike" cap="none" normalizeH="0" baseline="0" dirty="0" smtClean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Arial" panose="020B0604020202020204" pitchFamily="34" charset="0"/>
                    </a:rPr>
                    <a:t>A16.07581 2202 bases 2212 bases</a:t>
                  </a:r>
                  <a:endParaRPr kumimoji="0" lang="en-US" altLang="en-US" sz="18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74" name="Freeform 57"/>
                <p:cNvSpPr>
                  <a:spLocks/>
                </p:cNvSpPr>
                <p:nvPr/>
              </p:nvSpPr>
              <p:spPr bwMode="auto">
                <a:xfrm>
                  <a:off x="2816" y="1211"/>
                  <a:ext cx="0" cy="75"/>
                </a:xfrm>
                <a:custGeom>
                  <a:avLst/>
                  <a:gdLst>
                    <a:gd name="T0" fmla="*/ 75 h 75"/>
                    <a:gd name="T1" fmla="*/ 0 h 75"/>
                    <a:gd name="T2" fmla="*/ 0 h 7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75">
                      <a:moveTo>
                        <a:pt x="0" y="75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5" name="Rectangle 58"/>
                <p:cNvSpPr>
                  <a:spLocks noChangeArrowheads="1"/>
                </p:cNvSpPr>
                <p:nvPr/>
              </p:nvSpPr>
              <p:spPr bwMode="auto">
                <a:xfrm>
                  <a:off x="2856" y="1250"/>
                  <a:ext cx="402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400" b="1" i="0" u="none" strike="noStrike" cap="none" normalizeH="0" baseline="0" dirty="0" smtClean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Arial" panose="020B0604020202020204" pitchFamily="34" charset="0"/>
                    </a:rPr>
                    <a:t> A16.03015 2203 bases 2212 bases</a:t>
                  </a:r>
                  <a:endParaRPr kumimoji="0" lang="en-US" altLang="en-US" sz="18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76" name="Freeform 59"/>
                <p:cNvSpPr>
                  <a:spLocks/>
                </p:cNvSpPr>
                <p:nvPr/>
              </p:nvSpPr>
              <p:spPr bwMode="auto">
                <a:xfrm>
                  <a:off x="2853" y="1272"/>
                  <a:ext cx="0" cy="29"/>
                </a:xfrm>
                <a:custGeom>
                  <a:avLst/>
                  <a:gdLst>
                    <a:gd name="T0" fmla="*/ 29 h 29"/>
                    <a:gd name="T1" fmla="*/ 0 h 29"/>
                    <a:gd name="T2" fmla="*/ 0 h 29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9">
                      <a:moveTo>
                        <a:pt x="0" y="29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Rectangle 60"/>
                <p:cNvSpPr>
                  <a:spLocks noChangeArrowheads="1"/>
                </p:cNvSpPr>
                <p:nvPr/>
              </p:nvSpPr>
              <p:spPr bwMode="auto">
                <a:xfrm>
                  <a:off x="2856" y="1311"/>
                  <a:ext cx="402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400" b="1" i="0" u="none" strike="noStrike" cap="none" normalizeH="0" baseline="0" dirty="0" smtClean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Arial" panose="020B0604020202020204" pitchFamily="34" charset="0"/>
                    </a:rPr>
                    <a:t> A16.07623 2045 bases 2212 bases</a:t>
                  </a:r>
                  <a:endParaRPr kumimoji="0" lang="en-US" altLang="en-US" sz="18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78" name="Freeform 61"/>
                <p:cNvSpPr>
                  <a:spLocks/>
                </p:cNvSpPr>
                <p:nvPr/>
              </p:nvSpPr>
              <p:spPr bwMode="auto">
                <a:xfrm>
                  <a:off x="2853" y="1303"/>
                  <a:ext cx="0" cy="29"/>
                </a:xfrm>
                <a:custGeom>
                  <a:avLst/>
                  <a:gdLst>
                    <a:gd name="T0" fmla="*/ 0 h 29"/>
                    <a:gd name="T1" fmla="*/ 29 h 29"/>
                    <a:gd name="T2" fmla="*/ 29 h 29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0" y="29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9" name="Rectangle 62"/>
                <p:cNvSpPr>
                  <a:spLocks noChangeArrowheads="1"/>
                </p:cNvSpPr>
                <p:nvPr/>
              </p:nvSpPr>
              <p:spPr bwMode="auto">
                <a:xfrm>
                  <a:off x="2856" y="1372"/>
                  <a:ext cx="402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400" b="1" i="0" u="none" strike="noStrike" cap="none" normalizeH="0" baseline="0" dirty="0" smtClean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Arial" panose="020B0604020202020204" pitchFamily="34" charset="0"/>
                    </a:rPr>
                    <a:t> A16.07575 2212 bases 2212 bases</a:t>
                  </a:r>
                  <a:endParaRPr kumimoji="0" lang="en-US" altLang="en-US" sz="18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0" name="Freeform 63"/>
                <p:cNvSpPr>
                  <a:spLocks/>
                </p:cNvSpPr>
                <p:nvPr/>
              </p:nvSpPr>
              <p:spPr bwMode="auto">
                <a:xfrm>
                  <a:off x="2853" y="1393"/>
                  <a:ext cx="0" cy="29"/>
                </a:xfrm>
                <a:custGeom>
                  <a:avLst/>
                  <a:gdLst>
                    <a:gd name="T0" fmla="*/ 29 h 29"/>
                    <a:gd name="T1" fmla="*/ 0 h 29"/>
                    <a:gd name="T2" fmla="*/ 0 h 29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9">
                      <a:moveTo>
                        <a:pt x="0" y="29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1" name="Rectangle 64"/>
                <p:cNvSpPr>
                  <a:spLocks noChangeArrowheads="1"/>
                </p:cNvSpPr>
                <p:nvPr/>
              </p:nvSpPr>
              <p:spPr bwMode="auto">
                <a:xfrm>
                  <a:off x="2856" y="1432"/>
                  <a:ext cx="498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</a:t>
                  </a:r>
                  <a:r>
                    <a:rPr kumimoji="0" lang="en-US" altLang="en-US" sz="400" b="1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</a:rPr>
                    <a:t>KU744693.1</a:t>
                  </a:r>
                  <a:r>
                    <a:rPr lang="en-US" altLang="en-US" sz="400" b="1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b="1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b="1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1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</a:rPr>
                    <a:t>China 2016 Human</a:t>
                  </a:r>
                  <a:endParaRPr kumimoji="0" lang="en-US" altLang="en-US" sz="18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2" name="Freeform 65"/>
                <p:cNvSpPr>
                  <a:spLocks/>
                </p:cNvSpPr>
                <p:nvPr/>
              </p:nvSpPr>
              <p:spPr bwMode="auto">
                <a:xfrm>
                  <a:off x="2853" y="1425"/>
                  <a:ext cx="0" cy="29"/>
                </a:xfrm>
                <a:custGeom>
                  <a:avLst/>
                  <a:gdLst>
                    <a:gd name="T0" fmla="*/ 0 h 29"/>
                    <a:gd name="T1" fmla="*/ 29 h 29"/>
                    <a:gd name="T2" fmla="*/ 29 h 29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0" y="29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3" name="Line 66"/>
                <p:cNvSpPr>
                  <a:spLocks noChangeShapeType="1"/>
                </p:cNvSpPr>
                <p:nvPr/>
              </p:nvSpPr>
              <p:spPr bwMode="auto">
                <a:xfrm>
                  <a:off x="2853" y="1272"/>
                  <a:ext cx="0" cy="90"/>
                </a:xfrm>
                <a:prstGeom prst="line">
                  <a:avLst/>
                </a:pr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4" name="Line 67"/>
                <p:cNvSpPr>
                  <a:spLocks noChangeShapeType="1"/>
                </p:cNvSpPr>
                <p:nvPr/>
              </p:nvSpPr>
              <p:spPr bwMode="auto">
                <a:xfrm>
                  <a:off x="2853" y="1364"/>
                  <a:ext cx="0" cy="90"/>
                </a:xfrm>
                <a:prstGeom prst="line">
                  <a:avLst/>
                </a:pr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5" name="Freeform 68"/>
                <p:cNvSpPr>
                  <a:spLocks/>
                </p:cNvSpPr>
                <p:nvPr/>
              </p:nvSpPr>
              <p:spPr bwMode="auto">
                <a:xfrm>
                  <a:off x="2816" y="1288"/>
                  <a:ext cx="37" cy="75"/>
                </a:xfrm>
                <a:custGeom>
                  <a:avLst/>
                  <a:gdLst>
                    <a:gd name="T0" fmla="*/ 0 w 37"/>
                    <a:gd name="T1" fmla="*/ 0 h 75"/>
                    <a:gd name="T2" fmla="*/ 0 w 37"/>
                    <a:gd name="T3" fmla="*/ 75 h 75"/>
                    <a:gd name="T4" fmla="*/ 37 w 37"/>
                    <a:gd name="T5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" h="75">
                      <a:moveTo>
                        <a:pt x="0" y="0"/>
                      </a:moveTo>
                      <a:lnTo>
                        <a:pt x="0" y="75"/>
                      </a:lnTo>
                      <a:lnTo>
                        <a:pt x="37" y="75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6" name="Freeform 69"/>
                <p:cNvSpPr>
                  <a:spLocks/>
                </p:cNvSpPr>
                <p:nvPr/>
              </p:nvSpPr>
              <p:spPr bwMode="auto">
                <a:xfrm>
                  <a:off x="2554" y="1174"/>
                  <a:ext cx="262" cy="113"/>
                </a:xfrm>
                <a:custGeom>
                  <a:avLst/>
                  <a:gdLst>
                    <a:gd name="T0" fmla="*/ 0 w 262"/>
                    <a:gd name="T1" fmla="*/ 0 h 113"/>
                    <a:gd name="T2" fmla="*/ 0 w 262"/>
                    <a:gd name="T3" fmla="*/ 113 h 113"/>
                    <a:gd name="T4" fmla="*/ 262 w 262"/>
                    <a:gd name="T5" fmla="*/ 113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2" h="113">
                      <a:moveTo>
                        <a:pt x="0" y="0"/>
                      </a:moveTo>
                      <a:lnTo>
                        <a:pt x="0" y="113"/>
                      </a:lnTo>
                      <a:lnTo>
                        <a:pt x="262" y="113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7" name="Line 70"/>
                <p:cNvSpPr>
                  <a:spLocks noChangeShapeType="1"/>
                </p:cNvSpPr>
                <p:nvPr/>
              </p:nvSpPr>
              <p:spPr bwMode="auto">
                <a:xfrm>
                  <a:off x="2554" y="1059"/>
                  <a:ext cx="0" cy="113"/>
                </a:xfrm>
                <a:prstGeom prst="line">
                  <a:avLst/>
                </a:pr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8" name="Freeform 71"/>
                <p:cNvSpPr>
                  <a:spLocks/>
                </p:cNvSpPr>
                <p:nvPr/>
              </p:nvSpPr>
              <p:spPr bwMode="auto">
                <a:xfrm>
                  <a:off x="2535" y="948"/>
                  <a:ext cx="19" cy="225"/>
                </a:xfrm>
                <a:custGeom>
                  <a:avLst/>
                  <a:gdLst>
                    <a:gd name="T0" fmla="*/ 0 w 19"/>
                    <a:gd name="T1" fmla="*/ 0 h 225"/>
                    <a:gd name="T2" fmla="*/ 0 w 19"/>
                    <a:gd name="T3" fmla="*/ 225 h 225"/>
                    <a:gd name="T4" fmla="*/ 19 w 19"/>
                    <a:gd name="T5" fmla="*/ 225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9" h="225">
                      <a:moveTo>
                        <a:pt x="0" y="0"/>
                      </a:moveTo>
                      <a:lnTo>
                        <a:pt x="0" y="225"/>
                      </a:lnTo>
                      <a:lnTo>
                        <a:pt x="19" y="225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72"/>
                <p:cNvSpPr>
                  <a:spLocks/>
                </p:cNvSpPr>
                <p:nvPr/>
              </p:nvSpPr>
              <p:spPr bwMode="auto">
                <a:xfrm>
                  <a:off x="2534" y="947"/>
                  <a:ext cx="1" cy="282"/>
                </a:xfrm>
                <a:custGeom>
                  <a:avLst/>
                  <a:gdLst>
                    <a:gd name="T0" fmla="*/ 0 w 1"/>
                    <a:gd name="T1" fmla="*/ 282 h 282"/>
                    <a:gd name="T2" fmla="*/ 0 w 1"/>
                    <a:gd name="T3" fmla="*/ 0 h 282"/>
                    <a:gd name="T4" fmla="*/ 1 w 1"/>
                    <a:gd name="T5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82">
                      <a:moveTo>
                        <a:pt x="0" y="282"/>
                      </a:moveTo>
                      <a:lnTo>
                        <a:pt x="0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Rectangle 73"/>
                <p:cNvSpPr>
                  <a:spLocks noChangeArrowheads="1"/>
                </p:cNvSpPr>
                <p:nvPr/>
              </p:nvSpPr>
              <p:spPr bwMode="auto">
                <a:xfrm>
                  <a:off x="2537" y="1493"/>
                  <a:ext cx="519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KX262887.1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Honduras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1" name="Freeform 74"/>
                <p:cNvSpPr>
                  <a:spLocks/>
                </p:cNvSpPr>
                <p:nvPr/>
              </p:nvSpPr>
              <p:spPr bwMode="auto">
                <a:xfrm>
                  <a:off x="2534" y="1232"/>
                  <a:ext cx="0" cy="283"/>
                </a:xfrm>
                <a:custGeom>
                  <a:avLst/>
                  <a:gdLst>
                    <a:gd name="T0" fmla="*/ 0 h 283"/>
                    <a:gd name="T1" fmla="*/ 283 h 283"/>
                    <a:gd name="T2" fmla="*/ 283 h 28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83">
                      <a:moveTo>
                        <a:pt x="0" y="0"/>
                      </a:moveTo>
                      <a:lnTo>
                        <a:pt x="0" y="283"/>
                      </a:lnTo>
                      <a:lnTo>
                        <a:pt x="0" y="283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2" name="Rectangle 75"/>
                <p:cNvSpPr>
                  <a:spLocks noChangeArrowheads="1"/>
                </p:cNvSpPr>
                <p:nvPr/>
              </p:nvSpPr>
              <p:spPr bwMode="auto">
                <a:xfrm>
                  <a:off x="2592" y="1554"/>
                  <a:ext cx="504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KX879603.1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Ecuador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3" name="Freeform 76"/>
                <p:cNvSpPr>
                  <a:spLocks/>
                </p:cNvSpPr>
                <p:nvPr/>
              </p:nvSpPr>
              <p:spPr bwMode="auto">
                <a:xfrm>
                  <a:off x="2571" y="1576"/>
                  <a:ext cx="18" cy="29"/>
                </a:xfrm>
                <a:custGeom>
                  <a:avLst/>
                  <a:gdLst>
                    <a:gd name="T0" fmla="*/ 0 w 18"/>
                    <a:gd name="T1" fmla="*/ 29 h 29"/>
                    <a:gd name="T2" fmla="*/ 0 w 18"/>
                    <a:gd name="T3" fmla="*/ 0 h 29"/>
                    <a:gd name="T4" fmla="*/ 18 w 18"/>
                    <a:gd name="T5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" h="29">
                      <a:moveTo>
                        <a:pt x="0" y="29"/>
                      </a:moveTo>
                      <a:lnTo>
                        <a:pt x="0" y="0"/>
                      </a:lnTo>
                      <a:lnTo>
                        <a:pt x="18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Rectangle 77"/>
                <p:cNvSpPr>
                  <a:spLocks noChangeArrowheads="1"/>
                </p:cNvSpPr>
                <p:nvPr/>
              </p:nvSpPr>
              <p:spPr bwMode="auto">
                <a:xfrm>
                  <a:off x="2574" y="1615"/>
                  <a:ext cx="504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KX879604.1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Ecuador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5" name="Freeform 78"/>
                <p:cNvSpPr>
                  <a:spLocks/>
                </p:cNvSpPr>
                <p:nvPr/>
              </p:nvSpPr>
              <p:spPr bwMode="auto">
                <a:xfrm>
                  <a:off x="2571" y="1607"/>
                  <a:ext cx="0" cy="29"/>
                </a:xfrm>
                <a:custGeom>
                  <a:avLst/>
                  <a:gdLst>
                    <a:gd name="T0" fmla="*/ 0 h 29"/>
                    <a:gd name="T1" fmla="*/ 29 h 29"/>
                    <a:gd name="T2" fmla="*/ 29 h 29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0" y="29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6" name="Freeform 79"/>
                <p:cNvSpPr>
                  <a:spLocks/>
                </p:cNvSpPr>
                <p:nvPr/>
              </p:nvSpPr>
              <p:spPr bwMode="auto">
                <a:xfrm>
                  <a:off x="2534" y="1606"/>
                  <a:ext cx="37" cy="44"/>
                </a:xfrm>
                <a:custGeom>
                  <a:avLst/>
                  <a:gdLst>
                    <a:gd name="T0" fmla="*/ 0 w 37"/>
                    <a:gd name="T1" fmla="*/ 44 h 44"/>
                    <a:gd name="T2" fmla="*/ 0 w 37"/>
                    <a:gd name="T3" fmla="*/ 0 h 44"/>
                    <a:gd name="T4" fmla="*/ 37 w 37"/>
                    <a:gd name="T5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" h="44">
                      <a:moveTo>
                        <a:pt x="0" y="44"/>
                      </a:moveTo>
                      <a:lnTo>
                        <a:pt x="0" y="0"/>
                      </a:lnTo>
                      <a:lnTo>
                        <a:pt x="37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Rectangle 80"/>
                <p:cNvSpPr>
                  <a:spLocks noChangeArrowheads="1"/>
                </p:cNvSpPr>
                <p:nvPr/>
              </p:nvSpPr>
              <p:spPr bwMode="auto">
                <a:xfrm>
                  <a:off x="2611" y="1676"/>
                  <a:ext cx="578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KU870645.1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USA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2016.fetal brain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8" name="Freeform 81"/>
                <p:cNvSpPr>
                  <a:spLocks/>
                </p:cNvSpPr>
                <p:nvPr/>
              </p:nvSpPr>
              <p:spPr bwMode="auto">
                <a:xfrm>
                  <a:off x="2534" y="1653"/>
                  <a:ext cx="74" cy="44"/>
                </a:xfrm>
                <a:custGeom>
                  <a:avLst/>
                  <a:gdLst>
                    <a:gd name="T0" fmla="*/ 0 w 74"/>
                    <a:gd name="T1" fmla="*/ 0 h 44"/>
                    <a:gd name="T2" fmla="*/ 0 w 74"/>
                    <a:gd name="T3" fmla="*/ 44 h 44"/>
                    <a:gd name="T4" fmla="*/ 74 w 74"/>
                    <a:gd name="T5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" h="44">
                      <a:moveTo>
                        <a:pt x="0" y="0"/>
                      </a:moveTo>
                      <a:lnTo>
                        <a:pt x="0" y="44"/>
                      </a:lnTo>
                      <a:lnTo>
                        <a:pt x="74" y="44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Rectangle 82"/>
                <p:cNvSpPr>
                  <a:spLocks noChangeArrowheads="1"/>
                </p:cNvSpPr>
                <p:nvPr/>
              </p:nvSpPr>
              <p:spPr bwMode="auto">
                <a:xfrm>
                  <a:off x="2592" y="1736"/>
                  <a:ext cx="513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KY272991.1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Brazil 2016.breast milk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00" name="Freeform 83"/>
                <p:cNvSpPr>
                  <a:spLocks/>
                </p:cNvSpPr>
                <p:nvPr/>
              </p:nvSpPr>
              <p:spPr bwMode="auto">
                <a:xfrm>
                  <a:off x="2534" y="1758"/>
                  <a:ext cx="55" cy="29"/>
                </a:xfrm>
                <a:custGeom>
                  <a:avLst/>
                  <a:gdLst>
                    <a:gd name="T0" fmla="*/ 0 w 55"/>
                    <a:gd name="T1" fmla="*/ 29 h 29"/>
                    <a:gd name="T2" fmla="*/ 0 w 55"/>
                    <a:gd name="T3" fmla="*/ 0 h 29"/>
                    <a:gd name="T4" fmla="*/ 55 w 55"/>
                    <a:gd name="T5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29">
                      <a:moveTo>
                        <a:pt x="0" y="29"/>
                      </a:moveTo>
                      <a:lnTo>
                        <a:pt x="0" y="0"/>
                      </a:lnTo>
                      <a:lnTo>
                        <a:pt x="55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Rectangle 84"/>
                <p:cNvSpPr>
                  <a:spLocks noChangeArrowheads="1"/>
                </p:cNvSpPr>
                <p:nvPr/>
              </p:nvSpPr>
              <p:spPr bwMode="auto">
                <a:xfrm>
                  <a:off x="2574" y="1797"/>
                  <a:ext cx="473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KX197205.1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Brazil 2015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02" name="Freeform 85"/>
                <p:cNvSpPr>
                  <a:spLocks/>
                </p:cNvSpPr>
                <p:nvPr/>
              </p:nvSpPr>
              <p:spPr bwMode="auto">
                <a:xfrm>
                  <a:off x="2534" y="1789"/>
                  <a:ext cx="37" cy="30"/>
                </a:xfrm>
                <a:custGeom>
                  <a:avLst/>
                  <a:gdLst>
                    <a:gd name="T0" fmla="*/ 0 w 37"/>
                    <a:gd name="T1" fmla="*/ 0 h 30"/>
                    <a:gd name="T2" fmla="*/ 0 w 37"/>
                    <a:gd name="T3" fmla="*/ 30 h 30"/>
                    <a:gd name="T4" fmla="*/ 37 w 37"/>
                    <a:gd name="T5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" h="30">
                      <a:moveTo>
                        <a:pt x="0" y="0"/>
                      </a:moveTo>
                      <a:lnTo>
                        <a:pt x="0" y="30"/>
                      </a:lnTo>
                      <a:lnTo>
                        <a:pt x="37" y="3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Rectangle 86"/>
                <p:cNvSpPr>
                  <a:spLocks noChangeArrowheads="1"/>
                </p:cNvSpPr>
                <p:nvPr/>
              </p:nvSpPr>
              <p:spPr bwMode="auto">
                <a:xfrm>
                  <a:off x="2555" y="1858"/>
                  <a:ext cx="519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KX694534.2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Honduras 2015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04" name="Freeform 87"/>
                <p:cNvSpPr>
                  <a:spLocks/>
                </p:cNvSpPr>
                <p:nvPr/>
              </p:nvSpPr>
              <p:spPr bwMode="auto">
                <a:xfrm>
                  <a:off x="2534" y="1879"/>
                  <a:ext cx="18" cy="45"/>
                </a:xfrm>
                <a:custGeom>
                  <a:avLst/>
                  <a:gdLst>
                    <a:gd name="T0" fmla="*/ 0 w 18"/>
                    <a:gd name="T1" fmla="*/ 45 h 45"/>
                    <a:gd name="T2" fmla="*/ 0 w 18"/>
                    <a:gd name="T3" fmla="*/ 0 h 45"/>
                    <a:gd name="T4" fmla="*/ 18 w 18"/>
                    <a:gd name="T5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" h="45">
                      <a:moveTo>
                        <a:pt x="0" y="45"/>
                      </a:moveTo>
                      <a:lnTo>
                        <a:pt x="0" y="0"/>
                      </a:lnTo>
                      <a:lnTo>
                        <a:pt x="18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Rectangle 88"/>
                <p:cNvSpPr>
                  <a:spLocks noChangeArrowheads="1"/>
                </p:cNvSpPr>
                <p:nvPr/>
              </p:nvSpPr>
              <p:spPr bwMode="auto">
                <a:xfrm>
                  <a:off x="2611" y="1919"/>
                  <a:ext cx="581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KY003154.1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Italy 2016.cell culture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06" name="Freeform 89"/>
                <p:cNvSpPr>
                  <a:spLocks/>
                </p:cNvSpPr>
                <p:nvPr/>
              </p:nvSpPr>
              <p:spPr bwMode="auto">
                <a:xfrm>
                  <a:off x="2608" y="1940"/>
                  <a:ext cx="0" cy="29"/>
                </a:xfrm>
                <a:custGeom>
                  <a:avLst/>
                  <a:gdLst>
                    <a:gd name="T0" fmla="*/ 29 h 29"/>
                    <a:gd name="T1" fmla="*/ 0 h 29"/>
                    <a:gd name="T2" fmla="*/ 0 h 29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9">
                      <a:moveTo>
                        <a:pt x="0" y="29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Rectangle 90"/>
                <p:cNvSpPr>
                  <a:spLocks noChangeArrowheads="1"/>
                </p:cNvSpPr>
                <p:nvPr/>
              </p:nvSpPr>
              <p:spPr bwMode="auto">
                <a:xfrm>
                  <a:off x="2611" y="1979"/>
                  <a:ext cx="524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KY003153.1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Italy 2016.seme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08" name="Freeform 91"/>
                <p:cNvSpPr>
                  <a:spLocks/>
                </p:cNvSpPr>
                <p:nvPr/>
              </p:nvSpPr>
              <p:spPr bwMode="auto">
                <a:xfrm>
                  <a:off x="2608" y="1972"/>
                  <a:ext cx="0" cy="29"/>
                </a:xfrm>
                <a:custGeom>
                  <a:avLst/>
                  <a:gdLst>
                    <a:gd name="T0" fmla="*/ 0 h 29"/>
                    <a:gd name="T1" fmla="*/ 29 h 29"/>
                    <a:gd name="T2" fmla="*/ 29 h 29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0" y="29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92"/>
                <p:cNvSpPr>
                  <a:spLocks/>
                </p:cNvSpPr>
                <p:nvPr/>
              </p:nvSpPr>
              <p:spPr bwMode="auto">
                <a:xfrm>
                  <a:off x="2534" y="1926"/>
                  <a:ext cx="74" cy="44"/>
                </a:xfrm>
                <a:custGeom>
                  <a:avLst/>
                  <a:gdLst>
                    <a:gd name="T0" fmla="*/ 0 w 74"/>
                    <a:gd name="T1" fmla="*/ 0 h 44"/>
                    <a:gd name="T2" fmla="*/ 0 w 74"/>
                    <a:gd name="T3" fmla="*/ 44 h 44"/>
                    <a:gd name="T4" fmla="*/ 74 w 74"/>
                    <a:gd name="T5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" h="44">
                      <a:moveTo>
                        <a:pt x="0" y="0"/>
                      </a:moveTo>
                      <a:lnTo>
                        <a:pt x="0" y="44"/>
                      </a:lnTo>
                      <a:lnTo>
                        <a:pt x="74" y="44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Rectangle 93"/>
                <p:cNvSpPr>
                  <a:spLocks noChangeArrowheads="1"/>
                </p:cNvSpPr>
                <p:nvPr/>
              </p:nvSpPr>
              <p:spPr bwMode="auto">
                <a:xfrm>
                  <a:off x="2555" y="2040"/>
                  <a:ext cx="490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KY120349.2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Mexico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1" name="Freeform 94"/>
                <p:cNvSpPr>
                  <a:spLocks/>
                </p:cNvSpPr>
                <p:nvPr/>
              </p:nvSpPr>
              <p:spPr bwMode="auto">
                <a:xfrm>
                  <a:off x="2552" y="2062"/>
                  <a:ext cx="0" cy="150"/>
                </a:xfrm>
                <a:custGeom>
                  <a:avLst/>
                  <a:gdLst>
                    <a:gd name="T0" fmla="*/ 150 h 150"/>
                    <a:gd name="T1" fmla="*/ 0 h 150"/>
                    <a:gd name="T2" fmla="*/ 0 h 150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50">
                      <a:moveTo>
                        <a:pt x="0" y="15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2" name="Rectangle 95"/>
                <p:cNvSpPr>
                  <a:spLocks noChangeArrowheads="1"/>
                </p:cNvSpPr>
                <p:nvPr/>
              </p:nvSpPr>
              <p:spPr bwMode="auto">
                <a:xfrm>
                  <a:off x="2592" y="2101"/>
                  <a:ext cx="513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KX446950.2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Mexico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2016 </a:t>
                  </a:r>
                  <a:r>
                    <a:rPr kumimoji="0" lang="en-US" altLang="en-US" sz="400" b="0" i="0" u="none" strike="noStrike" cap="none" normalizeH="0" dirty="0" err="1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Aedes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</a:t>
                  </a:r>
                  <a:r>
                    <a:rPr kumimoji="0" lang="en-US" altLang="en-US" sz="400" b="0" i="0" u="none" strike="noStrike" cap="none" normalizeH="0" dirty="0" err="1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sp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3" name="Freeform 96"/>
                <p:cNvSpPr>
                  <a:spLocks/>
                </p:cNvSpPr>
                <p:nvPr/>
              </p:nvSpPr>
              <p:spPr bwMode="auto">
                <a:xfrm>
                  <a:off x="2552" y="2122"/>
                  <a:ext cx="37" cy="121"/>
                </a:xfrm>
                <a:custGeom>
                  <a:avLst/>
                  <a:gdLst>
                    <a:gd name="T0" fmla="*/ 0 w 37"/>
                    <a:gd name="T1" fmla="*/ 121 h 121"/>
                    <a:gd name="T2" fmla="*/ 0 w 37"/>
                    <a:gd name="T3" fmla="*/ 0 h 121"/>
                    <a:gd name="T4" fmla="*/ 37 w 37"/>
                    <a:gd name="T5" fmla="*/ 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" h="121">
                      <a:moveTo>
                        <a:pt x="0" y="121"/>
                      </a:moveTo>
                      <a:lnTo>
                        <a:pt x="0" y="0"/>
                      </a:lnTo>
                      <a:lnTo>
                        <a:pt x="37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4" name="Rectangle 97"/>
                <p:cNvSpPr>
                  <a:spLocks noChangeArrowheads="1"/>
                </p:cNvSpPr>
                <p:nvPr/>
              </p:nvSpPr>
              <p:spPr bwMode="auto">
                <a:xfrm>
                  <a:off x="2555" y="2162"/>
                  <a:ext cx="490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KY120348.1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Mexico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5" name="Freeform 98"/>
                <p:cNvSpPr>
                  <a:spLocks/>
                </p:cNvSpPr>
                <p:nvPr/>
              </p:nvSpPr>
              <p:spPr bwMode="auto">
                <a:xfrm>
                  <a:off x="2552" y="2183"/>
                  <a:ext cx="0" cy="90"/>
                </a:xfrm>
                <a:custGeom>
                  <a:avLst/>
                  <a:gdLst>
                    <a:gd name="T0" fmla="*/ 90 h 90"/>
                    <a:gd name="T1" fmla="*/ 0 h 90"/>
                    <a:gd name="T2" fmla="*/ 0 h 90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90">
                      <a:moveTo>
                        <a:pt x="0" y="9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6" name="Rectangle 99"/>
                <p:cNvSpPr>
                  <a:spLocks noChangeArrowheads="1"/>
                </p:cNvSpPr>
                <p:nvPr/>
              </p:nvSpPr>
              <p:spPr bwMode="auto">
                <a:xfrm>
                  <a:off x="2555" y="2222"/>
                  <a:ext cx="513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KX856011.1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Mexico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2016 </a:t>
                  </a:r>
                  <a:r>
                    <a:rPr kumimoji="0" lang="en-US" altLang="en-US" sz="400" b="0" i="0" u="none" strike="noStrike" cap="none" normalizeH="0" dirty="0" err="1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Aedes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</a:t>
                  </a:r>
                  <a:r>
                    <a:rPr kumimoji="0" lang="en-US" altLang="en-US" sz="400" b="0" i="0" u="none" strike="noStrike" cap="none" normalizeH="0" dirty="0" err="1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sp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7" name="Freeform 100"/>
                <p:cNvSpPr>
                  <a:spLocks/>
                </p:cNvSpPr>
                <p:nvPr/>
              </p:nvSpPr>
              <p:spPr bwMode="auto">
                <a:xfrm>
                  <a:off x="2552" y="2244"/>
                  <a:ext cx="0" cy="59"/>
                </a:xfrm>
                <a:custGeom>
                  <a:avLst/>
                  <a:gdLst>
                    <a:gd name="T0" fmla="*/ 59 h 59"/>
                    <a:gd name="T1" fmla="*/ 0 h 59"/>
                    <a:gd name="T2" fmla="*/ 0 h 59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59">
                      <a:moveTo>
                        <a:pt x="0" y="59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Rectangle 101"/>
                <p:cNvSpPr>
                  <a:spLocks noChangeArrowheads="1"/>
                </p:cNvSpPr>
                <p:nvPr/>
              </p:nvSpPr>
              <p:spPr bwMode="auto">
                <a:xfrm>
                  <a:off x="2574" y="2283"/>
                  <a:ext cx="513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KX446951.2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Mexico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2016 </a:t>
                  </a:r>
                  <a:r>
                    <a:rPr kumimoji="0" lang="en-US" altLang="en-US" sz="400" b="0" i="0" u="none" strike="noStrike" cap="none" normalizeH="0" dirty="0" err="1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Aedes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</a:t>
                  </a:r>
                  <a:r>
                    <a:rPr kumimoji="0" lang="en-US" altLang="en-US" sz="400" b="0" i="0" u="none" strike="noStrike" cap="none" normalizeH="0" dirty="0" err="1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sp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9" name="Freeform 102"/>
                <p:cNvSpPr>
                  <a:spLocks/>
                </p:cNvSpPr>
                <p:nvPr/>
              </p:nvSpPr>
              <p:spPr bwMode="auto">
                <a:xfrm>
                  <a:off x="2552" y="2305"/>
                  <a:ext cx="19" cy="29"/>
                </a:xfrm>
                <a:custGeom>
                  <a:avLst/>
                  <a:gdLst>
                    <a:gd name="T0" fmla="*/ 0 w 19"/>
                    <a:gd name="T1" fmla="*/ 29 h 29"/>
                    <a:gd name="T2" fmla="*/ 0 w 19"/>
                    <a:gd name="T3" fmla="*/ 0 h 29"/>
                    <a:gd name="T4" fmla="*/ 19 w 19"/>
                    <a:gd name="T5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9" h="29">
                      <a:moveTo>
                        <a:pt x="0" y="29"/>
                      </a:moveTo>
                      <a:lnTo>
                        <a:pt x="0" y="0"/>
                      </a:lnTo>
                      <a:lnTo>
                        <a:pt x="19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0" name="Rectangle 103"/>
                <p:cNvSpPr>
                  <a:spLocks noChangeArrowheads="1"/>
                </p:cNvSpPr>
                <p:nvPr/>
              </p:nvSpPr>
              <p:spPr bwMode="auto">
                <a:xfrm>
                  <a:off x="2611" y="2344"/>
                  <a:ext cx="490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KX766029.1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Mexico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1" name="Freeform 104"/>
                <p:cNvSpPr>
                  <a:spLocks/>
                </p:cNvSpPr>
                <p:nvPr/>
              </p:nvSpPr>
              <p:spPr bwMode="auto">
                <a:xfrm>
                  <a:off x="2552" y="2336"/>
                  <a:ext cx="56" cy="29"/>
                </a:xfrm>
                <a:custGeom>
                  <a:avLst/>
                  <a:gdLst>
                    <a:gd name="T0" fmla="*/ 0 w 56"/>
                    <a:gd name="T1" fmla="*/ 0 h 29"/>
                    <a:gd name="T2" fmla="*/ 0 w 56"/>
                    <a:gd name="T3" fmla="*/ 29 h 29"/>
                    <a:gd name="T4" fmla="*/ 56 w 56"/>
                    <a:gd name="T5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6"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56" y="29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Line 105"/>
                <p:cNvSpPr>
                  <a:spLocks noChangeShapeType="1"/>
                </p:cNvSpPr>
                <p:nvPr/>
              </p:nvSpPr>
              <p:spPr bwMode="auto">
                <a:xfrm>
                  <a:off x="2552" y="2215"/>
                  <a:ext cx="0" cy="150"/>
                </a:xfrm>
                <a:prstGeom prst="line">
                  <a:avLst/>
                </a:pr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106"/>
                <p:cNvSpPr>
                  <a:spLocks/>
                </p:cNvSpPr>
                <p:nvPr/>
              </p:nvSpPr>
              <p:spPr bwMode="auto">
                <a:xfrm>
                  <a:off x="2534" y="1581"/>
                  <a:ext cx="18" cy="633"/>
                </a:xfrm>
                <a:custGeom>
                  <a:avLst/>
                  <a:gdLst>
                    <a:gd name="T0" fmla="*/ 0 w 18"/>
                    <a:gd name="T1" fmla="*/ 0 h 633"/>
                    <a:gd name="T2" fmla="*/ 0 w 18"/>
                    <a:gd name="T3" fmla="*/ 633 h 633"/>
                    <a:gd name="T4" fmla="*/ 18 w 18"/>
                    <a:gd name="T5" fmla="*/ 633 h 6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" h="633">
                      <a:moveTo>
                        <a:pt x="0" y="0"/>
                      </a:moveTo>
                      <a:lnTo>
                        <a:pt x="0" y="633"/>
                      </a:lnTo>
                      <a:lnTo>
                        <a:pt x="18" y="633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4" name="Rectangle 107"/>
                <p:cNvSpPr>
                  <a:spLocks noChangeArrowheads="1"/>
                </p:cNvSpPr>
                <p:nvPr/>
              </p:nvSpPr>
              <p:spPr bwMode="auto">
                <a:xfrm>
                  <a:off x="2554" y="2405"/>
                  <a:ext cx="592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KX051563.1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USA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2016.saliva urine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5" name="Freeform 108"/>
                <p:cNvSpPr>
                  <a:spLocks/>
                </p:cNvSpPr>
                <p:nvPr/>
              </p:nvSpPr>
              <p:spPr bwMode="auto">
                <a:xfrm>
                  <a:off x="2542" y="2426"/>
                  <a:ext cx="8" cy="67"/>
                </a:xfrm>
                <a:custGeom>
                  <a:avLst/>
                  <a:gdLst>
                    <a:gd name="T0" fmla="*/ 0 w 8"/>
                    <a:gd name="T1" fmla="*/ 67 h 67"/>
                    <a:gd name="T2" fmla="*/ 0 w 8"/>
                    <a:gd name="T3" fmla="*/ 0 h 67"/>
                    <a:gd name="T4" fmla="*/ 8 w 8"/>
                    <a:gd name="T5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67">
                      <a:moveTo>
                        <a:pt x="0" y="67"/>
                      </a:moveTo>
                      <a:lnTo>
                        <a:pt x="0" y="0"/>
                      </a:lnTo>
                      <a:lnTo>
                        <a:pt x="8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6" name="Rectangle 109"/>
                <p:cNvSpPr>
                  <a:spLocks noChangeArrowheads="1"/>
                </p:cNvSpPr>
                <p:nvPr/>
              </p:nvSpPr>
              <p:spPr bwMode="auto">
                <a:xfrm>
                  <a:off x="2591" y="2465"/>
                  <a:ext cx="475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KU527068.1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Brazil 2015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7" name="Freeform 110"/>
                <p:cNvSpPr>
                  <a:spLocks/>
                </p:cNvSpPr>
                <p:nvPr/>
              </p:nvSpPr>
              <p:spPr bwMode="auto">
                <a:xfrm>
                  <a:off x="2561" y="2487"/>
                  <a:ext cx="26" cy="75"/>
                </a:xfrm>
                <a:custGeom>
                  <a:avLst/>
                  <a:gdLst>
                    <a:gd name="T0" fmla="*/ 0 w 26"/>
                    <a:gd name="T1" fmla="*/ 75 h 75"/>
                    <a:gd name="T2" fmla="*/ 0 w 26"/>
                    <a:gd name="T3" fmla="*/ 0 h 75"/>
                    <a:gd name="T4" fmla="*/ 26 w 26"/>
                    <a:gd name="T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" h="75">
                      <a:moveTo>
                        <a:pt x="0" y="75"/>
                      </a:moveTo>
                      <a:lnTo>
                        <a:pt x="0" y="0"/>
                      </a:lnTo>
                      <a:lnTo>
                        <a:pt x="26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Rectangle 111"/>
                <p:cNvSpPr>
                  <a:spLocks noChangeArrowheads="1"/>
                </p:cNvSpPr>
                <p:nvPr/>
              </p:nvSpPr>
              <p:spPr bwMode="auto">
                <a:xfrm>
                  <a:off x="2685" y="2526"/>
                  <a:ext cx="475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KU926310.1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Brazil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9" name="Freeform 112"/>
                <p:cNvSpPr>
                  <a:spLocks/>
                </p:cNvSpPr>
                <p:nvPr/>
              </p:nvSpPr>
              <p:spPr bwMode="auto">
                <a:xfrm>
                  <a:off x="2571" y="2548"/>
                  <a:ext cx="110" cy="90"/>
                </a:xfrm>
                <a:custGeom>
                  <a:avLst/>
                  <a:gdLst>
                    <a:gd name="T0" fmla="*/ 0 w 110"/>
                    <a:gd name="T1" fmla="*/ 90 h 90"/>
                    <a:gd name="T2" fmla="*/ 0 w 110"/>
                    <a:gd name="T3" fmla="*/ 0 h 90"/>
                    <a:gd name="T4" fmla="*/ 110 w 110"/>
                    <a:gd name="T5" fmla="*/ 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0" h="90">
                      <a:moveTo>
                        <a:pt x="0" y="90"/>
                      </a:moveTo>
                      <a:lnTo>
                        <a:pt x="0" y="0"/>
                      </a:lnTo>
                      <a:lnTo>
                        <a:pt x="11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Rectangle 113"/>
                <p:cNvSpPr>
                  <a:spLocks noChangeArrowheads="1"/>
                </p:cNvSpPr>
                <p:nvPr/>
              </p:nvSpPr>
              <p:spPr bwMode="auto">
                <a:xfrm>
                  <a:off x="2592" y="2587"/>
                  <a:ext cx="513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KU853012.1Zika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.Italy 2016.urine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1" name="Freeform 114"/>
                <p:cNvSpPr>
                  <a:spLocks/>
                </p:cNvSpPr>
                <p:nvPr/>
              </p:nvSpPr>
              <p:spPr bwMode="auto">
                <a:xfrm>
                  <a:off x="2589" y="2609"/>
                  <a:ext cx="0" cy="120"/>
                </a:xfrm>
                <a:custGeom>
                  <a:avLst/>
                  <a:gdLst>
                    <a:gd name="T0" fmla="*/ 120 h 120"/>
                    <a:gd name="T1" fmla="*/ 0 h 120"/>
                    <a:gd name="T2" fmla="*/ 0 h 120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20">
                      <a:moveTo>
                        <a:pt x="0" y="12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Rectangle 115"/>
                <p:cNvSpPr>
                  <a:spLocks noChangeArrowheads="1"/>
                </p:cNvSpPr>
                <p:nvPr/>
              </p:nvSpPr>
              <p:spPr bwMode="auto">
                <a:xfrm>
                  <a:off x="2592" y="2648"/>
                  <a:ext cx="452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KU853013.1Zika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.Italy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3" name="Freeform 116"/>
                <p:cNvSpPr>
                  <a:spLocks/>
                </p:cNvSpPr>
                <p:nvPr/>
              </p:nvSpPr>
              <p:spPr bwMode="auto">
                <a:xfrm>
                  <a:off x="2589" y="2669"/>
                  <a:ext cx="0" cy="90"/>
                </a:xfrm>
                <a:custGeom>
                  <a:avLst/>
                  <a:gdLst>
                    <a:gd name="T0" fmla="*/ 90 h 90"/>
                    <a:gd name="T1" fmla="*/ 0 h 90"/>
                    <a:gd name="T2" fmla="*/ 0 h 90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90">
                      <a:moveTo>
                        <a:pt x="0" y="9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4" name="Rectangle 117"/>
                <p:cNvSpPr>
                  <a:spLocks noChangeArrowheads="1"/>
                </p:cNvSpPr>
                <p:nvPr/>
              </p:nvSpPr>
              <p:spPr bwMode="auto">
                <a:xfrm>
                  <a:off x="2611" y="2709"/>
                  <a:ext cx="479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LC190723.1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Japan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5" name="Freeform 118"/>
                <p:cNvSpPr>
                  <a:spLocks/>
                </p:cNvSpPr>
                <p:nvPr/>
              </p:nvSpPr>
              <p:spPr bwMode="auto">
                <a:xfrm>
                  <a:off x="2589" y="2730"/>
                  <a:ext cx="19" cy="60"/>
                </a:xfrm>
                <a:custGeom>
                  <a:avLst/>
                  <a:gdLst>
                    <a:gd name="T0" fmla="*/ 0 w 19"/>
                    <a:gd name="T1" fmla="*/ 60 h 60"/>
                    <a:gd name="T2" fmla="*/ 0 w 19"/>
                    <a:gd name="T3" fmla="*/ 0 h 60"/>
                    <a:gd name="T4" fmla="*/ 19 w 19"/>
                    <a:gd name="T5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9" h="60">
                      <a:moveTo>
                        <a:pt x="0" y="60"/>
                      </a:moveTo>
                      <a:lnTo>
                        <a:pt x="0" y="0"/>
                      </a:lnTo>
                      <a:lnTo>
                        <a:pt x="19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Rectangle 119"/>
                <p:cNvSpPr>
                  <a:spLocks noChangeArrowheads="1"/>
                </p:cNvSpPr>
                <p:nvPr/>
              </p:nvSpPr>
              <p:spPr bwMode="auto">
                <a:xfrm>
                  <a:off x="2629" y="2769"/>
                  <a:ext cx="581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KX673530.1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United Kingdom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2016.semen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7" name="Freeform 120"/>
                <p:cNvSpPr>
                  <a:spLocks/>
                </p:cNvSpPr>
                <p:nvPr/>
              </p:nvSpPr>
              <p:spPr bwMode="auto">
                <a:xfrm>
                  <a:off x="2589" y="2791"/>
                  <a:ext cx="37" cy="29"/>
                </a:xfrm>
                <a:custGeom>
                  <a:avLst/>
                  <a:gdLst>
                    <a:gd name="T0" fmla="*/ 0 w 37"/>
                    <a:gd name="T1" fmla="*/ 29 h 29"/>
                    <a:gd name="T2" fmla="*/ 0 w 37"/>
                    <a:gd name="T3" fmla="*/ 0 h 29"/>
                    <a:gd name="T4" fmla="*/ 37 w 37"/>
                    <a:gd name="T5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" h="29">
                      <a:moveTo>
                        <a:pt x="0" y="29"/>
                      </a:moveTo>
                      <a:lnTo>
                        <a:pt x="0" y="0"/>
                      </a:lnTo>
                      <a:lnTo>
                        <a:pt x="37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Rectangle 121"/>
                <p:cNvSpPr>
                  <a:spLocks noChangeArrowheads="1"/>
                </p:cNvSpPr>
                <p:nvPr/>
              </p:nvSpPr>
              <p:spPr bwMode="auto">
                <a:xfrm>
                  <a:off x="2592" y="2830"/>
                  <a:ext cx="523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KX269878.1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Haiti 2016.urine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9" name="Freeform 122"/>
                <p:cNvSpPr>
                  <a:spLocks/>
                </p:cNvSpPr>
                <p:nvPr/>
              </p:nvSpPr>
              <p:spPr bwMode="auto">
                <a:xfrm>
                  <a:off x="2589" y="2822"/>
                  <a:ext cx="0" cy="30"/>
                </a:xfrm>
                <a:custGeom>
                  <a:avLst/>
                  <a:gdLst>
                    <a:gd name="T0" fmla="*/ 0 h 30"/>
                    <a:gd name="T1" fmla="*/ 30 h 30"/>
                    <a:gd name="T2" fmla="*/ 30 h 30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30">
                      <a:moveTo>
                        <a:pt x="0" y="0"/>
                      </a:moveTo>
                      <a:lnTo>
                        <a:pt x="0" y="30"/>
                      </a:lnTo>
                      <a:lnTo>
                        <a:pt x="0" y="3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Line 123"/>
                <p:cNvSpPr>
                  <a:spLocks noChangeShapeType="1"/>
                </p:cNvSpPr>
                <p:nvPr/>
              </p:nvSpPr>
              <p:spPr bwMode="auto">
                <a:xfrm>
                  <a:off x="2589" y="2731"/>
                  <a:ext cx="0" cy="121"/>
                </a:xfrm>
                <a:prstGeom prst="line">
                  <a:avLst/>
                </a:pr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124"/>
                <p:cNvSpPr>
                  <a:spLocks/>
                </p:cNvSpPr>
                <p:nvPr/>
              </p:nvSpPr>
              <p:spPr bwMode="auto">
                <a:xfrm>
                  <a:off x="2571" y="2640"/>
                  <a:ext cx="18" cy="90"/>
                </a:xfrm>
                <a:custGeom>
                  <a:avLst/>
                  <a:gdLst>
                    <a:gd name="T0" fmla="*/ 0 w 18"/>
                    <a:gd name="T1" fmla="*/ 0 h 90"/>
                    <a:gd name="T2" fmla="*/ 0 w 18"/>
                    <a:gd name="T3" fmla="*/ 90 h 90"/>
                    <a:gd name="T4" fmla="*/ 18 w 18"/>
                    <a:gd name="T5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" h="90">
                      <a:moveTo>
                        <a:pt x="0" y="0"/>
                      </a:moveTo>
                      <a:lnTo>
                        <a:pt x="0" y="90"/>
                      </a:lnTo>
                      <a:lnTo>
                        <a:pt x="18" y="9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2" name="Freeform 125"/>
                <p:cNvSpPr>
                  <a:spLocks/>
                </p:cNvSpPr>
                <p:nvPr/>
              </p:nvSpPr>
              <p:spPr bwMode="auto">
                <a:xfrm>
                  <a:off x="2561" y="2564"/>
                  <a:ext cx="10" cy="75"/>
                </a:xfrm>
                <a:custGeom>
                  <a:avLst/>
                  <a:gdLst>
                    <a:gd name="T0" fmla="*/ 0 w 10"/>
                    <a:gd name="T1" fmla="*/ 0 h 75"/>
                    <a:gd name="T2" fmla="*/ 0 w 10"/>
                    <a:gd name="T3" fmla="*/ 75 h 75"/>
                    <a:gd name="T4" fmla="*/ 10 w 10"/>
                    <a:gd name="T5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75">
                      <a:moveTo>
                        <a:pt x="0" y="0"/>
                      </a:moveTo>
                      <a:lnTo>
                        <a:pt x="0" y="75"/>
                      </a:lnTo>
                      <a:lnTo>
                        <a:pt x="10" y="75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126"/>
                <p:cNvSpPr>
                  <a:spLocks/>
                </p:cNvSpPr>
                <p:nvPr/>
              </p:nvSpPr>
              <p:spPr bwMode="auto">
                <a:xfrm>
                  <a:off x="2542" y="2496"/>
                  <a:ext cx="19" cy="67"/>
                </a:xfrm>
                <a:custGeom>
                  <a:avLst/>
                  <a:gdLst>
                    <a:gd name="T0" fmla="*/ 0 w 19"/>
                    <a:gd name="T1" fmla="*/ 0 h 67"/>
                    <a:gd name="T2" fmla="*/ 0 w 19"/>
                    <a:gd name="T3" fmla="*/ 67 h 67"/>
                    <a:gd name="T4" fmla="*/ 19 w 19"/>
                    <a:gd name="T5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9" h="67">
                      <a:moveTo>
                        <a:pt x="0" y="0"/>
                      </a:moveTo>
                      <a:lnTo>
                        <a:pt x="0" y="67"/>
                      </a:lnTo>
                      <a:lnTo>
                        <a:pt x="19" y="67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127"/>
                <p:cNvSpPr>
                  <a:spLocks/>
                </p:cNvSpPr>
                <p:nvPr/>
              </p:nvSpPr>
              <p:spPr bwMode="auto">
                <a:xfrm>
                  <a:off x="2534" y="1722"/>
                  <a:ext cx="8" cy="773"/>
                </a:xfrm>
                <a:custGeom>
                  <a:avLst/>
                  <a:gdLst>
                    <a:gd name="T0" fmla="*/ 0 w 8"/>
                    <a:gd name="T1" fmla="*/ 0 h 773"/>
                    <a:gd name="T2" fmla="*/ 0 w 8"/>
                    <a:gd name="T3" fmla="*/ 773 h 773"/>
                    <a:gd name="T4" fmla="*/ 8 w 8"/>
                    <a:gd name="T5" fmla="*/ 773 h 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773">
                      <a:moveTo>
                        <a:pt x="0" y="0"/>
                      </a:moveTo>
                      <a:lnTo>
                        <a:pt x="0" y="773"/>
                      </a:lnTo>
                      <a:lnTo>
                        <a:pt x="8" y="773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Rectangle 128"/>
                <p:cNvSpPr>
                  <a:spLocks noChangeArrowheads="1"/>
                </p:cNvSpPr>
                <p:nvPr/>
              </p:nvSpPr>
              <p:spPr bwMode="auto">
                <a:xfrm>
                  <a:off x="2611" y="2891"/>
                  <a:ext cx="536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KU926309.1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Brazil 2016.urine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6" name="Freeform 129"/>
                <p:cNvSpPr>
                  <a:spLocks/>
                </p:cNvSpPr>
                <p:nvPr/>
              </p:nvSpPr>
              <p:spPr bwMode="auto">
                <a:xfrm>
                  <a:off x="2534" y="1931"/>
                  <a:ext cx="74" cy="981"/>
                </a:xfrm>
                <a:custGeom>
                  <a:avLst/>
                  <a:gdLst>
                    <a:gd name="T0" fmla="*/ 0 w 74"/>
                    <a:gd name="T1" fmla="*/ 0 h 981"/>
                    <a:gd name="T2" fmla="*/ 0 w 74"/>
                    <a:gd name="T3" fmla="*/ 981 h 981"/>
                    <a:gd name="T4" fmla="*/ 74 w 74"/>
                    <a:gd name="T5" fmla="*/ 981 h 9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" h="981">
                      <a:moveTo>
                        <a:pt x="0" y="0"/>
                      </a:moveTo>
                      <a:lnTo>
                        <a:pt x="0" y="981"/>
                      </a:lnTo>
                      <a:lnTo>
                        <a:pt x="74" y="981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Rectangle 130"/>
                <p:cNvSpPr>
                  <a:spLocks noChangeArrowheads="1"/>
                </p:cNvSpPr>
                <p:nvPr/>
              </p:nvSpPr>
              <p:spPr bwMode="auto">
                <a:xfrm>
                  <a:off x="2628" y="2952"/>
                  <a:ext cx="475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KU497555.1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Brazil 2015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8" name="Freeform 131"/>
                <p:cNvSpPr>
                  <a:spLocks/>
                </p:cNvSpPr>
                <p:nvPr/>
              </p:nvSpPr>
              <p:spPr bwMode="auto">
                <a:xfrm>
                  <a:off x="2550" y="2973"/>
                  <a:ext cx="74" cy="92"/>
                </a:xfrm>
                <a:custGeom>
                  <a:avLst/>
                  <a:gdLst>
                    <a:gd name="T0" fmla="*/ 0 w 74"/>
                    <a:gd name="T1" fmla="*/ 92 h 92"/>
                    <a:gd name="T2" fmla="*/ 0 w 74"/>
                    <a:gd name="T3" fmla="*/ 0 h 92"/>
                    <a:gd name="T4" fmla="*/ 74 w 74"/>
                    <a:gd name="T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" h="92">
                      <a:moveTo>
                        <a:pt x="0" y="92"/>
                      </a:moveTo>
                      <a:lnTo>
                        <a:pt x="0" y="0"/>
                      </a:lnTo>
                      <a:lnTo>
                        <a:pt x="74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Rectangle 132"/>
                <p:cNvSpPr>
                  <a:spLocks noChangeArrowheads="1"/>
                </p:cNvSpPr>
                <p:nvPr/>
              </p:nvSpPr>
              <p:spPr bwMode="auto">
                <a:xfrm>
                  <a:off x="2685" y="3012"/>
                  <a:ext cx="492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KU922923.1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Mexico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0" name="Freeform 133"/>
                <p:cNvSpPr>
                  <a:spLocks/>
                </p:cNvSpPr>
                <p:nvPr/>
              </p:nvSpPr>
              <p:spPr bwMode="auto">
                <a:xfrm>
                  <a:off x="2663" y="3034"/>
                  <a:ext cx="18" cy="29"/>
                </a:xfrm>
                <a:custGeom>
                  <a:avLst/>
                  <a:gdLst>
                    <a:gd name="T0" fmla="*/ 0 w 18"/>
                    <a:gd name="T1" fmla="*/ 29 h 29"/>
                    <a:gd name="T2" fmla="*/ 0 w 18"/>
                    <a:gd name="T3" fmla="*/ 0 h 29"/>
                    <a:gd name="T4" fmla="*/ 18 w 18"/>
                    <a:gd name="T5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" h="29">
                      <a:moveTo>
                        <a:pt x="0" y="29"/>
                      </a:moveTo>
                      <a:lnTo>
                        <a:pt x="0" y="0"/>
                      </a:lnTo>
                      <a:lnTo>
                        <a:pt x="18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Rectangle 134"/>
                <p:cNvSpPr>
                  <a:spLocks noChangeArrowheads="1"/>
                </p:cNvSpPr>
                <p:nvPr/>
              </p:nvSpPr>
              <p:spPr bwMode="auto">
                <a:xfrm>
                  <a:off x="2666" y="3073"/>
                  <a:ext cx="560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KU922960.1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Mexico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2016.saliva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2" name="Freeform 135"/>
                <p:cNvSpPr>
                  <a:spLocks/>
                </p:cNvSpPr>
                <p:nvPr/>
              </p:nvSpPr>
              <p:spPr bwMode="auto">
                <a:xfrm>
                  <a:off x="2663" y="3066"/>
                  <a:ext cx="0" cy="29"/>
                </a:xfrm>
                <a:custGeom>
                  <a:avLst/>
                  <a:gdLst>
                    <a:gd name="T0" fmla="*/ 0 h 29"/>
                    <a:gd name="T1" fmla="*/ 29 h 29"/>
                    <a:gd name="T2" fmla="*/ 29 h 29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0" y="29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136"/>
                <p:cNvSpPr>
                  <a:spLocks/>
                </p:cNvSpPr>
                <p:nvPr/>
              </p:nvSpPr>
              <p:spPr bwMode="auto">
                <a:xfrm>
                  <a:off x="2624" y="3064"/>
                  <a:ext cx="39" cy="94"/>
                </a:xfrm>
                <a:custGeom>
                  <a:avLst/>
                  <a:gdLst>
                    <a:gd name="T0" fmla="*/ 0 w 39"/>
                    <a:gd name="T1" fmla="*/ 94 h 94"/>
                    <a:gd name="T2" fmla="*/ 0 w 39"/>
                    <a:gd name="T3" fmla="*/ 0 h 94"/>
                    <a:gd name="T4" fmla="*/ 39 w 39"/>
                    <a:gd name="T5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9" h="94">
                      <a:moveTo>
                        <a:pt x="0" y="94"/>
                      </a:moveTo>
                      <a:lnTo>
                        <a:pt x="0" y="0"/>
                      </a:lnTo>
                      <a:lnTo>
                        <a:pt x="39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4" name="Rectangle 137"/>
                <p:cNvSpPr>
                  <a:spLocks noChangeArrowheads="1"/>
                </p:cNvSpPr>
                <p:nvPr/>
              </p:nvSpPr>
              <p:spPr bwMode="auto">
                <a:xfrm>
                  <a:off x="2644" y="3134"/>
                  <a:ext cx="504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KX198135.2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Panama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5" name="Freeform 138"/>
                <p:cNvSpPr>
                  <a:spLocks/>
                </p:cNvSpPr>
                <p:nvPr/>
              </p:nvSpPr>
              <p:spPr bwMode="auto">
                <a:xfrm>
                  <a:off x="2633" y="3155"/>
                  <a:ext cx="8" cy="98"/>
                </a:xfrm>
                <a:custGeom>
                  <a:avLst/>
                  <a:gdLst>
                    <a:gd name="T0" fmla="*/ 0 w 8"/>
                    <a:gd name="T1" fmla="*/ 98 h 98"/>
                    <a:gd name="T2" fmla="*/ 0 w 8"/>
                    <a:gd name="T3" fmla="*/ 0 h 98"/>
                    <a:gd name="T4" fmla="*/ 8 w 8"/>
                    <a:gd name="T5" fmla="*/ 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98">
                      <a:moveTo>
                        <a:pt x="0" y="98"/>
                      </a:moveTo>
                      <a:lnTo>
                        <a:pt x="0" y="0"/>
                      </a:lnTo>
                      <a:lnTo>
                        <a:pt x="8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6" name="Rectangle 139"/>
                <p:cNvSpPr>
                  <a:spLocks noChangeArrowheads="1"/>
                </p:cNvSpPr>
                <p:nvPr/>
              </p:nvSpPr>
              <p:spPr bwMode="auto">
                <a:xfrm>
                  <a:off x="2663" y="3195"/>
                  <a:ext cx="653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KX702400.1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Venezuela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2016.breast milk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7" name="Freeform 140"/>
                <p:cNvSpPr>
                  <a:spLocks/>
                </p:cNvSpPr>
                <p:nvPr/>
              </p:nvSpPr>
              <p:spPr bwMode="auto">
                <a:xfrm>
                  <a:off x="2660" y="3216"/>
                  <a:ext cx="0" cy="29"/>
                </a:xfrm>
                <a:custGeom>
                  <a:avLst/>
                  <a:gdLst>
                    <a:gd name="T0" fmla="*/ 29 h 29"/>
                    <a:gd name="T1" fmla="*/ 0 h 29"/>
                    <a:gd name="T2" fmla="*/ 0 h 29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9">
                      <a:moveTo>
                        <a:pt x="0" y="29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8" name="Rectangle 141"/>
                <p:cNvSpPr>
                  <a:spLocks noChangeArrowheads="1"/>
                </p:cNvSpPr>
                <p:nvPr/>
              </p:nvSpPr>
              <p:spPr bwMode="auto">
                <a:xfrm>
                  <a:off x="2663" y="3255"/>
                  <a:ext cx="528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KX893855.1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Venezuela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9" name="Freeform 142"/>
                <p:cNvSpPr>
                  <a:spLocks/>
                </p:cNvSpPr>
                <p:nvPr/>
              </p:nvSpPr>
              <p:spPr bwMode="auto">
                <a:xfrm>
                  <a:off x="2660" y="3248"/>
                  <a:ext cx="0" cy="29"/>
                </a:xfrm>
                <a:custGeom>
                  <a:avLst/>
                  <a:gdLst>
                    <a:gd name="T0" fmla="*/ 0 h 29"/>
                    <a:gd name="T1" fmla="*/ 29 h 29"/>
                    <a:gd name="T2" fmla="*/ 29 h 29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0" y="29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0" name="Freeform 143"/>
                <p:cNvSpPr>
                  <a:spLocks/>
                </p:cNvSpPr>
                <p:nvPr/>
              </p:nvSpPr>
              <p:spPr bwMode="auto">
                <a:xfrm>
                  <a:off x="2643" y="3247"/>
                  <a:ext cx="17" cy="105"/>
                </a:xfrm>
                <a:custGeom>
                  <a:avLst/>
                  <a:gdLst>
                    <a:gd name="T0" fmla="*/ 0 w 17"/>
                    <a:gd name="T1" fmla="*/ 105 h 105"/>
                    <a:gd name="T2" fmla="*/ 0 w 17"/>
                    <a:gd name="T3" fmla="*/ 0 h 105"/>
                    <a:gd name="T4" fmla="*/ 17 w 17"/>
                    <a:gd name="T5" fmla="*/ 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7" h="105">
                      <a:moveTo>
                        <a:pt x="0" y="105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1" name="Rectangle 144"/>
                <p:cNvSpPr>
                  <a:spLocks noChangeArrowheads="1"/>
                </p:cNvSpPr>
                <p:nvPr/>
              </p:nvSpPr>
              <p:spPr bwMode="auto">
                <a:xfrm>
                  <a:off x="2665" y="3316"/>
                  <a:ext cx="504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KX156774.2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Panama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2015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2" name="Freeform 145"/>
                <p:cNvSpPr>
                  <a:spLocks/>
                </p:cNvSpPr>
                <p:nvPr/>
              </p:nvSpPr>
              <p:spPr bwMode="auto">
                <a:xfrm>
                  <a:off x="2644" y="3338"/>
                  <a:ext cx="17" cy="120"/>
                </a:xfrm>
                <a:custGeom>
                  <a:avLst/>
                  <a:gdLst>
                    <a:gd name="T0" fmla="*/ 0 w 17"/>
                    <a:gd name="T1" fmla="*/ 120 h 120"/>
                    <a:gd name="T2" fmla="*/ 0 w 17"/>
                    <a:gd name="T3" fmla="*/ 0 h 120"/>
                    <a:gd name="T4" fmla="*/ 17 w 17"/>
                    <a:gd name="T5" fmla="*/ 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7" h="120">
                      <a:moveTo>
                        <a:pt x="0" y="12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3" name="Rectangle 146"/>
                <p:cNvSpPr>
                  <a:spLocks noChangeArrowheads="1"/>
                </p:cNvSpPr>
                <p:nvPr/>
              </p:nvSpPr>
              <p:spPr bwMode="auto">
                <a:xfrm>
                  <a:off x="2666" y="3377"/>
                  <a:ext cx="516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KX087102.2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Colombia 2015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4" name="Freeform 147"/>
                <p:cNvSpPr>
                  <a:spLocks/>
                </p:cNvSpPr>
                <p:nvPr/>
              </p:nvSpPr>
              <p:spPr bwMode="auto">
                <a:xfrm>
                  <a:off x="2644" y="3399"/>
                  <a:ext cx="19" cy="89"/>
                </a:xfrm>
                <a:custGeom>
                  <a:avLst/>
                  <a:gdLst>
                    <a:gd name="T0" fmla="*/ 0 w 19"/>
                    <a:gd name="T1" fmla="*/ 89 h 89"/>
                    <a:gd name="T2" fmla="*/ 0 w 19"/>
                    <a:gd name="T3" fmla="*/ 0 h 89"/>
                    <a:gd name="T4" fmla="*/ 19 w 19"/>
                    <a:gd name="T5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9" h="89">
                      <a:moveTo>
                        <a:pt x="0" y="89"/>
                      </a:moveTo>
                      <a:lnTo>
                        <a:pt x="0" y="0"/>
                      </a:lnTo>
                      <a:lnTo>
                        <a:pt x="19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5" name="Rectangle 148"/>
                <p:cNvSpPr>
                  <a:spLocks noChangeArrowheads="1"/>
                </p:cNvSpPr>
                <p:nvPr/>
              </p:nvSpPr>
              <p:spPr bwMode="auto">
                <a:xfrm>
                  <a:off x="2648" y="3438"/>
                  <a:ext cx="504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KX156776.2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Panama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2015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6" name="Freeform 149"/>
                <p:cNvSpPr>
                  <a:spLocks/>
                </p:cNvSpPr>
                <p:nvPr/>
              </p:nvSpPr>
              <p:spPr bwMode="auto">
                <a:xfrm>
                  <a:off x="2644" y="3459"/>
                  <a:ext cx="0" cy="60"/>
                </a:xfrm>
                <a:custGeom>
                  <a:avLst/>
                  <a:gdLst>
                    <a:gd name="T0" fmla="*/ 60 h 60"/>
                    <a:gd name="T1" fmla="*/ 0 h 60"/>
                    <a:gd name="T2" fmla="*/ 0 h 60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60">
                      <a:moveTo>
                        <a:pt x="0" y="6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7" name="Rectangle 150"/>
                <p:cNvSpPr>
                  <a:spLocks noChangeArrowheads="1"/>
                </p:cNvSpPr>
                <p:nvPr/>
              </p:nvSpPr>
              <p:spPr bwMode="auto">
                <a:xfrm>
                  <a:off x="2648" y="3499"/>
                  <a:ext cx="516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KX247646.1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,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Colombia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8" name="Freeform 151"/>
                <p:cNvSpPr>
                  <a:spLocks/>
                </p:cNvSpPr>
                <p:nvPr/>
              </p:nvSpPr>
              <p:spPr bwMode="auto">
                <a:xfrm>
                  <a:off x="2644" y="3520"/>
                  <a:ext cx="0" cy="29"/>
                </a:xfrm>
                <a:custGeom>
                  <a:avLst/>
                  <a:gdLst>
                    <a:gd name="T0" fmla="*/ 29 h 29"/>
                    <a:gd name="T1" fmla="*/ 0 h 29"/>
                    <a:gd name="T2" fmla="*/ 0 h 29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9">
                      <a:moveTo>
                        <a:pt x="0" y="29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9" name="Rectangle 152"/>
                <p:cNvSpPr>
                  <a:spLocks noChangeArrowheads="1"/>
                </p:cNvSpPr>
                <p:nvPr/>
              </p:nvSpPr>
              <p:spPr bwMode="auto">
                <a:xfrm>
                  <a:off x="2666" y="3559"/>
                  <a:ext cx="504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KX156775.2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Panama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2015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0" name="Freeform 153"/>
                <p:cNvSpPr>
                  <a:spLocks/>
                </p:cNvSpPr>
                <p:nvPr/>
              </p:nvSpPr>
              <p:spPr bwMode="auto">
                <a:xfrm>
                  <a:off x="2644" y="3552"/>
                  <a:ext cx="19" cy="29"/>
                </a:xfrm>
                <a:custGeom>
                  <a:avLst/>
                  <a:gdLst>
                    <a:gd name="T0" fmla="*/ 0 w 19"/>
                    <a:gd name="T1" fmla="*/ 0 h 29"/>
                    <a:gd name="T2" fmla="*/ 0 w 19"/>
                    <a:gd name="T3" fmla="*/ 29 h 29"/>
                    <a:gd name="T4" fmla="*/ 19 w 19"/>
                    <a:gd name="T5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9"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19" y="29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1" name="Line 154"/>
                <p:cNvSpPr>
                  <a:spLocks noChangeShapeType="1"/>
                </p:cNvSpPr>
                <p:nvPr/>
              </p:nvSpPr>
              <p:spPr bwMode="auto">
                <a:xfrm>
                  <a:off x="2644" y="3461"/>
                  <a:ext cx="0" cy="120"/>
                </a:xfrm>
                <a:prstGeom prst="line">
                  <a:avLst/>
                </a:pr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2" name="Freeform 155"/>
                <p:cNvSpPr>
                  <a:spLocks/>
                </p:cNvSpPr>
                <p:nvPr/>
              </p:nvSpPr>
              <p:spPr bwMode="auto">
                <a:xfrm>
                  <a:off x="2643" y="3354"/>
                  <a:ext cx="1" cy="105"/>
                </a:xfrm>
                <a:custGeom>
                  <a:avLst/>
                  <a:gdLst>
                    <a:gd name="T0" fmla="*/ 0 w 1"/>
                    <a:gd name="T1" fmla="*/ 0 h 105"/>
                    <a:gd name="T2" fmla="*/ 0 w 1"/>
                    <a:gd name="T3" fmla="*/ 105 h 105"/>
                    <a:gd name="T4" fmla="*/ 1 w 1"/>
                    <a:gd name="T5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05">
                      <a:moveTo>
                        <a:pt x="0" y="0"/>
                      </a:moveTo>
                      <a:lnTo>
                        <a:pt x="0" y="105"/>
                      </a:lnTo>
                      <a:lnTo>
                        <a:pt x="1" y="105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3" name="Freeform 156"/>
                <p:cNvSpPr>
                  <a:spLocks/>
                </p:cNvSpPr>
                <p:nvPr/>
              </p:nvSpPr>
              <p:spPr bwMode="auto">
                <a:xfrm>
                  <a:off x="2633" y="3255"/>
                  <a:ext cx="10" cy="98"/>
                </a:xfrm>
                <a:custGeom>
                  <a:avLst/>
                  <a:gdLst>
                    <a:gd name="T0" fmla="*/ 0 w 10"/>
                    <a:gd name="T1" fmla="*/ 0 h 98"/>
                    <a:gd name="T2" fmla="*/ 0 w 10"/>
                    <a:gd name="T3" fmla="*/ 98 h 98"/>
                    <a:gd name="T4" fmla="*/ 10 w 10"/>
                    <a:gd name="T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98">
                      <a:moveTo>
                        <a:pt x="0" y="0"/>
                      </a:moveTo>
                      <a:lnTo>
                        <a:pt x="0" y="98"/>
                      </a:lnTo>
                      <a:lnTo>
                        <a:pt x="10" y="98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4" name="Freeform 157"/>
                <p:cNvSpPr>
                  <a:spLocks/>
                </p:cNvSpPr>
                <p:nvPr/>
              </p:nvSpPr>
              <p:spPr bwMode="auto">
                <a:xfrm>
                  <a:off x="2624" y="3161"/>
                  <a:ext cx="9" cy="93"/>
                </a:xfrm>
                <a:custGeom>
                  <a:avLst/>
                  <a:gdLst>
                    <a:gd name="T0" fmla="*/ 0 w 9"/>
                    <a:gd name="T1" fmla="*/ 0 h 93"/>
                    <a:gd name="T2" fmla="*/ 0 w 9"/>
                    <a:gd name="T3" fmla="*/ 93 h 93"/>
                    <a:gd name="T4" fmla="*/ 9 w 9"/>
                    <a:gd name="T5" fmla="*/ 93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" h="93">
                      <a:moveTo>
                        <a:pt x="0" y="0"/>
                      </a:moveTo>
                      <a:lnTo>
                        <a:pt x="0" y="93"/>
                      </a:lnTo>
                      <a:lnTo>
                        <a:pt x="9" y="93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5" name="Freeform 158"/>
                <p:cNvSpPr>
                  <a:spLocks/>
                </p:cNvSpPr>
                <p:nvPr/>
              </p:nvSpPr>
              <p:spPr bwMode="auto">
                <a:xfrm>
                  <a:off x="2550" y="3067"/>
                  <a:ext cx="74" cy="92"/>
                </a:xfrm>
                <a:custGeom>
                  <a:avLst/>
                  <a:gdLst>
                    <a:gd name="T0" fmla="*/ 0 w 74"/>
                    <a:gd name="T1" fmla="*/ 0 h 92"/>
                    <a:gd name="T2" fmla="*/ 0 w 74"/>
                    <a:gd name="T3" fmla="*/ 92 h 92"/>
                    <a:gd name="T4" fmla="*/ 74 w 74"/>
                    <a:gd name="T5" fmla="*/ 92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" h="92">
                      <a:moveTo>
                        <a:pt x="0" y="0"/>
                      </a:moveTo>
                      <a:lnTo>
                        <a:pt x="0" y="92"/>
                      </a:lnTo>
                      <a:lnTo>
                        <a:pt x="74" y="92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6" name="Freeform 159"/>
                <p:cNvSpPr>
                  <a:spLocks/>
                </p:cNvSpPr>
                <p:nvPr/>
              </p:nvSpPr>
              <p:spPr bwMode="auto">
                <a:xfrm>
                  <a:off x="2534" y="2008"/>
                  <a:ext cx="16" cy="1058"/>
                </a:xfrm>
                <a:custGeom>
                  <a:avLst/>
                  <a:gdLst>
                    <a:gd name="T0" fmla="*/ 0 w 16"/>
                    <a:gd name="T1" fmla="*/ 0 h 1058"/>
                    <a:gd name="T2" fmla="*/ 0 w 16"/>
                    <a:gd name="T3" fmla="*/ 1058 h 1058"/>
                    <a:gd name="T4" fmla="*/ 16 w 16"/>
                    <a:gd name="T5" fmla="*/ 1058 h 10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6" h="1058">
                      <a:moveTo>
                        <a:pt x="0" y="0"/>
                      </a:moveTo>
                      <a:lnTo>
                        <a:pt x="0" y="1058"/>
                      </a:lnTo>
                      <a:lnTo>
                        <a:pt x="16" y="1058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7" name="Line 160"/>
                <p:cNvSpPr>
                  <a:spLocks noChangeShapeType="1"/>
                </p:cNvSpPr>
                <p:nvPr/>
              </p:nvSpPr>
              <p:spPr bwMode="auto">
                <a:xfrm>
                  <a:off x="2534" y="947"/>
                  <a:ext cx="0" cy="1058"/>
                </a:xfrm>
                <a:prstGeom prst="line">
                  <a:avLst/>
                </a:pr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8" name="Freeform 161"/>
                <p:cNvSpPr>
                  <a:spLocks/>
                </p:cNvSpPr>
                <p:nvPr/>
              </p:nvSpPr>
              <p:spPr bwMode="auto">
                <a:xfrm>
                  <a:off x="2517" y="2007"/>
                  <a:ext cx="17" cy="815"/>
                </a:xfrm>
                <a:custGeom>
                  <a:avLst/>
                  <a:gdLst>
                    <a:gd name="T0" fmla="*/ 0 w 17"/>
                    <a:gd name="T1" fmla="*/ 815 h 815"/>
                    <a:gd name="T2" fmla="*/ 0 w 17"/>
                    <a:gd name="T3" fmla="*/ 0 h 815"/>
                    <a:gd name="T4" fmla="*/ 17 w 17"/>
                    <a:gd name="T5" fmla="*/ 0 h 8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7" h="815">
                      <a:moveTo>
                        <a:pt x="0" y="815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9" name="Rectangle 162"/>
                <p:cNvSpPr>
                  <a:spLocks noChangeArrowheads="1"/>
                </p:cNvSpPr>
                <p:nvPr/>
              </p:nvSpPr>
              <p:spPr bwMode="auto">
                <a:xfrm>
                  <a:off x="2559" y="3620"/>
                  <a:ext cx="601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KX369547.1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French Polynesia 2013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0" name="Freeform 163"/>
                <p:cNvSpPr>
                  <a:spLocks/>
                </p:cNvSpPr>
                <p:nvPr/>
              </p:nvSpPr>
              <p:spPr bwMode="auto">
                <a:xfrm>
                  <a:off x="2517" y="2825"/>
                  <a:ext cx="38" cy="817"/>
                </a:xfrm>
                <a:custGeom>
                  <a:avLst/>
                  <a:gdLst>
                    <a:gd name="T0" fmla="*/ 0 w 38"/>
                    <a:gd name="T1" fmla="*/ 0 h 817"/>
                    <a:gd name="T2" fmla="*/ 0 w 38"/>
                    <a:gd name="T3" fmla="*/ 817 h 817"/>
                    <a:gd name="T4" fmla="*/ 38 w 38"/>
                    <a:gd name="T5" fmla="*/ 817 h 8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8" h="817">
                      <a:moveTo>
                        <a:pt x="0" y="0"/>
                      </a:moveTo>
                      <a:lnTo>
                        <a:pt x="0" y="817"/>
                      </a:lnTo>
                      <a:lnTo>
                        <a:pt x="38" y="817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1" name="Freeform 164"/>
                <p:cNvSpPr>
                  <a:spLocks/>
                </p:cNvSpPr>
                <p:nvPr/>
              </p:nvSpPr>
              <p:spPr bwMode="auto">
                <a:xfrm>
                  <a:off x="2498" y="2824"/>
                  <a:ext cx="19" cy="491"/>
                </a:xfrm>
                <a:custGeom>
                  <a:avLst/>
                  <a:gdLst>
                    <a:gd name="T0" fmla="*/ 0 w 19"/>
                    <a:gd name="T1" fmla="*/ 491 h 491"/>
                    <a:gd name="T2" fmla="*/ 0 w 19"/>
                    <a:gd name="T3" fmla="*/ 0 h 491"/>
                    <a:gd name="T4" fmla="*/ 19 w 19"/>
                    <a:gd name="T5" fmla="*/ 0 h 4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9" h="491">
                      <a:moveTo>
                        <a:pt x="0" y="491"/>
                      </a:moveTo>
                      <a:lnTo>
                        <a:pt x="0" y="0"/>
                      </a:lnTo>
                      <a:lnTo>
                        <a:pt x="19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2" name="Rectangle 165"/>
                <p:cNvSpPr>
                  <a:spLocks noChangeArrowheads="1"/>
                </p:cNvSpPr>
                <p:nvPr/>
              </p:nvSpPr>
              <p:spPr bwMode="auto">
                <a:xfrm>
                  <a:off x="2522" y="3681"/>
                  <a:ext cx="598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KJ776791.2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French Polynesia 2013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3" name="Freeform 166"/>
                <p:cNvSpPr>
                  <a:spLocks/>
                </p:cNvSpPr>
                <p:nvPr/>
              </p:nvSpPr>
              <p:spPr bwMode="auto">
                <a:xfrm>
                  <a:off x="2500" y="3702"/>
                  <a:ext cx="19" cy="105"/>
                </a:xfrm>
                <a:custGeom>
                  <a:avLst/>
                  <a:gdLst>
                    <a:gd name="T0" fmla="*/ 0 w 19"/>
                    <a:gd name="T1" fmla="*/ 105 h 105"/>
                    <a:gd name="T2" fmla="*/ 0 w 19"/>
                    <a:gd name="T3" fmla="*/ 0 h 105"/>
                    <a:gd name="T4" fmla="*/ 19 w 19"/>
                    <a:gd name="T5" fmla="*/ 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9" h="105">
                      <a:moveTo>
                        <a:pt x="0" y="105"/>
                      </a:moveTo>
                      <a:lnTo>
                        <a:pt x="0" y="0"/>
                      </a:lnTo>
                      <a:lnTo>
                        <a:pt x="19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4" name="Rectangle 167"/>
                <p:cNvSpPr>
                  <a:spLocks noChangeArrowheads="1"/>
                </p:cNvSpPr>
                <p:nvPr/>
              </p:nvSpPr>
              <p:spPr bwMode="auto">
                <a:xfrm>
                  <a:off x="2559" y="3742"/>
                  <a:ext cx="507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KX806557.2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Australia</a:t>
                  </a:r>
                  <a:r>
                    <a:rPr kumimoji="0" lang="en-US" altLang="en-US" sz="400" b="0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5" name="Freeform 168"/>
                <p:cNvSpPr>
                  <a:spLocks/>
                </p:cNvSpPr>
                <p:nvPr/>
              </p:nvSpPr>
              <p:spPr bwMode="auto">
                <a:xfrm>
                  <a:off x="2500" y="3763"/>
                  <a:ext cx="55" cy="75"/>
                </a:xfrm>
                <a:custGeom>
                  <a:avLst/>
                  <a:gdLst>
                    <a:gd name="T0" fmla="*/ 0 w 55"/>
                    <a:gd name="T1" fmla="*/ 75 h 75"/>
                    <a:gd name="T2" fmla="*/ 0 w 55"/>
                    <a:gd name="T3" fmla="*/ 0 h 75"/>
                    <a:gd name="T4" fmla="*/ 55 w 55"/>
                    <a:gd name="T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75">
                      <a:moveTo>
                        <a:pt x="0" y="75"/>
                      </a:moveTo>
                      <a:lnTo>
                        <a:pt x="0" y="0"/>
                      </a:lnTo>
                      <a:lnTo>
                        <a:pt x="55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6" name="Rectangle 169"/>
                <p:cNvSpPr>
                  <a:spLocks noChangeArrowheads="1"/>
                </p:cNvSpPr>
                <p:nvPr/>
              </p:nvSpPr>
              <p:spPr bwMode="auto">
                <a:xfrm>
                  <a:off x="2559" y="3802"/>
                  <a:ext cx="478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KU761561.1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China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7" name="Freeform 170"/>
                <p:cNvSpPr>
                  <a:spLocks/>
                </p:cNvSpPr>
                <p:nvPr/>
              </p:nvSpPr>
              <p:spPr bwMode="auto">
                <a:xfrm>
                  <a:off x="2555" y="3824"/>
                  <a:ext cx="0" cy="90"/>
                </a:xfrm>
                <a:custGeom>
                  <a:avLst/>
                  <a:gdLst>
                    <a:gd name="T0" fmla="*/ 90 h 90"/>
                    <a:gd name="T1" fmla="*/ 0 h 90"/>
                    <a:gd name="T2" fmla="*/ 0 h 90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90">
                      <a:moveTo>
                        <a:pt x="0" y="9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8" name="Rectangle 171"/>
                <p:cNvSpPr>
                  <a:spLocks noChangeArrowheads="1"/>
                </p:cNvSpPr>
                <p:nvPr/>
              </p:nvSpPr>
              <p:spPr bwMode="auto">
                <a:xfrm>
                  <a:off x="2577" y="3863"/>
                  <a:ext cx="476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KX117076.1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China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9" name="Freeform 172"/>
                <p:cNvSpPr>
                  <a:spLocks/>
                </p:cNvSpPr>
                <p:nvPr/>
              </p:nvSpPr>
              <p:spPr bwMode="auto">
                <a:xfrm>
                  <a:off x="2574" y="3885"/>
                  <a:ext cx="0" cy="120"/>
                </a:xfrm>
                <a:custGeom>
                  <a:avLst/>
                  <a:gdLst>
                    <a:gd name="T0" fmla="*/ 120 h 120"/>
                    <a:gd name="T1" fmla="*/ 0 h 120"/>
                    <a:gd name="T2" fmla="*/ 0 h 120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20">
                      <a:moveTo>
                        <a:pt x="0" y="12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0" name="Rectangle 173"/>
                <p:cNvSpPr>
                  <a:spLocks noChangeArrowheads="1"/>
                </p:cNvSpPr>
                <p:nvPr/>
              </p:nvSpPr>
              <p:spPr bwMode="auto">
                <a:xfrm>
                  <a:off x="2577" y="3924"/>
                  <a:ext cx="476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KX266255.1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China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1" name="Freeform 174"/>
                <p:cNvSpPr>
                  <a:spLocks/>
                </p:cNvSpPr>
                <p:nvPr/>
              </p:nvSpPr>
              <p:spPr bwMode="auto">
                <a:xfrm>
                  <a:off x="2574" y="3945"/>
                  <a:ext cx="0" cy="90"/>
                </a:xfrm>
                <a:custGeom>
                  <a:avLst/>
                  <a:gdLst>
                    <a:gd name="T0" fmla="*/ 90 h 90"/>
                    <a:gd name="T1" fmla="*/ 0 h 90"/>
                    <a:gd name="T2" fmla="*/ 0 h 90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90">
                      <a:moveTo>
                        <a:pt x="0" y="9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2" name="Rectangle 175"/>
                <p:cNvSpPr>
                  <a:spLocks noChangeArrowheads="1"/>
                </p:cNvSpPr>
                <p:nvPr/>
              </p:nvSpPr>
              <p:spPr bwMode="auto">
                <a:xfrm>
                  <a:off x="2577" y="3985"/>
                  <a:ext cx="478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KU820899.2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China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3" name="Freeform 176"/>
                <p:cNvSpPr>
                  <a:spLocks/>
                </p:cNvSpPr>
                <p:nvPr/>
              </p:nvSpPr>
              <p:spPr bwMode="auto">
                <a:xfrm>
                  <a:off x="2574" y="4006"/>
                  <a:ext cx="0" cy="60"/>
                </a:xfrm>
                <a:custGeom>
                  <a:avLst/>
                  <a:gdLst>
                    <a:gd name="T0" fmla="*/ 60 h 60"/>
                    <a:gd name="T1" fmla="*/ 0 h 60"/>
                    <a:gd name="T2" fmla="*/ 0 h 60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60">
                      <a:moveTo>
                        <a:pt x="0" y="6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4" name="Rectangle 177"/>
                <p:cNvSpPr>
                  <a:spLocks noChangeArrowheads="1"/>
                </p:cNvSpPr>
                <p:nvPr/>
              </p:nvSpPr>
              <p:spPr bwMode="auto">
                <a:xfrm>
                  <a:off x="2577" y="4045"/>
                  <a:ext cx="476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KX253996.1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China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5" name="Freeform 178"/>
                <p:cNvSpPr>
                  <a:spLocks/>
                </p:cNvSpPr>
                <p:nvPr/>
              </p:nvSpPr>
              <p:spPr bwMode="auto">
                <a:xfrm>
                  <a:off x="2574" y="4067"/>
                  <a:ext cx="0" cy="29"/>
                </a:xfrm>
                <a:custGeom>
                  <a:avLst/>
                  <a:gdLst>
                    <a:gd name="T0" fmla="*/ 29 h 29"/>
                    <a:gd name="T1" fmla="*/ 0 h 29"/>
                    <a:gd name="T2" fmla="*/ 0 h 29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9">
                      <a:moveTo>
                        <a:pt x="0" y="29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6" name="Rectangle 179"/>
                <p:cNvSpPr>
                  <a:spLocks noChangeArrowheads="1"/>
                </p:cNvSpPr>
                <p:nvPr/>
              </p:nvSpPr>
              <p:spPr bwMode="auto">
                <a:xfrm>
                  <a:off x="2596" y="4106"/>
                  <a:ext cx="478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KU761560.1.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China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7" name="Freeform 180"/>
                <p:cNvSpPr>
                  <a:spLocks/>
                </p:cNvSpPr>
                <p:nvPr/>
              </p:nvSpPr>
              <p:spPr bwMode="auto">
                <a:xfrm>
                  <a:off x="2574" y="4099"/>
                  <a:ext cx="18" cy="29"/>
                </a:xfrm>
                <a:custGeom>
                  <a:avLst/>
                  <a:gdLst>
                    <a:gd name="T0" fmla="*/ 0 w 18"/>
                    <a:gd name="T1" fmla="*/ 0 h 29"/>
                    <a:gd name="T2" fmla="*/ 0 w 18"/>
                    <a:gd name="T3" fmla="*/ 29 h 29"/>
                    <a:gd name="T4" fmla="*/ 18 w 18"/>
                    <a:gd name="T5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"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18" y="29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8" name="Line 181"/>
                <p:cNvSpPr>
                  <a:spLocks noChangeShapeType="1"/>
                </p:cNvSpPr>
                <p:nvPr/>
              </p:nvSpPr>
              <p:spPr bwMode="auto">
                <a:xfrm>
                  <a:off x="2574" y="4007"/>
                  <a:ext cx="0" cy="121"/>
                </a:xfrm>
                <a:prstGeom prst="line">
                  <a:avLst/>
                </a:pr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9" name="Freeform 182"/>
                <p:cNvSpPr>
                  <a:spLocks/>
                </p:cNvSpPr>
                <p:nvPr/>
              </p:nvSpPr>
              <p:spPr bwMode="auto">
                <a:xfrm>
                  <a:off x="2555" y="3916"/>
                  <a:ext cx="19" cy="90"/>
                </a:xfrm>
                <a:custGeom>
                  <a:avLst/>
                  <a:gdLst>
                    <a:gd name="T0" fmla="*/ 0 w 19"/>
                    <a:gd name="T1" fmla="*/ 0 h 90"/>
                    <a:gd name="T2" fmla="*/ 0 w 19"/>
                    <a:gd name="T3" fmla="*/ 90 h 90"/>
                    <a:gd name="T4" fmla="*/ 19 w 19"/>
                    <a:gd name="T5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9" h="90">
                      <a:moveTo>
                        <a:pt x="0" y="0"/>
                      </a:moveTo>
                      <a:lnTo>
                        <a:pt x="0" y="90"/>
                      </a:lnTo>
                      <a:lnTo>
                        <a:pt x="19" y="9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0" name="Freeform 183"/>
                <p:cNvSpPr>
                  <a:spLocks/>
                </p:cNvSpPr>
                <p:nvPr/>
              </p:nvSpPr>
              <p:spPr bwMode="auto">
                <a:xfrm>
                  <a:off x="2500" y="3840"/>
                  <a:ext cx="55" cy="75"/>
                </a:xfrm>
                <a:custGeom>
                  <a:avLst/>
                  <a:gdLst>
                    <a:gd name="T0" fmla="*/ 0 w 55"/>
                    <a:gd name="T1" fmla="*/ 0 h 75"/>
                    <a:gd name="T2" fmla="*/ 0 w 55"/>
                    <a:gd name="T3" fmla="*/ 75 h 75"/>
                    <a:gd name="T4" fmla="*/ 55 w 55"/>
                    <a:gd name="T5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75">
                      <a:moveTo>
                        <a:pt x="0" y="0"/>
                      </a:moveTo>
                      <a:lnTo>
                        <a:pt x="0" y="75"/>
                      </a:lnTo>
                      <a:lnTo>
                        <a:pt x="55" y="75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1" name="Line 184"/>
                <p:cNvSpPr>
                  <a:spLocks noChangeShapeType="1"/>
                </p:cNvSpPr>
                <p:nvPr/>
              </p:nvSpPr>
              <p:spPr bwMode="auto">
                <a:xfrm>
                  <a:off x="2500" y="3810"/>
                  <a:ext cx="0" cy="105"/>
                </a:xfrm>
                <a:prstGeom prst="line">
                  <a:avLst/>
                </a:pr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2" name="Freeform 185"/>
                <p:cNvSpPr>
                  <a:spLocks/>
                </p:cNvSpPr>
                <p:nvPr/>
              </p:nvSpPr>
              <p:spPr bwMode="auto">
                <a:xfrm>
                  <a:off x="2498" y="3317"/>
                  <a:ext cx="2" cy="492"/>
                </a:xfrm>
                <a:custGeom>
                  <a:avLst/>
                  <a:gdLst>
                    <a:gd name="T0" fmla="*/ 0 w 2"/>
                    <a:gd name="T1" fmla="*/ 0 h 492"/>
                    <a:gd name="T2" fmla="*/ 0 w 2"/>
                    <a:gd name="T3" fmla="*/ 492 h 492"/>
                    <a:gd name="T4" fmla="*/ 2 w 2"/>
                    <a:gd name="T5" fmla="*/ 492 h 4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492">
                      <a:moveTo>
                        <a:pt x="0" y="0"/>
                      </a:moveTo>
                      <a:lnTo>
                        <a:pt x="0" y="492"/>
                      </a:lnTo>
                      <a:lnTo>
                        <a:pt x="2" y="492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3" name="Freeform 186"/>
                <p:cNvSpPr>
                  <a:spLocks/>
                </p:cNvSpPr>
                <p:nvPr/>
              </p:nvSpPr>
              <p:spPr bwMode="auto">
                <a:xfrm>
                  <a:off x="2497" y="3316"/>
                  <a:ext cx="1" cy="435"/>
                </a:xfrm>
                <a:custGeom>
                  <a:avLst/>
                  <a:gdLst>
                    <a:gd name="T0" fmla="*/ 0 w 1"/>
                    <a:gd name="T1" fmla="*/ 435 h 435"/>
                    <a:gd name="T2" fmla="*/ 0 w 1"/>
                    <a:gd name="T3" fmla="*/ 0 h 435"/>
                    <a:gd name="T4" fmla="*/ 1 w 1"/>
                    <a:gd name="T5" fmla="*/ 0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435">
                      <a:moveTo>
                        <a:pt x="0" y="435"/>
                      </a:moveTo>
                      <a:lnTo>
                        <a:pt x="0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4" name="Rectangle 187"/>
                <p:cNvSpPr>
                  <a:spLocks noChangeArrowheads="1"/>
                </p:cNvSpPr>
                <p:nvPr/>
              </p:nvSpPr>
              <p:spPr bwMode="auto">
                <a:xfrm>
                  <a:off x="2702" y="4167"/>
                  <a:ext cx="479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LC191864.1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. </a:t>
                  </a:r>
                  <a:r>
                    <a:rPr lang="en-US" altLang="en-US" sz="400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Japan 2016 Human</a:t>
                  </a:r>
                  <a:endParaRPr kumimoji="0" lang="en-US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5" name="Freeform 188"/>
                <p:cNvSpPr>
                  <a:spLocks/>
                </p:cNvSpPr>
                <p:nvPr/>
              </p:nvSpPr>
              <p:spPr bwMode="auto">
                <a:xfrm>
                  <a:off x="2497" y="3754"/>
                  <a:ext cx="201" cy="434"/>
                </a:xfrm>
                <a:custGeom>
                  <a:avLst/>
                  <a:gdLst>
                    <a:gd name="T0" fmla="*/ 0 w 201"/>
                    <a:gd name="T1" fmla="*/ 0 h 434"/>
                    <a:gd name="T2" fmla="*/ 0 w 201"/>
                    <a:gd name="T3" fmla="*/ 434 h 434"/>
                    <a:gd name="T4" fmla="*/ 201 w 201"/>
                    <a:gd name="T5" fmla="*/ 434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1" h="434">
                      <a:moveTo>
                        <a:pt x="0" y="0"/>
                      </a:moveTo>
                      <a:lnTo>
                        <a:pt x="0" y="434"/>
                      </a:lnTo>
                      <a:lnTo>
                        <a:pt x="201" y="434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6" name="Freeform 189"/>
                <p:cNvSpPr>
                  <a:spLocks/>
                </p:cNvSpPr>
                <p:nvPr/>
              </p:nvSpPr>
              <p:spPr bwMode="auto">
                <a:xfrm>
                  <a:off x="2463" y="3752"/>
                  <a:ext cx="34" cy="262"/>
                </a:xfrm>
                <a:custGeom>
                  <a:avLst/>
                  <a:gdLst>
                    <a:gd name="T0" fmla="*/ 0 w 34"/>
                    <a:gd name="T1" fmla="*/ 262 h 262"/>
                    <a:gd name="T2" fmla="*/ 0 w 34"/>
                    <a:gd name="T3" fmla="*/ 0 h 262"/>
                    <a:gd name="T4" fmla="*/ 34 w 34"/>
                    <a:gd name="T5" fmla="*/ 0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262">
                      <a:moveTo>
                        <a:pt x="0" y="262"/>
                      </a:moveTo>
                      <a:lnTo>
                        <a:pt x="0" y="0"/>
                      </a:lnTo>
                      <a:lnTo>
                        <a:pt x="34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7" name="Rectangle 190"/>
                <p:cNvSpPr>
                  <a:spLocks noChangeArrowheads="1"/>
                </p:cNvSpPr>
                <p:nvPr/>
              </p:nvSpPr>
              <p:spPr bwMode="auto">
                <a:xfrm>
                  <a:off x="2655" y="4228"/>
                  <a:ext cx="614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1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</a:rPr>
                    <a:t> KX813683.1.</a:t>
                  </a:r>
                  <a:r>
                    <a:rPr lang="en-US" altLang="en-US" sz="400" b="1" dirty="0">
                      <a:solidFill>
                        <a:srgbClr val="000000"/>
                      </a:solidFill>
                    </a:rPr>
                    <a:t> </a:t>
                  </a:r>
                  <a:r>
                    <a:rPr lang="en-US" altLang="en-US" sz="400" b="1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b="1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1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</a:rPr>
                    <a:t>Singapore</a:t>
                  </a:r>
                  <a:r>
                    <a:rPr kumimoji="0" lang="en-US" altLang="en-US" sz="400" b="1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</a:rPr>
                    <a:t> 2016.urine Human</a:t>
                  </a:r>
                  <a:endParaRPr kumimoji="0" lang="en-US" altLang="en-US" sz="18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08" name="Freeform 191"/>
                <p:cNvSpPr>
                  <a:spLocks/>
                </p:cNvSpPr>
                <p:nvPr/>
              </p:nvSpPr>
              <p:spPr bwMode="auto">
                <a:xfrm>
                  <a:off x="2633" y="4249"/>
                  <a:ext cx="18" cy="29"/>
                </a:xfrm>
                <a:custGeom>
                  <a:avLst/>
                  <a:gdLst>
                    <a:gd name="T0" fmla="*/ 0 w 18"/>
                    <a:gd name="T1" fmla="*/ 29 h 29"/>
                    <a:gd name="T2" fmla="*/ 0 w 18"/>
                    <a:gd name="T3" fmla="*/ 0 h 29"/>
                    <a:gd name="T4" fmla="*/ 18 w 18"/>
                    <a:gd name="T5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" h="29">
                      <a:moveTo>
                        <a:pt x="0" y="29"/>
                      </a:moveTo>
                      <a:lnTo>
                        <a:pt x="0" y="0"/>
                      </a:lnTo>
                      <a:lnTo>
                        <a:pt x="18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9" name="Rectangle 192"/>
                <p:cNvSpPr>
                  <a:spLocks noChangeArrowheads="1"/>
                </p:cNvSpPr>
                <p:nvPr/>
              </p:nvSpPr>
              <p:spPr bwMode="auto">
                <a:xfrm>
                  <a:off x="2655" y="4288"/>
                  <a:ext cx="614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1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</a:rPr>
                    <a:t> KX827309.1.</a:t>
                  </a:r>
                  <a:r>
                    <a:rPr lang="en-US" altLang="en-US" sz="400" b="1" dirty="0">
                      <a:solidFill>
                        <a:srgbClr val="000000"/>
                      </a:solidFill>
                    </a:rPr>
                    <a:t> </a:t>
                  </a:r>
                  <a:r>
                    <a:rPr lang="en-US" altLang="en-US" sz="400" b="1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b="1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1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</a:rPr>
                    <a:t>Singapore 2016.urine</a:t>
                  </a:r>
                  <a:r>
                    <a:rPr kumimoji="0" lang="en-US" altLang="en-US" sz="400" b="1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</a:rPr>
                    <a:t> Human</a:t>
                  </a:r>
                  <a:endParaRPr kumimoji="0" lang="en-US" altLang="en-US" sz="18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0" name="Freeform 193"/>
                <p:cNvSpPr>
                  <a:spLocks/>
                </p:cNvSpPr>
                <p:nvPr/>
              </p:nvSpPr>
              <p:spPr bwMode="auto">
                <a:xfrm>
                  <a:off x="2633" y="4281"/>
                  <a:ext cx="18" cy="29"/>
                </a:xfrm>
                <a:custGeom>
                  <a:avLst/>
                  <a:gdLst>
                    <a:gd name="T0" fmla="*/ 0 w 18"/>
                    <a:gd name="T1" fmla="*/ 0 h 29"/>
                    <a:gd name="T2" fmla="*/ 0 w 18"/>
                    <a:gd name="T3" fmla="*/ 29 h 29"/>
                    <a:gd name="T4" fmla="*/ 18 w 18"/>
                    <a:gd name="T5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"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18" y="29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1" name="Freeform 194"/>
                <p:cNvSpPr>
                  <a:spLocks/>
                </p:cNvSpPr>
                <p:nvPr/>
              </p:nvSpPr>
              <p:spPr bwMode="auto">
                <a:xfrm>
                  <a:off x="2463" y="4017"/>
                  <a:ext cx="170" cy="263"/>
                </a:xfrm>
                <a:custGeom>
                  <a:avLst/>
                  <a:gdLst>
                    <a:gd name="T0" fmla="*/ 0 w 170"/>
                    <a:gd name="T1" fmla="*/ 0 h 263"/>
                    <a:gd name="T2" fmla="*/ 0 w 170"/>
                    <a:gd name="T3" fmla="*/ 263 h 263"/>
                    <a:gd name="T4" fmla="*/ 170 w 170"/>
                    <a:gd name="T5" fmla="*/ 263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70" h="263">
                      <a:moveTo>
                        <a:pt x="0" y="0"/>
                      </a:moveTo>
                      <a:lnTo>
                        <a:pt x="0" y="263"/>
                      </a:lnTo>
                      <a:lnTo>
                        <a:pt x="170" y="263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2" name="Freeform 195"/>
                <p:cNvSpPr>
                  <a:spLocks/>
                </p:cNvSpPr>
                <p:nvPr/>
              </p:nvSpPr>
              <p:spPr bwMode="auto">
                <a:xfrm>
                  <a:off x="2433" y="4016"/>
                  <a:ext cx="30" cy="176"/>
                </a:xfrm>
                <a:custGeom>
                  <a:avLst/>
                  <a:gdLst>
                    <a:gd name="T0" fmla="*/ 0 w 30"/>
                    <a:gd name="T1" fmla="*/ 176 h 176"/>
                    <a:gd name="T2" fmla="*/ 0 w 30"/>
                    <a:gd name="T3" fmla="*/ 0 h 176"/>
                    <a:gd name="T4" fmla="*/ 30 w 30"/>
                    <a:gd name="T5" fmla="*/ 0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0" h="176">
                      <a:moveTo>
                        <a:pt x="0" y="176"/>
                      </a:moveTo>
                      <a:lnTo>
                        <a:pt x="0" y="0"/>
                      </a:lnTo>
                      <a:lnTo>
                        <a:pt x="30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3" name="Rectangle 196"/>
                <p:cNvSpPr>
                  <a:spLocks noChangeArrowheads="1"/>
                </p:cNvSpPr>
                <p:nvPr/>
              </p:nvSpPr>
              <p:spPr bwMode="auto">
                <a:xfrm>
                  <a:off x="2614" y="4349"/>
                  <a:ext cx="531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1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</a:rPr>
                    <a:t> KU681081.3.</a:t>
                  </a:r>
                  <a:r>
                    <a:rPr lang="en-US" altLang="en-US" sz="400" b="1" dirty="0">
                      <a:solidFill>
                        <a:srgbClr val="000000"/>
                      </a:solidFill>
                    </a:rPr>
                    <a:t> </a:t>
                  </a:r>
                  <a:r>
                    <a:rPr lang="en-US" altLang="en-US" sz="400" b="1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b="1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1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</a:rPr>
                    <a:t>Thailand 2014 Human</a:t>
                  </a:r>
                  <a:endParaRPr kumimoji="0" lang="en-US" altLang="en-US" sz="18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4" name="Freeform 197"/>
                <p:cNvSpPr>
                  <a:spLocks/>
                </p:cNvSpPr>
                <p:nvPr/>
              </p:nvSpPr>
              <p:spPr bwMode="auto">
                <a:xfrm>
                  <a:off x="2433" y="4194"/>
                  <a:ext cx="178" cy="177"/>
                </a:xfrm>
                <a:custGeom>
                  <a:avLst/>
                  <a:gdLst>
                    <a:gd name="T0" fmla="*/ 0 w 178"/>
                    <a:gd name="T1" fmla="*/ 0 h 177"/>
                    <a:gd name="T2" fmla="*/ 0 w 178"/>
                    <a:gd name="T3" fmla="*/ 177 h 177"/>
                    <a:gd name="T4" fmla="*/ 178 w 178"/>
                    <a:gd name="T5" fmla="*/ 177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78" h="177">
                      <a:moveTo>
                        <a:pt x="0" y="0"/>
                      </a:moveTo>
                      <a:lnTo>
                        <a:pt x="0" y="177"/>
                      </a:lnTo>
                      <a:lnTo>
                        <a:pt x="178" y="177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5" name="Freeform 198"/>
                <p:cNvSpPr>
                  <a:spLocks/>
                </p:cNvSpPr>
                <p:nvPr/>
              </p:nvSpPr>
              <p:spPr bwMode="auto">
                <a:xfrm>
                  <a:off x="2369" y="4193"/>
                  <a:ext cx="64" cy="133"/>
                </a:xfrm>
                <a:custGeom>
                  <a:avLst/>
                  <a:gdLst>
                    <a:gd name="T0" fmla="*/ 0 w 64"/>
                    <a:gd name="T1" fmla="*/ 133 h 133"/>
                    <a:gd name="T2" fmla="*/ 0 w 64"/>
                    <a:gd name="T3" fmla="*/ 0 h 133"/>
                    <a:gd name="T4" fmla="*/ 64 w 64"/>
                    <a:gd name="T5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4" h="133">
                      <a:moveTo>
                        <a:pt x="0" y="133"/>
                      </a:moveTo>
                      <a:lnTo>
                        <a:pt x="0" y="0"/>
                      </a:lnTo>
                      <a:lnTo>
                        <a:pt x="64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6" name="Rectangle 199"/>
                <p:cNvSpPr>
                  <a:spLocks noChangeArrowheads="1"/>
                </p:cNvSpPr>
                <p:nvPr/>
              </p:nvSpPr>
              <p:spPr bwMode="auto">
                <a:xfrm>
                  <a:off x="2774" y="4410"/>
                  <a:ext cx="596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1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</a:rPr>
                    <a:t> KY272987.1.</a:t>
                  </a:r>
                  <a:r>
                    <a:rPr lang="en-US" altLang="en-US" sz="400" b="1" dirty="0">
                      <a:solidFill>
                        <a:srgbClr val="000000"/>
                      </a:solidFill>
                    </a:rPr>
                    <a:t> </a:t>
                  </a:r>
                  <a:r>
                    <a:rPr lang="en-US" altLang="en-US" sz="400" b="1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b="1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1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</a:rPr>
                    <a:t>Thailand 2016.urine</a:t>
                  </a:r>
                  <a:r>
                    <a:rPr kumimoji="0" lang="en-US" altLang="en-US" sz="400" b="1" i="0" u="none" strike="noStrike" cap="none" normalizeH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</a:rPr>
                    <a:t> Human</a:t>
                  </a:r>
                  <a:endParaRPr kumimoji="0" lang="en-US" altLang="en-US" sz="18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7" name="Freeform 200"/>
                <p:cNvSpPr>
                  <a:spLocks/>
                </p:cNvSpPr>
                <p:nvPr/>
              </p:nvSpPr>
              <p:spPr bwMode="auto">
                <a:xfrm>
                  <a:off x="2586" y="4432"/>
                  <a:ext cx="184" cy="29"/>
                </a:xfrm>
                <a:custGeom>
                  <a:avLst/>
                  <a:gdLst>
                    <a:gd name="T0" fmla="*/ 0 w 184"/>
                    <a:gd name="T1" fmla="*/ 29 h 29"/>
                    <a:gd name="T2" fmla="*/ 0 w 184"/>
                    <a:gd name="T3" fmla="*/ 0 h 29"/>
                    <a:gd name="T4" fmla="*/ 184 w 184"/>
                    <a:gd name="T5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4" h="29">
                      <a:moveTo>
                        <a:pt x="0" y="29"/>
                      </a:moveTo>
                      <a:lnTo>
                        <a:pt x="0" y="0"/>
                      </a:lnTo>
                      <a:lnTo>
                        <a:pt x="184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8" name="Rectangle 201"/>
                <p:cNvSpPr>
                  <a:spLocks noChangeArrowheads="1"/>
                </p:cNvSpPr>
                <p:nvPr/>
              </p:nvSpPr>
              <p:spPr bwMode="auto">
                <a:xfrm>
                  <a:off x="2683" y="4471"/>
                  <a:ext cx="529" cy="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lvl="0"/>
                  <a:r>
                    <a:rPr kumimoji="0" lang="en-US" altLang="en-US" sz="400" b="1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</a:rPr>
                    <a:t> KX694532.2.</a:t>
                  </a:r>
                  <a:r>
                    <a:rPr lang="en-US" altLang="en-US" sz="400" b="1" dirty="0">
                      <a:solidFill>
                        <a:srgbClr val="000000"/>
                      </a:solidFill>
                    </a:rPr>
                    <a:t> </a:t>
                  </a:r>
                  <a:r>
                    <a:rPr lang="en-US" altLang="en-US" sz="400" b="1" dirty="0" err="1">
                      <a:solidFill>
                        <a:srgbClr val="000000"/>
                      </a:solidFill>
                    </a:rPr>
                    <a:t>Zika</a:t>
                  </a:r>
                  <a:r>
                    <a:rPr lang="en-US" altLang="en-US" sz="400" b="1" dirty="0">
                      <a:solidFill>
                        <a:srgbClr val="000000"/>
                      </a:solidFill>
                    </a:rPr>
                    <a:t> virus </a:t>
                  </a:r>
                  <a:r>
                    <a:rPr kumimoji="0" lang="en-US" altLang="en-US" sz="400" b="1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</a:rPr>
                    <a:t>Thailand 2013 Human</a:t>
                  </a:r>
                  <a:endParaRPr kumimoji="0" lang="en-US" altLang="en-US" sz="18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9" name="Freeform 202"/>
                <p:cNvSpPr>
                  <a:spLocks/>
                </p:cNvSpPr>
                <p:nvPr/>
              </p:nvSpPr>
              <p:spPr bwMode="auto">
                <a:xfrm>
                  <a:off x="2586" y="4463"/>
                  <a:ext cx="94" cy="29"/>
                </a:xfrm>
                <a:custGeom>
                  <a:avLst/>
                  <a:gdLst>
                    <a:gd name="T0" fmla="*/ 0 w 94"/>
                    <a:gd name="T1" fmla="*/ 0 h 29"/>
                    <a:gd name="T2" fmla="*/ 0 w 94"/>
                    <a:gd name="T3" fmla="*/ 29 h 29"/>
                    <a:gd name="T4" fmla="*/ 94 w 94"/>
                    <a:gd name="T5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4"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94" y="29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0" name="Freeform 203"/>
                <p:cNvSpPr>
                  <a:spLocks/>
                </p:cNvSpPr>
                <p:nvPr/>
              </p:nvSpPr>
              <p:spPr bwMode="auto">
                <a:xfrm>
                  <a:off x="2369" y="4328"/>
                  <a:ext cx="217" cy="134"/>
                </a:xfrm>
                <a:custGeom>
                  <a:avLst/>
                  <a:gdLst>
                    <a:gd name="T0" fmla="*/ 0 w 217"/>
                    <a:gd name="T1" fmla="*/ 0 h 134"/>
                    <a:gd name="T2" fmla="*/ 0 w 217"/>
                    <a:gd name="T3" fmla="*/ 134 h 134"/>
                    <a:gd name="T4" fmla="*/ 217 w 217"/>
                    <a:gd name="T5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7" h="134">
                      <a:moveTo>
                        <a:pt x="0" y="0"/>
                      </a:moveTo>
                      <a:lnTo>
                        <a:pt x="0" y="134"/>
                      </a:lnTo>
                      <a:lnTo>
                        <a:pt x="217" y="134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1" name="Freeform 204"/>
                <p:cNvSpPr>
                  <a:spLocks/>
                </p:cNvSpPr>
                <p:nvPr/>
              </p:nvSpPr>
              <p:spPr bwMode="auto">
                <a:xfrm>
                  <a:off x="2287" y="4327"/>
                  <a:ext cx="82" cy="112"/>
                </a:xfrm>
                <a:custGeom>
                  <a:avLst/>
                  <a:gdLst>
                    <a:gd name="T0" fmla="*/ 0 w 82"/>
                    <a:gd name="T1" fmla="*/ 112 h 112"/>
                    <a:gd name="T2" fmla="*/ 0 w 82"/>
                    <a:gd name="T3" fmla="*/ 0 h 112"/>
                    <a:gd name="T4" fmla="*/ 82 w 82"/>
                    <a:gd name="T5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2" h="112">
                      <a:moveTo>
                        <a:pt x="0" y="112"/>
                      </a:moveTo>
                      <a:lnTo>
                        <a:pt x="0" y="0"/>
                      </a:lnTo>
                      <a:lnTo>
                        <a:pt x="82" y="0"/>
                      </a:lnTo>
                    </a:path>
                  </a:pathLst>
                </a:custGeom>
                <a:noFill/>
                <a:ln w="11113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9" name="Rectangle 206"/>
              <p:cNvSpPr>
                <a:spLocks noChangeArrowheads="1"/>
              </p:cNvSpPr>
              <p:nvPr/>
            </p:nvSpPr>
            <p:spPr bwMode="auto">
              <a:xfrm>
                <a:off x="2490" y="4532"/>
                <a:ext cx="548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kumimoji="0" lang="en-US" altLang="en-US" sz="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</a:rPr>
                  <a:t> KU955593.1.</a:t>
                </a:r>
                <a:r>
                  <a:rPr lang="en-US" altLang="en-US" sz="400" b="1" dirty="0">
                    <a:solidFill>
                      <a:srgbClr val="000000"/>
                    </a:solidFill>
                  </a:rPr>
                  <a:t> </a:t>
                </a:r>
                <a:r>
                  <a:rPr lang="en-US" altLang="en-US" sz="400" b="1" dirty="0" err="1">
                    <a:solidFill>
                      <a:srgbClr val="000000"/>
                    </a:solidFill>
                  </a:rPr>
                  <a:t>Zika</a:t>
                </a:r>
                <a:r>
                  <a:rPr lang="en-US" altLang="en-US" sz="400" b="1" dirty="0">
                    <a:solidFill>
                      <a:srgbClr val="000000"/>
                    </a:solidFill>
                  </a:rPr>
                  <a:t> virus </a:t>
                </a:r>
                <a:r>
                  <a:rPr kumimoji="0" lang="en-US" altLang="en-US" sz="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</a:rPr>
                  <a:t>Cambodia 2010 Human</a:t>
                </a:r>
                <a:endParaRPr kumimoji="0" lang="en-US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" name="Freeform 207"/>
              <p:cNvSpPr>
                <a:spLocks/>
              </p:cNvSpPr>
              <p:nvPr/>
            </p:nvSpPr>
            <p:spPr bwMode="auto">
              <a:xfrm>
                <a:off x="2287" y="4441"/>
                <a:ext cx="200" cy="112"/>
              </a:xfrm>
              <a:custGeom>
                <a:avLst/>
                <a:gdLst>
                  <a:gd name="T0" fmla="*/ 0 w 200"/>
                  <a:gd name="T1" fmla="*/ 0 h 112"/>
                  <a:gd name="T2" fmla="*/ 0 w 200"/>
                  <a:gd name="T3" fmla="*/ 112 h 112"/>
                  <a:gd name="T4" fmla="*/ 200 w 200"/>
                  <a:gd name="T5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0" h="112">
                    <a:moveTo>
                      <a:pt x="0" y="0"/>
                    </a:moveTo>
                    <a:lnTo>
                      <a:pt x="0" y="112"/>
                    </a:lnTo>
                    <a:lnTo>
                      <a:pt x="200" y="112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208"/>
              <p:cNvSpPr>
                <a:spLocks/>
              </p:cNvSpPr>
              <p:nvPr/>
            </p:nvSpPr>
            <p:spPr bwMode="auto">
              <a:xfrm>
                <a:off x="2213" y="4440"/>
                <a:ext cx="74" cy="85"/>
              </a:xfrm>
              <a:custGeom>
                <a:avLst/>
                <a:gdLst>
                  <a:gd name="T0" fmla="*/ 0 w 74"/>
                  <a:gd name="T1" fmla="*/ 85 h 85"/>
                  <a:gd name="T2" fmla="*/ 0 w 74"/>
                  <a:gd name="T3" fmla="*/ 0 h 85"/>
                  <a:gd name="T4" fmla="*/ 74 w 74"/>
                  <a:gd name="T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85">
                    <a:moveTo>
                      <a:pt x="0" y="85"/>
                    </a:moveTo>
                    <a:lnTo>
                      <a:pt x="0" y="0"/>
                    </a:lnTo>
                    <a:lnTo>
                      <a:pt x="74" y="0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Rectangle 209"/>
              <p:cNvSpPr>
                <a:spLocks noChangeArrowheads="1"/>
              </p:cNvSpPr>
              <p:nvPr/>
            </p:nvSpPr>
            <p:spPr bwMode="auto">
              <a:xfrm>
                <a:off x="2678" y="4592"/>
                <a:ext cx="560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kumimoji="0" lang="en-US" altLang="en-US" sz="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</a:rPr>
                  <a:t> KU681082.3.</a:t>
                </a:r>
                <a:r>
                  <a:rPr lang="en-US" altLang="en-US" sz="400" b="1" dirty="0">
                    <a:solidFill>
                      <a:srgbClr val="000000"/>
                    </a:solidFill>
                  </a:rPr>
                  <a:t> </a:t>
                </a:r>
                <a:r>
                  <a:rPr lang="en-US" altLang="en-US" sz="400" b="1" dirty="0" err="1">
                    <a:solidFill>
                      <a:srgbClr val="000000"/>
                    </a:solidFill>
                  </a:rPr>
                  <a:t>Zika</a:t>
                </a:r>
                <a:r>
                  <a:rPr lang="en-US" altLang="en-US" sz="400" b="1" dirty="0">
                    <a:solidFill>
                      <a:srgbClr val="000000"/>
                    </a:solidFill>
                  </a:rPr>
                  <a:t> virus </a:t>
                </a:r>
                <a:r>
                  <a:rPr kumimoji="0" lang="en-US" altLang="en-US" sz="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</a:rPr>
                  <a:t>Philippines 2012 Human</a:t>
                </a:r>
                <a:endParaRPr kumimoji="0" lang="en-US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" name="Freeform 210"/>
              <p:cNvSpPr>
                <a:spLocks/>
              </p:cNvSpPr>
              <p:nvPr/>
            </p:nvSpPr>
            <p:spPr bwMode="auto">
              <a:xfrm>
                <a:off x="2213" y="4528"/>
                <a:ext cx="462" cy="86"/>
              </a:xfrm>
              <a:custGeom>
                <a:avLst/>
                <a:gdLst>
                  <a:gd name="T0" fmla="*/ 0 w 462"/>
                  <a:gd name="T1" fmla="*/ 0 h 86"/>
                  <a:gd name="T2" fmla="*/ 0 w 462"/>
                  <a:gd name="T3" fmla="*/ 86 h 86"/>
                  <a:gd name="T4" fmla="*/ 462 w 462"/>
                  <a:gd name="T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2" h="86">
                    <a:moveTo>
                      <a:pt x="0" y="0"/>
                    </a:moveTo>
                    <a:lnTo>
                      <a:pt x="0" y="86"/>
                    </a:lnTo>
                    <a:lnTo>
                      <a:pt x="462" y="86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211"/>
              <p:cNvSpPr>
                <a:spLocks/>
              </p:cNvSpPr>
              <p:nvPr/>
            </p:nvSpPr>
            <p:spPr bwMode="auto">
              <a:xfrm>
                <a:off x="1419" y="4527"/>
                <a:ext cx="794" cy="103"/>
              </a:xfrm>
              <a:custGeom>
                <a:avLst/>
                <a:gdLst>
                  <a:gd name="T0" fmla="*/ 0 w 794"/>
                  <a:gd name="T1" fmla="*/ 103 h 103"/>
                  <a:gd name="T2" fmla="*/ 0 w 794"/>
                  <a:gd name="T3" fmla="*/ 0 h 103"/>
                  <a:gd name="T4" fmla="*/ 794 w 794"/>
                  <a:gd name="T5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4" h="103">
                    <a:moveTo>
                      <a:pt x="0" y="103"/>
                    </a:moveTo>
                    <a:lnTo>
                      <a:pt x="0" y="0"/>
                    </a:lnTo>
                    <a:lnTo>
                      <a:pt x="794" y="0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Rectangle 212"/>
              <p:cNvSpPr>
                <a:spLocks noChangeArrowheads="1"/>
              </p:cNvSpPr>
              <p:nvPr/>
            </p:nvSpPr>
            <p:spPr bwMode="auto">
              <a:xfrm>
                <a:off x="1810" y="4653"/>
                <a:ext cx="55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kumimoji="0" lang="en-US" altLang="en-US" sz="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</a:rPr>
                  <a:t> KX694533.2</a:t>
                </a:r>
                <a:r>
                  <a:rPr lang="en-US" altLang="en-US" sz="400" b="1" dirty="0">
                    <a:solidFill>
                      <a:srgbClr val="000000"/>
                    </a:solidFill>
                  </a:rPr>
                  <a:t>. </a:t>
                </a:r>
                <a:r>
                  <a:rPr lang="en-US" altLang="en-US" sz="400" b="1" dirty="0" err="1">
                    <a:solidFill>
                      <a:srgbClr val="000000"/>
                    </a:solidFill>
                  </a:rPr>
                  <a:t>Zika</a:t>
                </a:r>
                <a:r>
                  <a:rPr lang="en-US" altLang="en-US" sz="400" b="1" dirty="0">
                    <a:solidFill>
                      <a:srgbClr val="000000"/>
                    </a:solidFill>
                  </a:rPr>
                  <a:t> virus </a:t>
                </a:r>
                <a:r>
                  <a:rPr kumimoji="0" lang="en-US" altLang="en-US" sz="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</a:rPr>
                  <a:t>Malaysia 1966</a:t>
                </a:r>
                <a:r>
                  <a:rPr kumimoji="0" lang="en-US" altLang="en-US" sz="400" b="1" i="0" u="none" strike="noStrike" cap="none" normalizeH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</a:rPr>
                  <a:t> </a:t>
                </a:r>
                <a:r>
                  <a:rPr kumimoji="0" lang="en-US" altLang="en-US" sz="400" b="1" i="0" u="none" strike="noStrike" cap="none" normalizeH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</a:rPr>
                  <a:t>Aedes</a:t>
                </a:r>
                <a:r>
                  <a:rPr kumimoji="0" lang="en-US" altLang="en-US" sz="400" b="1" i="0" u="none" strike="noStrike" cap="none" normalizeH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</a:rPr>
                  <a:t> </a:t>
                </a:r>
                <a:r>
                  <a:rPr kumimoji="0" lang="en-US" altLang="en-US" sz="400" b="1" i="0" u="none" strike="noStrike" cap="none" normalizeH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</a:rPr>
                  <a:t>sp</a:t>
                </a:r>
                <a:endParaRPr kumimoji="0" lang="en-US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" name="Freeform 213"/>
              <p:cNvSpPr>
                <a:spLocks/>
              </p:cNvSpPr>
              <p:nvPr/>
            </p:nvSpPr>
            <p:spPr bwMode="auto">
              <a:xfrm>
                <a:off x="1807" y="4675"/>
                <a:ext cx="0" cy="59"/>
              </a:xfrm>
              <a:custGeom>
                <a:avLst/>
                <a:gdLst>
                  <a:gd name="T0" fmla="*/ 59 h 59"/>
                  <a:gd name="T1" fmla="*/ 0 h 59"/>
                  <a:gd name="T2" fmla="*/ 0 h 59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59">
                    <a:moveTo>
                      <a:pt x="0" y="59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Rectangle 214"/>
              <p:cNvSpPr>
                <a:spLocks noChangeArrowheads="1"/>
              </p:cNvSpPr>
              <p:nvPr/>
            </p:nvSpPr>
            <p:spPr bwMode="auto">
              <a:xfrm>
                <a:off x="1829" y="4714"/>
                <a:ext cx="55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kumimoji="0" lang="en-US" altLang="en-US" sz="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</a:rPr>
                  <a:t> KX601167.1</a:t>
                </a:r>
                <a:r>
                  <a:rPr lang="en-US" altLang="en-US" sz="400" b="1" dirty="0">
                    <a:solidFill>
                      <a:srgbClr val="000000"/>
                    </a:solidFill>
                  </a:rPr>
                  <a:t>. </a:t>
                </a:r>
                <a:r>
                  <a:rPr lang="en-US" altLang="en-US" sz="400" b="1" dirty="0" err="1">
                    <a:solidFill>
                      <a:srgbClr val="000000"/>
                    </a:solidFill>
                  </a:rPr>
                  <a:t>Zika</a:t>
                </a:r>
                <a:r>
                  <a:rPr lang="en-US" altLang="en-US" sz="400" b="1" dirty="0">
                    <a:solidFill>
                      <a:srgbClr val="000000"/>
                    </a:solidFill>
                  </a:rPr>
                  <a:t> virus </a:t>
                </a:r>
                <a:r>
                  <a:rPr kumimoji="0" lang="en-US" altLang="en-US" sz="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</a:rPr>
                  <a:t>Malaysia 1966 </a:t>
                </a:r>
                <a:r>
                  <a:rPr kumimoji="0" lang="en-US" altLang="en-US" sz="400" b="1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</a:rPr>
                  <a:t>Aedes</a:t>
                </a:r>
                <a:r>
                  <a:rPr kumimoji="0" lang="en-US" altLang="en-US" sz="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</a:rPr>
                  <a:t> </a:t>
                </a:r>
                <a:r>
                  <a:rPr kumimoji="0" lang="en-US" altLang="en-US" sz="400" b="1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</a:rPr>
                  <a:t>sp</a:t>
                </a:r>
                <a:endParaRPr kumimoji="0" lang="en-US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" name="Freeform 215"/>
              <p:cNvSpPr>
                <a:spLocks/>
              </p:cNvSpPr>
              <p:nvPr/>
            </p:nvSpPr>
            <p:spPr bwMode="auto">
              <a:xfrm>
                <a:off x="1807" y="4735"/>
                <a:ext cx="18" cy="30"/>
              </a:xfrm>
              <a:custGeom>
                <a:avLst/>
                <a:gdLst>
                  <a:gd name="T0" fmla="*/ 0 w 18"/>
                  <a:gd name="T1" fmla="*/ 30 h 30"/>
                  <a:gd name="T2" fmla="*/ 0 w 18"/>
                  <a:gd name="T3" fmla="*/ 0 h 30"/>
                  <a:gd name="T4" fmla="*/ 18 w 18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30">
                    <a:moveTo>
                      <a:pt x="0" y="30"/>
                    </a:moveTo>
                    <a:lnTo>
                      <a:pt x="0" y="0"/>
                    </a:lnTo>
                    <a:lnTo>
                      <a:pt x="18" y="0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Rectangle 216"/>
              <p:cNvSpPr>
                <a:spLocks noChangeArrowheads="1"/>
              </p:cNvSpPr>
              <p:nvPr/>
            </p:nvSpPr>
            <p:spPr bwMode="auto">
              <a:xfrm>
                <a:off x="1810" y="4775"/>
                <a:ext cx="55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kumimoji="0" lang="en-US" altLang="en-US" sz="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</a:rPr>
                  <a:t> KX377336.1</a:t>
                </a:r>
                <a:r>
                  <a:rPr lang="en-US" altLang="en-US" sz="400" b="1" dirty="0">
                    <a:solidFill>
                      <a:srgbClr val="000000"/>
                    </a:solidFill>
                  </a:rPr>
                  <a:t>. </a:t>
                </a:r>
                <a:r>
                  <a:rPr lang="en-US" altLang="en-US" sz="400" b="1" dirty="0" err="1">
                    <a:solidFill>
                      <a:srgbClr val="000000"/>
                    </a:solidFill>
                  </a:rPr>
                  <a:t>Zika</a:t>
                </a:r>
                <a:r>
                  <a:rPr lang="en-US" altLang="en-US" sz="400" b="1" dirty="0">
                    <a:solidFill>
                      <a:srgbClr val="000000"/>
                    </a:solidFill>
                  </a:rPr>
                  <a:t> virus </a:t>
                </a:r>
                <a:r>
                  <a:rPr kumimoji="0" lang="en-US" altLang="en-US" sz="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</a:rPr>
                  <a:t>Malaysia 1966 </a:t>
                </a:r>
                <a:r>
                  <a:rPr kumimoji="0" lang="en-US" altLang="en-US" sz="400" b="1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</a:rPr>
                  <a:t>Aedes</a:t>
                </a:r>
                <a:r>
                  <a:rPr kumimoji="0" lang="en-US" altLang="en-US" sz="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</a:rPr>
                  <a:t> </a:t>
                </a:r>
                <a:r>
                  <a:rPr kumimoji="0" lang="en-US" altLang="en-US" sz="400" b="1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</a:rPr>
                  <a:t>sp</a:t>
                </a:r>
                <a:endParaRPr kumimoji="0" lang="en-US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" name="Freeform 217"/>
              <p:cNvSpPr>
                <a:spLocks/>
              </p:cNvSpPr>
              <p:nvPr/>
            </p:nvSpPr>
            <p:spPr bwMode="auto">
              <a:xfrm>
                <a:off x="1807" y="4767"/>
                <a:ext cx="0" cy="29"/>
              </a:xfrm>
              <a:custGeom>
                <a:avLst/>
                <a:gdLst>
                  <a:gd name="T0" fmla="*/ 0 h 29"/>
                  <a:gd name="T1" fmla="*/ 29 h 29"/>
                  <a:gd name="T2" fmla="*/ 29 h 29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9">
                    <a:moveTo>
                      <a:pt x="0" y="0"/>
                    </a:moveTo>
                    <a:lnTo>
                      <a:pt x="0" y="29"/>
                    </a:lnTo>
                    <a:lnTo>
                      <a:pt x="0" y="29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Line 218"/>
              <p:cNvSpPr>
                <a:spLocks noChangeShapeType="1"/>
              </p:cNvSpPr>
              <p:nvPr/>
            </p:nvSpPr>
            <p:spPr bwMode="auto">
              <a:xfrm>
                <a:off x="1807" y="4737"/>
                <a:ext cx="0" cy="59"/>
              </a:xfrm>
              <a:prstGeom prst="line">
                <a:avLst/>
              </a:pr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219"/>
              <p:cNvSpPr>
                <a:spLocks/>
              </p:cNvSpPr>
              <p:nvPr/>
            </p:nvSpPr>
            <p:spPr bwMode="auto">
              <a:xfrm>
                <a:off x="1419" y="4632"/>
                <a:ext cx="388" cy="103"/>
              </a:xfrm>
              <a:custGeom>
                <a:avLst/>
                <a:gdLst>
                  <a:gd name="T0" fmla="*/ 0 w 388"/>
                  <a:gd name="T1" fmla="*/ 0 h 103"/>
                  <a:gd name="T2" fmla="*/ 0 w 388"/>
                  <a:gd name="T3" fmla="*/ 103 h 103"/>
                  <a:gd name="T4" fmla="*/ 388 w 388"/>
                  <a:gd name="T5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8" h="103">
                    <a:moveTo>
                      <a:pt x="0" y="0"/>
                    </a:moveTo>
                    <a:lnTo>
                      <a:pt x="0" y="103"/>
                    </a:lnTo>
                    <a:lnTo>
                      <a:pt x="388" y="103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220"/>
              <p:cNvSpPr>
                <a:spLocks/>
              </p:cNvSpPr>
              <p:nvPr/>
            </p:nvSpPr>
            <p:spPr bwMode="auto">
              <a:xfrm>
                <a:off x="163" y="4631"/>
                <a:ext cx="1256" cy="253"/>
              </a:xfrm>
              <a:custGeom>
                <a:avLst/>
                <a:gdLst>
                  <a:gd name="T0" fmla="*/ 0 w 1256"/>
                  <a:gd name="T1" fmla="*/ 253 h 253"/>
                  <a:gd name="T2" fmla="*/ 0 w 1256"/>
                  <a:gd name="T3" fmla="*/ 0 h 253"/>
                  <a:gd name="T4" fmla="*/ 1256 w 1256"/>
                  <a:gd name="T5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6" h="253">
                    <a:moveTo>
                      <a:pt x="0" y="253"/>
                    </a:moveTo>
                    <a:lnTo>
                      <a:pt x="0" y="0"/>
                    </a:lnTo>
                    <a:lnTo>
                      <a:pt x="1256" y="0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Rectangle 221"/>
              <p:cNvSpPr>
                <a:spLocks noChangeArrowheads="1"/>
              </p:cNvSpPr>
              <p:nvPr/>
            </p:nvSpPr>
            <p:spPr bwMode="auto">
              <a:xfrm>
                <a:off x="2557" y="4835"/>
                <a:ext cx="505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kumimoji="0" lang="en-US" altLang="en-US" sz="4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 KX377335.1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. </a:t>
                </a:r>
                <a:r>
                  <a:rPr lang="en-US" altLang="en-US" sz="400" dirty="0" err="1">
                    <a:solidFill>
                      <a:srgbClr val="000000"/>
                    </a:solidFill>
                  </a:rPr>
                  <a:t>Zika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 virus </a:t>
                </a:r>
                <a:r>
                  <a:rPr kumimoji="0" lang="en-US" altLang="en-US" sz="4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Uganda 1947 Monkey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5" name="Freeform 222"/>
              <p:cNvSpPr>
                <a:spLocks/>
              </p:cNvSpPr>
              <p:nvPr/>
            </p:nvSpPr>
            <p:spPr bwMode="auto">
              <a:xfrm>
                <a:off x="2512" y="4857"/>
                <a:ext cx="42" cy="29"/>
              </a:xfrm>
              <a:custGeom>
                <a:avLst/>
                <a:gdLst>
                  <a:gd name="T0" fmla="*/ 0 w 42"/>
                  <a:gd name="T1" fmla="*/ 29 h 29"/>
                  <a:gd name="T2" fmla="*/ 0 w 42"/>
                  <a:gd name="T3" fmla="*/ 0 h 29"/>
                  <a:gd name="T4" fmla="*/ 42 w 42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29">
                    <a:moveTo>
                      <a:pt x="0" y="29"/>
                    </a:moveTo>
                    <a:lnTo>
                      <a:pt x="0" y="0"/>
                    </a:lnTo>
                    <a:lnTo>
                      <a:pt x="42" y="0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Rectangle 223"/>
              <p:cNvSpPr>
                <a:spLocks noChangeArrowheads="1"/>
              </p:cNvSpPr>
              <p:nvPr/>
            </p:nvSpPr>
            <p:spPr bwMode="auto">
              <a:xfrm>
                <a:off x="2515" y="4896"/>
                <a:ext cx="413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kumimoji="0" lang="en-US" altLang="en-US" sz="4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 KX601169.1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. </a:t>
                </a:r>
                <a:r>
                  <a:rPr lang="en-US" altLang="en-US" sz="400" dirty="0" err="1">
                    <a:solidFill>
                      <a:srgbClr val="000000"/>
                    </a:solidFill>
                  </a:rPr>
                  <a:t>Zika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 virus </a:t>
                </a:r>
                <a:r>
                  <a:rPr kumimoji="0" lang="en-US" altLang="en-US" sz="4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Uganda 1947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7" name="Freeform 224"/>
              <p:cNvSpPr>
                <a:spLocks/>
              </p:cNvSpPr>
              <p:nvPr/>
            </p:nvSpPr>
            <p:spPr bwMode="auto">
              <a:xfrm>
                <a:off x="2512" y="4889"/>
                <a:ext cx="0" cy="29"/>
              </a:xfrm>
              <a:custGeom>
                <a:avLst/>
                <a:gdLst>
                  <a:gd name="T0" fmla="*/ 0 h 29"/>
                  <a:gd name="T1" fmla="*/ 29 h 29"/>
                  <a:gd name="T2" fmla="*/ 29 h 29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9">
                    <a:moveTo>
                      <a:pt x="0" y="0"/>
                    </a:moveTo>
                    <a:lnTo>
                      <a:pt x="0" y="29"/>
                    </a:lnTo>
                    <a:lnTo>
                      <a:pt x="0" y="29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225"/>
              <p:cNvSpPr>
                <a:spLocks/>
              </p:cNvSpPr>
              <p:nvPr/>
            </p:nvSpPr>
            <p:spPr bwMode="auto">
              <a:xfrm>
                <a:off x="2508" y="4887"/>
                <a:ext cx="4" cy="45"/>
              </a:xfrm>
              <a:custGeom>
                <a:avLst/>
                <a:gdLst>
                  <a:gd name="T0" fmla="*/ 0 w 4"/>
                  <a:gd name="T1" fmla="*/ 45 h 45"/>
                  <a:gd name="T2" fmla="*/ 0 w 4"/>
                  <a:gd name="T3" fmla="*/ 0 h 45"/>
                  <a:gd name="T4" fmla="*/ 4 w 4"/>
                  <a:gd name="T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5">
                    <a:moveTo>
                      <a:pt x="0" y="45"/>
                    </a:moveTo>
                    <a:lnTo>
                      <a:pt x="0" y="0"/>
                    </a:lnTo>
                    <a:lnTo>
                      <a:pt x="4" y="0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Rectangle 226"/>
              <p:cNvSpPr>
                <a:spLocks noChangeArrowheads="1"/>
              </p:cNvSpPr>
              <p:nvPr/>
            </p:nvSpPr>
            <p:spPr bwMode="auto">
              <a:xfrm>
                <a:off x="2512" y="4957"/>
                <a:ext cx="414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kumimoji="0" lang="en-US" altLang="en-US" sz="4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 KU720415.1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. </a:t>
                </a:r>
                <a:r>
                  <a:rPr lang="en-US" altLang="en-US" sz="400" dirty="0" err="1">
                    <a:solidFill>
                      <a:srgbClr val="000000"/>
                    </a:solidFill>
                  </a:rPr>
                  <a:t>Zika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 virus </a:t>
                </a:r>
                <a:r>
                  <a:rPr kumimoji="0" lang="en-US" altLang="en-US" sz="4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Uganda 1947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0" name="Freeform 227"/>
              <p:cNvSpPr>
                <a:spLocks/>
              </p:cNvSpPr>
              <p:nvPr/>
            </p:nvSpPr>
            <p:spPr bwMode="auto">
              <a:xfrm>
                <a:off x="2508" y="4934"/>
                <a:ext cx="0" cy="44"/>
              </a:xfrm>
              <a:custGeom>
                <a:avLst/>
                <a:gdLst>
                  <a:gd name="T0" fmla="*/ 0 h 44"/>
                  <a:gd name="T1" fmla="*/ 44 h 44"/>
                  <a:gd name="T2" fmla="*/ 44 h 4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44">
                    <a:moveTo>
                      <a:pt x="0" y="0"/>
                    </a:moveTo>
                    <a:lnTo>
                      <a:pt x="0" y="44"/>
                    </a:lnTo>
                    <a:lnTo>
                      <a:pt x="0" y="44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228"/>
              <p:cNvSpPr>
                <a:spLocks/>
              </p:cNvSpPr>
              <p:nvPr/>
            </p:nvSpPr>
            <p:spPr bwMode="auto">
              <a:xfrm>
                <a:off x="2468" y="4933"/>
                <a:ext cx="40" cy="52"/>
              </a:xfrm>
              <a:custGeom>
                <a:avLst/>
                <a:gdLst>
                  <a:gd name="T0" fmla="*/ 0 w 40"/>
                  <a:gd name="T1" fmla="*/ 52 h 52"/>
                  <a:gd name="T2" fmla="*/ 0 w 40"/>
                  <a:gd name="T3" fmla="*/ 0 h 52"/>
                  <a:gd name="T4" fmla="*/ 40 w 40"/>
                  <a:gd name="T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52">
                    <a:moveTo>
                      <a:pt x="0" y="52"/>
                    </a:moveTo>
                    <a:lnTo>
                      <a:pt x="0" y="0"/>
                    </a:lnTo>
                    <a:lnTo>
                      <a:pt x="40" y="0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Rectangle 229"/>
              <p:cNvSpPr>
                <a:spLocks noChangeArrowheads="1"/>
              </p:cNvSpPr>
              <p:nvPr/>
            </p:nvSpPr>
            <p:spPr bwMode="auto">
              <a:xfrm>
                <a:off x="2472" y="5018"/>
                <a:ext cx="50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kumimoji="0" lang="en-US" altLang="en-US" sz="4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 KU963573.2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. </a:t>
                </a:r>
                <a:r>
                  <a:rPr lang="en-US" altLang="en-US" sz="400" dirty="0" err="1">
                    <a:solidFill>
                      <a:srgbClr val="000000"/>
                    </a:solidFill>
                  </a:rPr>
                  <a:t>Zika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 virus </a:t>
                </a:r>
                <a:r>
                  <a:rPr kumimoji="0" lang="en-US" altLang="en-US" sz="4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Uganda 1947 Monkey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3" name="Freeform 230"/>
              <p:cNvSpPr>
                <a:spLocks/>
              </p:cNvSpPr>
              <p:nvPr/>
            </p:nvSpPr>
            <p:spPr bwMode="auto">
              <a:xfrm>
                <a:off x="2468" y="4987"/>
                <a:ext cx="0" cy="52"/>
              </a:xfrm>
              <a:custGeom>
                <a:avLst/>
                <a:gdLst>
                  <a:gd name="T0" fmla="*/ 0 h 52"/>
                  <a:gd name="T1" fmla="*/ 52 h 52"/>
                  <a:gd name="T2" fmla="*/ 52 h 5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52">
                    <a:moveTo>
                      <a:pt x="0" y="0"/>
                    </a:moveTo>
                    <a:lnTo>
                      <a:pt x="0" y="52"/>
                    </a:lnTo>
                    <a:lnTo>
                      <a:pt x="0" y="52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231"/>
              <p:cNvSpPr>
                <a:spLocks/>
              </p:cNvSpPr>
              <p:nvPr/>
            </p:nvSpPr>
            <p:spPr bwMode="auto">
              <a:xfrm>
                <a:off x="1280" y="4986"/>
                <a:ext cx="1188" cy="56"/>
              </a:xfrm>
              <a:custGeom>
                <a:avLst/>
                <a:gdLst>
                  <a:gd name="T0" fmla="*/ 0 w 1188"/>
                  <a:gd name="T1" fmla="*/ 56 h 56"/>
                  <a:gd name="T2" fmla="*/ 0 w 1188"/>
                  <a:gd name="T3" fmla="*/ 0 h 56"/>
                  <a:gd name="T4" fmla="*/ 1188 w 1188"/>
                  <a:gd name="T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88" h="56">
                    <a:moveTo>
                      <a:pt x="0" y="56"/>
                    </a:moveTo>
                    <a:lnTo>
                      <a:pt x="0" y="0"/>
                    </a:lnTo>
                    <a:lnTo>
                      <a:pt x="1188" y="0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Rectangle 232"/>
              <p:cNvSpPr>
                <a:spLocks noChangeArrowheads="1"/>
              </p:cNvSpPr>
              <p:nvPr/>
            </p:nvSpPr>
            <p:spPr bwMode="auto">
              <a:xfrm>
                <a:off x="2389" y="5078"/>
                <a:ext cx="594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kumimoji="0" lang="en-US" altLang="en-US" sz="4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 KY288905.1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. </a:t>
                </a:r>
                <a:r>
                  <a:rPr lang="en-US" altLang="en-US" sz="400" dirty="0" err="1">
                    <a:solidFill>
                      <a:srgbClr val="000000"/>
                    </a:solidFill>
                  </a:rPr>
                  <a:t>Zika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 virus </a:t>
                </a:r>
                <a:r>
                  <a:rPr kumimoji="0" lang="en-US" altLang="en-US" sz="4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Uganda</a:t>
                </a:r>
                <a:r>
                  <a:rPr kumimoji="0" lang="en-US" altLang="en-US" sz="400" b="0" i="0" u="none" strike="noStrike" cap="none" normalizeH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 1962 </a:t>
                </a:r>
                <a:r>
                  <a:rPr kumimoji="0" lang="en-US" altLang="en-US" sz="400" b="0" i="0" u="none" strike="noStrike" cap="none" normalizeH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Aedes</a:t>
                </a:r>
                <a:r>
                  <a:rPr kumimoji="0" lang="en-US" altLang="en-US" sz="400" b="0" i="0" u="none" strike="noStrike" cap="none" normalizeH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 </a:t>
                </a:r>
                <a:r>
                  <a:rPr kumimoji="0" lang="en-US" altLang="en-US" sz="400" b="0" i="0" u="none" strike="noStrike" cap="none" normalizeH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africanus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6" name="Freeform 233"/>
              <p:cNvSpPr>
                <a:spLocks/>
              </p:cNvSpPr>
              <p:nvPr/>
            </p:nvSpPr>
            <p:spPr bwMode="auto">
              <a:xfrm>
                <a:off x="1280" y="5044"/>
                <a:ext cx="1106" cy="56"/>
              </a:xfrm>
              <a:custGeom>
                <a:avLst/>
                <a:gdLst>
                  <a:gd name="T0" fmla="*/ 0 w 1106"/>
                  <a:gd name="T1" fmla="*/ 0 h 56"/>
                  <a:gd name="T2" fmla="*/ 0 w 1106"/>
                  <a:gd name="T3" fmla="*/ 56 h 56"/>
                  <a:gd name="T4" fmla="*/ 1106 w 1106"/>
                  <a:gd name="T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6" h="56">
                    <a:moveTo>
                      <a:pt x="0" y="0"/>
                    </a:moveTo>
                    <a:lnTo>
                      <a:pt x="0" y="56"/>
                    </a:lnTo>
                    <a:lnTo>
                      <a:pt x="1106" y="56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234"/>
              <p:cNvSpPr>
                <a:spLocks/>
              </p:cNvSpPr>
              <p:nvPr/>
            </p:nvSpPr>
            <p:spPr bwMode="auto">
              <a:xfrm>
                <a:off x="1206" y="5043"/>
                <a:ext cx="74" cy="96"/>
              </a:xfrm>
              <a:custGeom>
                <a:avLst/>
                <a:gdLst>
                  <a:gd name="T0" fmla="*/ 0 w 74"/>
                  <a:gd name="T1" fmla="*/ 96 h 96"/>
                  <a:gd name="T2" fmla="*/ 0 w 74"/>
                  <a:gd name="T3" fmla="*/ 0 h 96"/>
                  <a:gd name="T4" fmla="*/ 74 w 74"/>
                  <a:gd name="T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96">
                    <a:moveTo>
                      <a:pt x="0" y="96"/>
                    </a:moveTo>
                    <a:lnTo>
                      <a:pt x="0" y="0"/>
                    </a:lnTo>
                    <a:lnTo>
                      <a:pt x="74" y="0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Rectangle 235"/>
              <p:cNvSpPr>
                <a:spLocks noChangeArrowheads="1"/>
              </p:cNvSpPr>
              <p:nvPr/>
            </p:nvSpPr>
            <p:spPr bwMode="auto">
              <a:xfrm>
                <a:off x="2703" y="5139"/>
                <a:ext cx="492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kumimoji="0" lang="en-US" altLang="en-US" sz="4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 KU963574.2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. </a:t>
                </a:r>
                <a:r>
                  <a:rPr lang="en-US" altLang="en-US" sz="400" dirty="0" err="1">
                    <a:solidFill>
                      <a:srgbClr val="000000"/>
                    </a:solidFill>
                  </a:rPr>
                  <a:t>Zika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 virus </a:t>
                </a:r>
                <a:r>
                  <a:rPr kumimoji="0" lang="en-US" altLang="en-US" sz="4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Nigeria 1968 Human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9" name="Freeform 236"/>
              <p:cNvSpPr>
                <a:spLocks/>
              </p:cNvSpPr>
              <p:nvPr/>
            </p:nvSpPr>
            <p:spPr bwMode="auto">
              <a:xfrm>
                <a:off x="2084" y="5161"/>
                <a:ext cx="616" cy="74"/>
              </a:xfrm>
              <a:custGeom>
                <a:avLst/>
                <a:gdLst>
                  <a:gd name="T0" fmla="*/ 0 w 616"/>
                  <a:gd name="T1" fmla="*/ 74 h 74"/>
                  <a:gd name="T2" fmla="*/ 0 w 616"/>
                  <a:gd name="T3" fmla="*/ 0 h 74"/>
                  <a:gd name="T4" fmla="*/ 616 w 616"/>
                  <a:gd name="T5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6" h="74">
                    <a:moveTo>
                      <a:pt x="0" y="74"/>
                    </a:moveTo>
                    <a:lnTo>
                      <a:pt x="0" y="0"/>
                    </a:lnTo>
                    <a:lnTo>
                      <a:pt x="616" y="0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Rectangle 237"/>
              <p:cNvSpPr>
                <a:spLocks noChangeArrowheads="1"/>
              </p:cNvSpPr>
              <p:nvPr/>
            </p:nvSpPr>
            <p:spPr bwMode="auto">
              <a:xfrm>
                <a:off x="2812" y="5200"/>
                <a:ext cx="566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kumimoji="0" lang="en-US" altLang="en-US" sz="4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 KU955595.1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. </a:t>
                </a:r>
                <a:r>
                  <a:rPr lang="en-US" altLang="en-US" sz="400" dirty="0" err="1">
                    <a:solidFill>
                      <a:srgbClr val="000000"/>
                    </a:solidFill>
                  </a:rPr>
                  <a:t>Zika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 virus </a:t>
                </a:r>
                <a:r>
                  <a:rPr kumimoji="0" lang="en-US" altLang="en-US" sz="4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Senegal</a:t>
                </a:r>
                <a:r>
                  <a:rPr kumimoji="0" lang="en-US" altLang="en-US" sz="400" b="0" i="0" u="none" strike="noStrike" cap="none" normalizeH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 1984 </a:t>
                </a:r>
                <a:r>
                  <a:rPr kumimoji="0" lang="en-US" altLang="en-US" sz="400" b="0" i="0" u="none" strike="noStrike" cap="none" normalizeH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Aedes</a:t>
                </a:r>
                <a:r>
                  <a:rPr kumimoji="0" lang="en-US" altLang="en-US" sz="400" b="0" i="0" u="none" strike="noStrike" cap="none" normalizeH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 </a:t>
                </a:r>
                <a:r>
                  <a:rPr kumimoji="0" lang="en-US" altLang="en-US" sz="400" b="0" i="0" u="none" strike="noStrike" cap="none" normalizeH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taylori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1" name="Freeform 238"/>
              <p:cNvSpPr>
                <a:spLocks/>
              </p:cNvSpPr>
              <p:nvPr/>
            </p:nvSpPr>
            <p:spPr bwMode="auto">
              <a:xfrm>
                <a:off x="2809" y="5222"/>
                <a:ext cx="0" cy="89"/>
              </a:xfrm>
              <a:custGeom>
                <a:avLst/>
                <a:gdLst>
                  <a:gd name="T0" fmla="*/ 89 h 89"/>
                  <a:gd name="T1" fmla="*/ 0 h 89"/>
                  <a:gd name="T2" fmla="*/ 0 h 89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89">
                    <a:moveTo>
                      <a:pt x="0" y="89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Rectangle 239"/>
              <p:cNvSpPr>
                <a:spLocks noChangeArrowheads="1"/>
              </p:cNvSpPr>
              <p:nvPr/>
            </p:nvSpPr>
            <p:spPr bwMode="auto">
              <a:xfrm>
                <a:off x="2831" y="5261"/>
                <a:ext cx="566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lang="en-US" altLang="en-US" sz="400" dirty="0">
                    <a:solidFill>
                      <a:srgbClr val="000000"/>
                    </a:solidFill>
                  </a:rPr>
                  <a:t> </a:t>
                </a:r>
                <a:r>
                  <a:rPr lang="en-US" altLang="en-US" sz="400" dirty="0" smtClean="0">
                    <a:solidFill>
                      <a:srgbClr val="000000"/>
                    </a:solidFill>
                  </a:rPr>
                  <a:t>KU955592.1.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 </a:t>
                </a:r>
                <a:r>
                  <a:rPr lang="en-US" altLang="en-US" sz="400" dirty="0" err="1">
                    <a:solidFill>
                      <a:srgbClr val="000000"/>
                    </a:solidFill>
                  </a:rPr>
                  <a:t>Zika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 virus </a:t>
                </a:r>
                <a:r>
                  <a:rPr lang="en-US" altLang="en-US" sz="400" dirty="0" smtClean="0">
                    <a:solidFill>
                      <a:srgbClr val="000000"/>
                    </a:solidFill>
                  </a:rPr>
                  <a:t>Senegal 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1984 </a:t>
                </a:r>
                <a:r>
                  <a:rPr lang="en-US" altLang="en-US" sz="400" dirty="0" err="1">
                    <a:solidFill>
                      <a:srgbClr val="000000"/>
                    </a:solidFill>
                  </a:rPr>
                  <a:t>Aedes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 </a:t>
                </a:r>
                <a:r>
                  <a:rPr lang="en-US" altLang="en-US" sz="400" dirty="0" err="1" smtClean="0">
                    <a:solidFill>
                      <a:srgbClr val="000000"/>
                    </a:solidFill>
                  </a:rPr>
                  <a:t>taylori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3" name="Freeform 240"/>
              <p:cNvSpPr>
                <a:spLocks/>
              </p:cNvSpPr>
              <p:nvPr/>
            </p:nvSpPr>
            <p:spPr bwMode="auto">
              <a:xfrm>
                <a:off x="2827" y="5282"/>
                <a:ext cx="0" cy="121"/>
              </a:xfrm>
              <a:custGeom>
                <a:avLst/>
                <a:gdLst>
                  <a:gd name="T0" fmla="*/ 121 h 121"/>
                  <a:gd name="T1" fmla="*/ 0 h 121"/>
                  <a:gd name="T2" fmla="*/ 0 h 12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21">
                    <a:moveTo>
                      <a:pt x="0" y="121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Rectangle 241"/>
              <p:cNvSpPr>
                <a:spLocks noChangeArrowheads="1"/>
              </p:cNvSpPr>
              <p:nvPr/>
            </p:nvSpPr>
            <p:spPr bwMode="auto">
              <a:xfrm>
                <a:off x="2831" y="5322"/>
                <a:ext cx="598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kumimoji="0" lang="en-US" altLang="en-US" sz="4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 </a:t>
                </a:r>
                <a:r>
                  <a:rPr lang="en-US" altLang="en-US" sz="400" dirty="0" smtClean="0">
                    <a:solidFill>
                      <a:srgbClr val="000000"/>
                    </a:solidFill>
                  </a:rPr>
                  <a:t>KX198134.2.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 </a:t>
                </a:r>
                <a:r>
                  <a:rPr lang="en-US" altLang="en-US" sz="400" dirty="0" err="1">
                    <a:solidFill>
                      <a:srgbClr val="000000"/>
                    </a:solidFill>
                  </a:rPr>
                  <a:t>Zika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 virus </a:t>
                </a:r>
                <a:r>
                  <a:rPr lang="en-US" altLang="en-US" sz="400" dirty="0" smtClean="0">
                    <a:solidFill>
                      <a:srgbClr val="000000"/>
                    </a:solidFill>
                  </a:rPr>
                  <a:t>Senegal 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1984 </a:t>
                </a:r>
                <a:r>
                  <a:rPr lang="en-US" altLang="en-US" sz="400" dirty="0" err="1">
                    <a:solidFill>
                      <a:srgbClr val="000000"/>
                    </a:solidFill>
                  </a:rPr>
                  <a:t>Aedes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 </a:t>
                </a:r>
                <a:r>
                  <a:rPr lang="en-US" altLang="en-US" sz="400" dirty="0" err="1" smtClean="0">
                    <a:solidFill>
                      <a:srgbClr val="000000"/>
                    </a:solidFill>
                  </a:rPr>
                  <a:t>africanus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5" name="Freeform 242"/>
              <p:cNvSpPr>
                <a:spLocks/>
              </p:cNvSpPr>
              <p:nvPr/>
            </p:nvSpPr>
            <p:spPr bwMode="auto">
              <a:xfrm>
                <a:off x="2827" y="5343"/>
                <a:ext cx="0" cy="90"/>
              </a:xfrm>
              <a:custGeom>
                <a:avLst/>
                <a:gdLst>
                  <a:gd name="T0" fmla="*/ 90 h 90"/>
                  <a:gd name="T1" fmla="*/ 0 h 90"/>
                  <a:gd name="T2" fmla="*/ 0 h 9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90">
                    <a:moveTo>
                      <a:pt x="0" y="9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Rectangle 243"/>
              <p:cNvSpPr>
                <a:spLocks noChangeArrowheads="1"/>
              </p:cNvSpPr>
              <p:nvPr/>
            </p:nvSpPr>
            <p:spPr bwMode="auto">
              <a:xfrm>
                <a:off x="2831" y="5382"/>
                <a:ext cx="598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kumimoji="0" lang="en-US" altLang="en-US" sz="4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 </a:t>
                </a:r>
                <a:r>
                  <a:rPr lang="en-US" altLang="en-US" sz="400" dirty="0" smtClean="0">
                    <a:solidFill>
                      <a:srgbClr val="000000"/>
                    </a:solidFill>
                  </a:rPr>
                  <a:t>KY348860.1.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 </a:t>
                </a:r>
                <a:r>
                  <a:rPr lang="en-US" altLang="en-US" sz="400" dirty="0" err="1">
                    <a:solidFill>
                      <a:srgbClr val="000000"/>
                    </a:solidFill>
                  </a:rPr>
                  <a:t>Zika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 virus </a:t>
                </a:r>
                <a:r>
                  <a:rPr lang="en-US" altLang="en-US" sz="400" dirty="0" smtClean="0">
                    <a:solidFill>
                      <a:srgbClr val="000000"/>
                    </a:solidFill>
                  </a:rPr>
                  <a:t>Senegal 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1984 </a:t>
                </a:r>
                <a:r>
                  <a:rPr lang="en-US" altLang="en-US" sz="400" dirty="0" err="1">
                    <a:solidFill>
                      <a:srgbClr val="000000"/>
                    </a:solidFill>
                  </a:rPr>
                  <a:t>Aedes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 </a:t>
                </a:r>
                <a:r>
                  <a:rPr lang="en-US" altLang="en-US" sz="400" dirty="0" err="1" smtClean="0">
                    <a:solidFill>
                      <a:srgbClr val="000000"/>
                    </a:solidFill>
                  </a:rPr>
                  <a:t>africanus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7" name="Freeform 244"/>
              <p:cNvSpPr>
                <a:spLocks/>
              </p:cNvSpPr>
              <p:nvPr/>
            </p:nvSpPr>
            <p:spPr bwMode="auto">
              <a:xfrm>
                <a:off x="2827" y="5404"/>
                <a:ext cx="0" cy="59"/>
              </a:xfrm>
              <a:custGeom>
                <a:avLst/>
                <a:gdLst>
                  <a:gd name="T0" fmla="*/ 59 h 59"/>
                  <a:gd name="T1" fmla="*/ 0 h 59"/>
                  <a:gd name="T2" fmla="*/ 0 h 59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59">
                    <a:moveTo>
                      <a:pt x="0" y="59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Rectangle 245"/>
              <p:cNvSpPr>
                <a:spLocks noChangeArrowheads="1"/>
              </p:cNvSpPr>
              <p:nvPr/>
            </p:nvSpPr>
            <p:spPr bwMode="auto">
              <a:xfrm>
                <a:off x="2851" y="5443"/>
                <a:ext cx="600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lang="en-US" altLang="en-US" sz="400" dirty="0">
                    <a:solidFill>
                      <a:srgbClr val="000000"/>
                    </a:solidFill>
                  </a:rPr>
                  <a:t> </a:t>
                </a:r>
                <a:r>
                  <a:rPr lang="en-US" altLang="en-US" sz="400" dirty="0" smtClean="0">
                    <a:solidFill>
                      <a:srgbClr val="000000"/>
                    </a:solidFill>
                  </a:rPr>
                  <a:t>KU955591.1.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 </a:t>
                </a:r>
                <a:r>
                  <a:rPr lang="en-US" altLang="en-US" sz="400" dirty="0" err="1">
                    <a:solidFill>
                      <a:srgbClr val="000000"/>
                    </a:solidFill>
                  </a:rPr>
                  <a:t>Zika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 virus </a:t>
                </a:r>
                <a:r>
                  <a:rPr lang="en-US" altLang="en-US" sz="400" dirty="0" smtClean="0">
                    <a:solidFill>
                      <a:srgbClr val="000000"/>
                    </a:solidFill>
                  </a:rPr>
                  <a:t>Senegal 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1984 </a:t>
                </a:r>
                <a:r>
                  <a:rPr lang="en-US" altLang="en-US" sz="400" dirty="0" err="1">
                    <a:solidFill>
                      <a:srgbClr val="000000"/>
                    </a:solidFill>
                  </a:rPr>
                  <a:t>Aedes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 </a:t>
                </a:r>
                <a:r>
                  <a:rPr lang="en-US" altLang="en-US" sz="400" dirty="0" err="1" smtClean="0">
                    <a:solidFill>
                      <a:srgbClr val="000000"/>
                    </a:solidFill>
                  </a:rPr>
                  <a:t>africanus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9" name="Freeform 246"/>
              <p:cNvSpPr>
                <a:spLocks/>
              </p:cNvSpPr>
              <p:nvPr/>
            </p:nvSpPr>
            <p:spPr bwMode="auto">
              <a:xfrm>
                <a:off x="2827" y="5465"/>
                <a:ext cx="21" cy="29"/>
              </a:xfrm>
              <a:custGeom>
                <a:avLst/>
                <a:gdLst>
                  <a:gd name="T0" fmla="*/ 0 w 21"/>
                  <a:gd name="T1" fmla="*/ 29 h 29"/>
                  <a:gd name="T2" fmla="*/ 0 w 21"/>
                  <a:gd name="T3" fmla="*/ 0 h 29"/>
                  <a:gd name="T4" fmla="*/ 21 w 21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9">
                    <a:moveTo>
                      <a:pt x="0" y="29"/>
                    </a:moveTo>
                    <a:lnTo>
                      <a:pt x="0" y="0"/>
                    </a:lnTo>
                    <a:lnTo>
                      <a:pt x="21" y="0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Rectangle 247"/>
              <p:cNvSpPr>
                <a:spLocks noChangeArrowheads="1"/>
              </p:cNvSpPr>
              <p:nvPr/>
            </p:nvSpPr>
            <p:spPr bwMode="auto">
              <a:xfrm>
                <a:off x="2831" y="5504"/>
                <a:ext cx="598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kumimoji="0" lang="en-US" altLang="en-US" sz="4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 </a:t>
                </a:r>
                <a:r>
                  <a:rPr lang="en-US" altLang="en-US" sz="400" dirty="0" smtClean="0">
                    <a:solidFill>
                      <a:srgbClr val="000000"/>
                    </a:solidFill>
                  </a:rPr>
                  <a:t>KX601166.1.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 </a:t>
                </a:r>
                <a:r>
                  <a:rPr lang="en-US" altLang="en-US" sz="400" dirty="0" err="1">
                    <a:solidFill>
                      <a:srgbClr val="000000"/>
                    </a:solidFill>
                  </a:rPr>
                  <a:t>Zika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 virus </a:t>
                </a:r>
                <a:r>
                  <a:rPr lang="en-US" altLang="en-US" sz="400" dirty="0" smtClean="0">
                    <a:solidFill>
                      <a:srgbClr val="000000"/>
                    </a:solidFill>
                  </a:rPr>
                  <a:t>Senegal 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1984 </a:t>
                </a:r>
                <a:r>
                  <a:rPr lang="en-US" altLang="en-US" sz="400" dirty="0" err="1">
                    <a:solidFill>
                      <a:srgbClr val="000000"/>
                    </a:solidFill>
                  </a:rPr>
                  <a:t>Aedes</a:t>
                </a:r>
                <a:r>
                  <a:rPr lang="en-US" altLang="en-US" sz="400" dirty="0">
                    <a:solidFill>
                      <a:srgbClr val="000000"/>
                    </a:solidFill>
                  </a:rPr>
                  <a:t> </a:t>
                </a:r>
                <a:r>
                  <a:rPr lang="en-US" altLang="en-US" sz="400" dirty="0" err="1" smtClean="0">
                    <a:solidFill>
                      <a:srgbClr val="000000"/>
                    </a:solidFill>
                  </a:rPr>
                  <a:t>africanus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61" name="Freeform 248"/>
              <p:cNvSpPr>
                <a:spLocks/>
              </p:cNvSpPr>
              <p:nvPr/>
            </p:nvSpPr>
            <p:spPr bwMode="auto">
              <a:xfrm>
                <a:off x="2827" y="5496"/>
                <a:ext cx="0" cy="29"/>
              </a:xfrm>
              <a:custGeom>
                <a:avLst/>
                <a:gdLst>
                  <a:gd name="T0" fmla="*/ 0 h 29"/>
                  <a:gd name="T1" fmla="*/ 29 h 29"/>
                  <a:gd name="T2" fmla="*/ 29 h 29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9">
                    <a:moveTo>
                      <a:pt x="0" y="0"/>
                    </a:moveTo>
                    <a:lnTo>
                      <a:pt x="0" y="29"/>
                    </a:lnTo>
                    <a:lnTo>
                      <a:pt x="0" y="29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Line 249"/>
              <p:cNvSpPr>
                <a:spLocks noChangeShapeType="1"/>
              </p:cNvSpPr>
              <p:nvPr/>
            </p:nvSpPr>
            <p:spPr bwMode="auto">
              <a:xfrm>
                <a:off x="2827" y="5405"/>
                <a:ext cx="0" cy="120"/>
              </a:xfrm>
              <a:prstGeom prst="line">
                <a:avLst/>
              </a:pr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250"/>
              <p:cNvSpPr>
                <a:spLocks/>
              </p:cNvSpPr>
              <p:nvPr/>
            </p:nvSpPr>
            <p:spPr bwMode="auto">
              <a:xfrm>
                <a:off x="2809" y="5314"/>
                <a:ext cx="18" cy="90"/>
              </a:xfrm>
              <a:custGeom>
                <a:avLst/>
                <a:gdLst>
                  <a:gd name="T0" fmla="*/ 0 w 18"/>
                  <a:gd name="T1" fmla="*/ 0 h 90"/>
                  <a:gd name="T2" fmla="*/ 0 w 18"/>
                  <a:gd name="T3" fmla="*/ 90 h 90"/>
                  <a:gd name="T4" fmla="*/ 18 w 18"/>
                  <a:gd name="T5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90">
                    <a:moveTo>
                      <a:pt x="0" y="0"/>
                    </a:moveTo>
                    <a:lnTo>
                      <a:pt x="0" y="90"/>
                    </a:lnTo>
                    <a:lnTo>
                      <a:pt x="18" y="90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251"/>
              <p:cNvSpPr>
                <a:spLocks/>
              </p:cNvSpPr>
              <p:nvPr/>
            </p:nvSpPr>
            <p:spPr bwMode="auto">
              <a:xfrm>
                <a:off x="2084" y="5238"/>
                <a:ext cx="725" cy="75"/>
              </a:xfrm>
              <a:custGeom>
                <a:avLst/>
                <a:gdLst>
                  <a:gd name="T0" fmla="*/ 0 w 725"/>
                  <a:gd name="T1" fmla="*/ 0 h 75"/>
                  <a:gd name="T2" fmla="*/ 0 w 725"/>
                  <a:gd name="T3" fmla="*/ 75 h 75"/>
                  <a:gd name="T4" fmla="*/ 725 w 725"/>
                  <a:gd name="T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5" h="75">
                    <a:moveTo>
                      <a:pt x="0" y="0"/>
                    </a:moveTo>
                    <a:lnTo>
                      <a:pt x="0" y="75"/>
                    </a:lnTo>
                    <a:lnTo>
                      <a:pt x="725" y="75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252"/>
              <p:cNvSpPr>
                <a:spLocks/>
              </p:cNvSpPr>
              <p:nvPr/>
            </p:nvSpPr>
            <p:spPr bwMode="auto">
              <a:xfrm>
                <a:off x="1206" y="5141"/>
                <a:ext cx="878" cy="96"/>
              </a:xfrm>
              <a:custGeom>
                <a:avLst/>
                <a:gdLst>
                  <a:gd name="T0" fmla="*/ 0 w 878"/>
                  <a:gd name="T1" fmla="*/ 0 h 96"/>
                  <a:gd name="T2" fmla="*/ 0 w 878"/>
                  <a:gd name="T3" fmla="*/ 96 h 96"/>
                  <a:gd name="T4" fmla="*/ 878 w 878"/>
                  <a:gd name="T5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8" h="96">
                    <a:moveTo>
                      <a:pt x="0" y="0"/>
                    </a:moveTo>
                    <a:lnTo>
                      <a:pt x="0" y="96"/>
                    </a:lnTo>
                    <a:lnTo>
                      <a:pt x="878" y="96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53"/>
              <p:cNvSpPr>
                <a:spLocks/>
              </p:cNvSpPr>
              <p:nvPr/>
            </p:nvSpPr>
            <p:spPr bwMode="auto">
              <a:xfrm>
                <a:off x="163" y="4887"/>
                <a:ext cx="1043" cy="253"/>
              </a:xfrm>
              <a:custGeom>
                <a:avLst/>
                <a:gdLst>
                  <a:gd name="T0" fmla="*/ 0 w 1043"/>
                  <a:gd name="T1" fmla="*/ 0 h 253"/>
                  <a:gd name="T2" fmla="*/ 0 w 1043"/>
                  <a:gd name="T3" fmla="*/ 253 h 253"/>
                  <a:gd name="T4" fmla="*/ 1043 w 1043"/>
                  <a:gd name="T5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3" h="253">
                    <a:moveTo>
                      <a:pt x="0" y="0"/>
                    </a:moveTo>
                    <a:lnTo>
                      <a:pt x="0" y="253"/>
                    </a:lnTo>
                    <a:lnTo>
                      <a:pt x="1043" y="253"/>
                    </a:lnTo>
                  </a:path>
                </a:pathLst>
              </a:custGeom>
              <a:noFill/>
              <a:ln w="111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Rectangle 254"/>
              <p:cNvSpPr>
                <a:spLocks noChangeArrowheads="1"/>
              </p:cNvSpPr>
              <p:nvPr/>
            </p:nvSpPr>
            <p:spPr bwMode="auto">
              <a:xfrm>
                <a:off x="2725" y="5414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66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68" name="Rectangle 255"/>
              <p:cNvSpPr>
                <a:spLocks noChangeArrowheads="1"/>
              </p:cNvSpPr>
              <p:nvPr/>
            </p:nvSpPr>
            <p:spPr bwMode="auto">
              <a:xfrm>
                <a:off x="2655" y="5323"/>
                <a:ext cx="41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100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69" name="Rectangle 256"/>
              <p:cNvSpPr>
                <a:spLocks noChangeArrowheads="1"/>
              </p:cNvSpPr>
              <p:nvPr/>
            </p:nvSpPr>
            <p:spPr bwMode="auto">
              <a:xfrm>
                <a:off x="2425" y="4848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45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0" name="Rectangle 257"/>
              <p:cNvSpPr>
                <a:spLocks noChangeArrowheads="1"/>
              </p:cNvSpPr>
              <p:nvPr/>
            </p:nvSpPr>
            <p:spPr bwMode="auto">
              <a:xfrm>
                <a:off x="2394" y="4893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93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1" name="Rectangle 258"/>
              <p:cNvSpPr>
                <a:spLocks noChangeArrowheads="1"/>
              </p:cNvSpPr>
              <p:nvPr/>
            </p:nvSpPr>
            <p:spPr bwMode="auto">
              <a:xfrm>
                <a:off x="2314" y="4946"/>
                <a:ext cx="41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100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2" name="Rectangle 259"/>
              <p:cNvSpPr>
                <a:spLocks noChangeArrowheads="1"/>
              </p:cNvSpPr>
              <p:nvPr/>
            </p:nvSpPr>
            <p:spPr bwMode="auto">
              <a:xfrm>
                <a:off x="1929" y="5247"/>
                <a:ext cx="41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100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3" name="Rectangle 260"/>
              <p:cNvSpPr>
                <a:spLocks noChangeArrowheads="1"/>
              </p:cNvSpPr>
              <p:nvPr/>
            </p:nvSpPr>
            <p:spPr bwMode="auto">
              <a:xfrm>
                <a:off x="1165" y="5003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56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4" name="Rectangle 261"/>
              <p:cNvSpPr>
                <a:spLocks noChangeArrowheads="1"/>
              </p:cNvSpPr>
              <p:nvPr/>
            </p:nvSpPr>
            <p:spPr bwMode="auto">
              <a:xfrm>
                <a:off x="1652" y="4746"/>
                <a:ext cx="41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100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5" name="Rectangle 262"/>
              <p:cNvSpPr>
                <a:spLocks noChangeArrowheads="1"/>
              </p:cNvSpPr>
              <p:nvPr/>
            </p:nvSpPr>
            <p:spPr bwMode="auto">
              <a:xfrm>
                <a:off x="1264" y="4591"/>
                <a:ext cx="41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100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6" name="Rectangle 263"/>
              <p:cNvSpPr>
                <a:spLocks noChangeArrowheads="1"/>
              </p:cNvSpPr>
              <p:nvPr/>
            </p:nvSpPr>
            <p:spPr bwMode="auto">
              <a:xfrm>
                <a:off x="2431" y="4472"/>
                <a:ext cx="41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100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7" name="Rectangle 264"/>
              <p:cNvSpPr>
                <a:spLocks noChangeArrowheads="1"/>
              </p:cNvSpPr>
              <p:nvPr/>
            </p:nvSpPr>
            <p:spPr bwMode="auto">
              <a:xfrm>
                <a:off x="2059" y="4487"/>
                <a:ext cx="41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100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8" name="Rectangle 265"/>
              <p:cNvSpPr>
                <a:spLocks noChangeArrowheads="1"/>
              </p:cNvSpPr>
              <p:nvPr/>
            </p:nvSpPr>
            <p:spPr bwMode="auto">
              <a:xfrm>
                <a:off x="2738" y="1373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87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9" name="Rectangle 266"/>
              <p:cNvSpPr>
                <a:spLocks noChangeArrowheads="1"/>
              </p:cNvSpPr>
              <p:nvPr/>
            </p:nvSpPr>
            <p:spPr bwMode="auto">
              <a:xfrm>
                <a:off x="2661" y="1297"/>
                <a:ext cx="41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100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0" name="Rectangle 267"/>
              <p:cNvSpPr>
                <a:spLocks noChangeArrowheads="1"/>
              </p:cNvSpPr>
              <p:nvPr/>
            </p:nvSpPr>
            <p:spPr bwMode="auto">
              <a:xfrm>
                <a:off x="2173" y="4400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74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1" name="Rectangle 268"/>
              <p:cNvSpPr>
                <a:spLocks noChangeArrowheads="1"/>
              </p:cNvSpPr>
              <p:nvPr/>
            </p:nvSpPr>
            <p:spPr bwMode="auto">
              <a:xfrm>
                <a:off x="2478" y="4290"/>
                <a:ext cx="41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100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2" name="Rectangle 269"/>
              <p:cNvSpPr>
                <a:spLocks noChangeArrowheads="1"/>
              </p:cNvSpPr>
              <p:nvPr/>
            </p:nvSpPr>
            <p:spPr bwMode="auto">
              <a:xfrm>
                <a:off x="2255" y="4288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90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3" name="Rectangle 270"/>
              <p:cNvSpPr>
                <a:spLocks noChangeArrowheads="1"/>
              </p:cNvSpPr>
              <p:nvPr/>
            </p:nvSpPr>
            <p:spPr bwMode="auto">
              <a:xfrm>
                <a:off x="2549" y="3025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90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4" name="Rectangle 271"/>
              <p:cNvSpPr>
                <a:spLocks noChangeArrowheads="1"/>
              </p:cNvSpPr>
              <p:nvPr/>
            </p:nvSpPr>
            <p:spPr bwMode="auto">
              <a:xfrm>
                <a:off x="2559" y="3207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50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5" name="Rectangle 272"/>
              <p:cNvSpPr>
                <a:spLocks noChangeArrowheads="1"/>
              </p:cNvSpPr>
              <p:nvPr/>
            </p:nvSpPr>
            <p:spPr bwMode="auto">
              <a:xfrm>
                <a:off x="2530" y="766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90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6" name="Rectangle 273"/>
              <p:cNvSpPr>
                <a:spLocks noChangeArrowheads="1"/>
              </p:cNvSpPr>
              <p:nvPr/>
            </p:nvSpPr>
            <p:spPr bwMode="auto">
              <a:xfrm>
                <a:off x="2559" y="3470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35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7" name="Rectangle 274"/>
              <p:cNvSpPr>
                <a:spLocks noChangeArrowheads="1"/>
              </p:cNvSpPr>
              <p:nvPr/>
            </p:nvSpPr>
            <p:spPr bwMode="auto">
              <a:xfrm>
                <a:off x="2549" y="3363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49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8" name="Rectangle 275"/>
              <p:cNvSpPr>
                <a:spLocks noChangeArrowheads="1"/>
              </p:cNvSpPr>
              <p:nvPr/>
            </p:nvSpPr>
            <p:spPr bwMode="auto">
              <a:xfrm>
                <a:off x="2540" y="3265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41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9" name="Rectangle 276"/>
              <p:cNvSpPr>
                <a:spLocks noChangeArrowheads="1"/>
              </p:cNvSpPr>
              <p:nvPr/>
            </p:nvSpPr>
            <p:spPr bwMode="auto">
              <a:xfrm>
                <a:off x="2510" y="3170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96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0" name="Rectangle 277"/>
              <p:cNvSpPr>
                <a:spLocks noChangeArrowheads="1"/>
              </p:cNvSpPr>
              <p:nvPr/>
            </p:nvSpPr>
            <p:spPr bwMode="auto">
              <a:xfrm>
                <a:off x="2472" y="4017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70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1" name="Rectangle 278"/>
              <p:cNvSpPr>
                <a:spLocks noChangeArrowheads="1"/>
              </p:cNvSpPr>
              <p:nvPr/>
            </p:nvSpPr>
            <p:spPr bwMode="auto">
              <a:xfrm>
                <a:off x="2319" y="4153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91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2" name="Rectangle 279"/>
              <p:cNvSpPr>
                <a:spLocks noChangeArrowheads="1"/>
              </p:cNvSpPr>
              <p:nvPr/>
            </p:nvSpPr>
            <p:spPr bwMode="auto">
              <a:xfrm>
                <a:off x="2441" y="3925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96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3" name="Rectangle 280"/>
              <p:cNvSpPr>
                <a:spLocks noChangeArrowheads="1"/>
              </p:cNvSpPr>
              <p:nvPr/>
            </p:nvSpPr>
            <p:spPr bwMode="auto">
              <a:xfrm>
                <a:off x="2524" y="47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71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4" name="Rectangle 281"/>
              <p:cNvSpPr>
                <a:spLocks noChangeArrowheads="1"/>
              </p:cNvSpPr>
              <p:nvPr/>
            </p:nvSpPr>
            <p:spPr bwMode="auto">
              <a:xfrm>
                <a:off x="2493" y="1981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98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5" name="Rectangle 282"/>
              <p:cNvSpPr>
                <a:spLocks noChangeArrowheads="1"/>
              </p:cNvSpPr>
              <p:nvPr/>
            </p:nvSpPr>
            <p:spPr bwMode="auto">
              <a:xfrm>
                <a:off x="2493" y="720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95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6" name="Rectangle 283"/>
              <p:cNvSpPr>
                <a:spLocks noChangeArrowheads="1"/>
              </p:cNvSpPr>
              <p:nvPr/>
            </p:nvSpPr>
            <p:spPr bwMode="auto">
              <a:xfrm>
                <a:off x="2493" y="123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96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7" name="Rectangle 284"/>
              <p:cNvSpPr>
                <a:spLocks noChangeArrowheads="1"/>
              </p:cNvSpPr>
              <p:nvPr/>
            </p:nvSpPr>
            <p:spPr bwMode="auto">
              <a:xfrm>
                <a:off x="2505" y="583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72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8" name="Rectangle 285"/>
              <p:cNvSpPr>
                <a:spLocks noChangeArrowheads="1"/>
              </p:cNvSpPr>
              <p:nvPr/>
            </p:nvSpPr>
            <p:spPr bwMode="auto">
              <a:xfrm>
                <a:off x="2349" y="3976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78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9" name="Rectangle 286"/>
              <p:cNvSpPr>
                <a:spLocks noChangeArrowheads="1"/>
              </p:cNvSpPr>
              <p:nvPr/>
            </p:nvSpPr>
            <p:spPr bwMode="auto">
              <a:xfrm>
                <a:off x="2475" y="507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89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0" name="Rectangle 287"/>
              <p:cNvSpPr>
                <a:spLocks noChangeArrowheads="1"/>
              </p:cNvSpPr>
              <p:nvPr/>
            </p:nvSpPr>
            <p:spPr bwMode="auto">
              <a:xfrm>
                <a:off x="2487" y="2740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87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1" name="Rectangle 288"/>
              <p:cNvSpPr>
                <a:spLocks noChangeArrowheads="1"/>
              </p:cNvSpPr>
              <p:nvPr/>
            </p:nvSpPr>
            <p:spPr bwMode="auto">
              <a:xfrm>
                <a:off x="2456" y="1566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87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2" name="Rectangle 289"/>
              <p:cNvSpPr>
                <a:spLocks noChangeArrowheads="1"/>
              </p:cNvSpPr>
              <p:nvPr/>
            </p:nvSpPr>
            <p:spPr bwMode="auto">
              <a:xfrm>
                <a:off x="2456" y="948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79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3" name="Rectangle 290"/>
              <p:cNvSpPr>
                <a:spLocks noChangeArrowheads="1"/>
              </p:cNvSpPr>
              <p:nvPr/>
            </p:nvSpPr>
            <p:spPr bwMode="auto">
              <a:xfrm>
                <a:off x="2477" y="2649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51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4" name="Rectangle 291"/>
              <p:cNvSpPr>
                <a:spLocks noChangeArrowheads="1"/>
              </p:cNvSpPr>
              <p:nvPr/>
            </p:nvSpPr>
            <p:spPr bwMode="auto">
              <a:xfrm>
                <a:off x="2470" y="1019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65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5" name="Rectangle 292"/>
              <p:cNvSpPr>
                <a:spLocks noChangeArrowheads="1"/>
              </p:cNvSpPr>
              <p:nvPr/>
            </p:nvSpPr>
            <p:spPr bwMode="auto">
              <a:xfrm>
                <a:off x="2414" y="3819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43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6" name="Rectangle 293"/>
              <p:cNvSpPr>
                <a:spLocks noChangeArrowheads="1"/>
              </p:cNvSpPr>
              <p:nvPr/>
            </p:nvSpPr>
            <p:spPr bwMode="auto">
              <a:xfrm>
                <a:off x="2383" y="3713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73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7" name="Rectangle 294"/>
              <p:cNvSpPr>
                <a:spLocks noChangeArrowheads="1"/>
              </p:cNvSpPr>
              <p:nvPr/>
            </p:nvSpPr>
            <p:spPr bwMode="auto">
              <a:xfrm>
                <a:off x="2413" y="3277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25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8" name="Rectangle 295"/>
              <p:cNvSpPr>
                <a:spLocks noChangeArrowheads="1"/>
              </p:cNvSpPr>
              <p:nvPr/>
            </p:nvSpPr>
            <p:spPr bwMode="auto">
              <a:xfrm>
                <a:off x="2458" y="2573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59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9" name="Rectangle 296"/>
              <p:cNvSpPr>
                <a:spLocks noChangeArrowheads="1"/>
              </p:cNvSpPr>
              <p:nvPr/>
            </p:nvSpPr>
            <p:spPr bwMode="auto">
              <a:xfrm>
                <a:off x="2450" y="3077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56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0" name="Rectangle 297"/>
              <p:cNvSpPr>
                <a:spLocks noChangeArrowheads="1"/>
              </p:cNvSpPr>
              <p:nvPr/>
            </p:nvSpPr>
            <p:spPr bwMode="auto">
              <a:xfrm>
                <a:off x="2414" y="2784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41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1" name="Rectangle 298"/>
              <p:cNvSpPr>
                <a:spLocks noChangeArrowheads="1"/>
              </p:cNvSpPr>
              <p:nvPr/>
            </p:nvSpPr>
            <p:spPr bwMode="auto">
              <a:xfrm>
                <a:off x="2451" y="1183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46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2" name="Rectangle 299"/>
              <p:cNvSpPr>
                <a:spLocks noChangeArrowheads="1"/>
              </p:cNvSpPr>
              <p:nvPr/>
            </p:nvSpPr>
            <p:spPr bwMode="auto">
              <a:xfrm>
                <a:off x="2455" y="465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32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3" name="Rectangle 300"/>
              <p:cNvSpPr>
                <a:spLocks noChangeArrowheads="1"/>
              </p:cNvSpPr>
              <p:nvPr/>
            </p:nvSpPr>
            <p:spPr bwMode="auto">
              <a:xfrm>
                <a:off x="2450" y="2224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54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4" name="Rectangle 301"/>
              <p:cNvSpPr>
                <a:spLocks noChangeArrowheads="1"/>
              </p:cNvSpPr>
              <p:nvPr/>
            </p:nvSpPr>
            <p:spPr bwMode="auto">
              <a:xfrm>
                <a:off x="2450" y="2505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50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5" name="Rectangle 302"/>
              <p:cNvSpPr>
                <a:spLocks noChangeArrowheads="1"/>
              </p:cNvSpPr>
              <p:nvPr/>
            </p:nvSpPr>
            <p:spPr bwMode="auto">
              <a:xfrm>
                <a:off x="2451" y="681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14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6" name="Rectangle 303"/>
              <p:cNvSpPr>
                <a:spLocks noChangeArrowheads="1"/>
              </p:cNvSpPr>
              <p:nvPr/>
            </p:nvSpPr>
            <p:spPr bwMode="auto">
              <a:xfrm>
                <a:off x="2490" y="907"/>
                <a:ext cx="14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2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7" name="Rectangle 304"/>
              <p:cNvSpPr>
                <a:spLocks noChangeArrowheads="1"/>
              </p:cNvSpPr>
              <p:nvPr/>
            </p:nvSpPr>
            <p:spPr bwMode="auto">
              <a:xfrm>
                <a:off x="2433" y="1967"/>
                <a:ext cx="27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40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8" name="Line 305"/>
              <p:cNvSpPr>
                <a:spLocks noChangeShapeType="1"/>
              </p:cNvSpPr>
              <p:nvPr/>
            </p:nvSpPr>
            <p:spPr bwMode="auto">
              <a:xfrm>
                <a:off x="499" y="5611"/>
                <a:ext cx="371" cy="0"/>
              </a:xfrm>
              <a:prstGeom prst="line">
                <a:avLst/>
              </a:prstGeom>
              <a:noFill/>
              <a:ln w="11113" cap="sq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Line 306"/>
              <p:cNvSpPr>
                <a:spLocks noChangeShapeType="1"/>
              </p:cNvSpPr>
              <p:nvPr/>
            </p:nvSpPr>
            <p:spPr bwMode="auto">
              <a:xfrm>
                <a:off x="499" y="5601"/>
                <a:ext cx="0" cy="20"/>
              </a:xfrm>
              <a:prstGeom prst="line">
                <a:avLst/>
              </a:prstGeom>
              <a:noFill/>
              <a:ln w="11113" cap="sq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Line 307"/>
              <p:cNvSpPr>
                <a:spLocks noChangeShapeType="1"/>
              </p:cNvSpPr>
              <p:nvPr/>
            </p:nvSpPr>
            <p:spPr bwMode="auto">
              <a:xfrm>
                <a:off x="870" y="5601"/>
                <a:ext cx="0" cy="20"/>
              </a:xfrm>
              <a:prstGeom prst="line">
                <a:avLst/>
              </a:prstGeom>
              <a:noFill/>
              <a:ln w="11113" cap="sq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Rectangle 308"/>
              <p:cNvSpPr>
                <a:spLocks noChangeArrowheads="1"/>
              </p:cNvSpPr>
              <p:nvPr/>
            </p:nvSpPr>
            <p:spPr bwMode="auto">
              <a:xfrm>
                <a:off x="613" y="5622"/>
                <a:ext cx="48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S Sans Serif"/>
                  </a:rPr>
                  <a:t>0.01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800100" y="5203835"/>
              <a:ext cx="1693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/>
                <a:t>Châu</a:t>
              </a:r>
              <a:r>
                <a:rPr lang="en-US" dirty="0" smtClean="0"/>
                <a:t> Á</a:t>
              </a:r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72583" y="6156723"/>
              <a:ext cx="1693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/>
                <a:t>Châu</a:t>
              </a:r>
              <a:r>
                <a:rPr lang="en-US" dirty="0" smtClean="0"/>
                <a:t> Phi</a:t>
              </a:r>
              <a:endParaRPr 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45054" y="1274699"/>
              <a:ext cx="2928029" cy="1304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solidFill>
                    <a:srgbClr val="FF0000"/>
                  </a:solidFill>
                </a:rPr>
                <a:t>Vị</a:t>
              </a:r>
              <a:r>
                <a:rPr lang="en-US" dirty="0" smtClean="0">
                  <a:solidFill>
                    <a:srgbClr val="FF0000"/>
                  </a:solidFill>
                </a:rPr>
                <a:t> </a:t>
              </a:r>
              <a:r>
                <a:rPr lang="en-US" dirty="0" err="1" smtClean="0">
                  <a:solidFill>
                    <a:srgbClr val="FF0000"/>
                  </a:solidFill>
                </a:rPr>
                <a:t>trí</a:t>
              </a:r>
              <a:r>
                <a:rPr lang="en-US" dirty="0" smtClean="0">
                  <a:solidFill>
                    <a:srgbClr val="FF0000"/>
                  </a:solidFill>
                </a:rPr>
                <a:t> 4 </a:t>
              </a:r>
              <a:r>
                <a:rPr lang="en-US" err="1" smtClean="0">
                  <a:solidFill>
                    <a:srgbClr val="FF0000"/>
                  </a:solidFill>
                </a:rPr>
                <a:t>chủng</a:t>
              </a:r>
              <a:r>
                <a:rPr lang="en-US" smtClean="0">
                  <a:solidFill>
                    <a:srgbClr val="FF0000"/>
                  </a:solidFill>
                </a:rPr>
                <a:t> Zika </a:t>
              </a:r>
              <a:br>
                <a:rPr lang="en-US" smtClean="0">
                  <a:solidFill>
                    <a:srgbClr val="FF0000"/>
                  </a:solidFill>
                </a:rPr>
              </a:br>
              <a:r>
                <a:rPr lang="en-US" smtClean="0">
                  <a:solidFill>
                    <a:srgbClr val="FF0000"/>
                  </a:solidFill>
                </a:rPr>
                <a:t>tháng 3 và 10/2016 </a:t>
              </a:r>
              <a:r>
                <a:rPr lang="en-US" dirty="0" smtClean="0">
                  <a:solidFill>
                    <a:srgbClr val="FF0000"/>
                  </a:solidFill>
                </a:rPr>
                <a:t>ở KVPN </a:t>
              </a:r>
              <a:r>
                <a:rPr lang="en-US" dirty="0" err="1" smtClean="0">
                  <a:solidFill>
                    <a:srgbClr val="FF0000"/>
                  </a:solidFill>
                </a:rPr>
                <a:t>cùng</a:t>
              </a:r>
              <a:r>
                <a:rPr lang="en-US" dirty="0" smtClean="0">
                  <a:solidFill>
                    <a:srgbClr val="FF0000"/>
                  </a:solidFill>
                </a:rPr>
                <a:t> </a:t>
              </a:r>
              <a:r>
                <a:rPr lang="en-US" dirty="0" err="1" smtClean="0">
                  <a:solidFill>
                    <a:srgbClr val="FF0000"/>
                  </a:solidFill>
                </a:rPr>
                <a:t>với</a:t>
              </a:r>
              <a:r>
                <a:rPr lang="en-US" dirty="0" smtClean="0">
                  <a:solidFill>
                    <a:srgbClr val="FF0000"/>
                  </a:solidFill>
                </a:rPr>
                <a:t> </a:t>
              </a:r>
              <a:r>
                <a:rPr lang="en-US" err="1" smtClean="0">
                  <a:solidFill>
                    <a:srgbClr val="FF0000"/>
                  </a:solidFill>
                </a:rPr>
                <a:t>chủng</a:t>
              </a:r>
              <a:r>
                <a:rPr lang="en-US" smtClean="0">
                  <a:solidFill>
                    <a:srgbClr val="FF0000"/>
                  </a:solidFill>
                </a:rPr>
                <a:t> Zika ở </a:t>
              </a:r>
              <a:r>
                <a:rPr lang="en-US" dirty="0" err="1" smtClean="0">
                  <a:solidFill>
                    <a:srgbClr val="FF0000"/>
                  </a:solidFill>
                </a:rPr>
                <a:t>Trung</a:t>
              </a:r>
              <a:r>
                <a:rPr lang="en-US" dirty="0" smtClean="0">
                  <a:solidFill>
                    <a:srgbClr val="FF0000"/>
                  </a:solidFill>
                </a:rPr>
                <a:t> </a:t>
              </a:r>
              <a:r>
                <a:rPr lang="en-US" dirty="0" err="1" smtClean="0">
                  <a:solidFill>
                    <a:srgbClr val="FF0000"/>
                  </a:solidFill>
                </a:rPr>
                <a:t>quốc</a:t>
              </a:r>
              <a:r>
                <a:rPr lang="en-US" dirty="0" smtClean="0">
                  <a:solidFill>
                    <a:srgbClr val="FF0000"/>
                  </a:solidFill>
                </a:rPr>
                <a:t> 6/2/2016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14" name="Line Callout 2 13"/>
            <p:cNvSpPr/>
            <p:nvPr/>
          </p:nvSpPr>
          <p:spPr>
            <a:xfrm>
              <a:off x="3729789" y="5033963"/>
              <a:ext cx="3416299" cy="722709"/>
            </a:xfrm>
            <a:prstGeom prst="borderCallout2">
              <a:avLst>
                <a:gd name="adj1" fmla="val -52043"/>
                <a:gd name="adj2" fmla="val -25858"/>
                <a:gd name="adj3" fmla="val 18750"/>
                <a:gd name="adj4" fmla="val -16667"/>
                <a:gd name="adj5" fmla="val 18717"/>
                <a:gd name="adj6" fmla="val 290"/>
              </a:avLst>
            </a:prstGeom>
            <a:solidFill>
              <a:schemeClr val="accent1">
                <a:alpha val="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139036" y="3990554"/>
              <a:ext cx="32191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/>
                <a:t>Vị</a:t>
              </a:r>
              <a:r>
                <a:rPr lang="en-US" dirty="0" smtClean="0"/>
                <a:t> </a:t>
              </a:r>
              <a:r>
                <a:rPr lang="en-US" dirty="0" err="1" smtClean="0"/>
                <a:t>trí</a:t>
              </a:r>
              <a:r>
                <a:rPr lang="en-US" dirty="0" smtClean="0"/>
                <a:t> </a:t>
              </a:r>
              <a:r>
                <a:rPr lang="en-US" dirty="0" err="1" smtClean="0"/>
                <a:t>chủng</a:t>
              </a:r>
              <a:r>
                <a:rPr lang="en-US" dirty="0" smtClean="0"/>
                <a:t> </a:t>
              </a:r>
              <a:r>
                <a:rPr lang="en-US" dirty="0" err="1" smtClean="0"/>
                <a:t>Zika</a:t>
              </a:r>
              <a:r>
                <a:rPr lang="en-US" dirty="0"/>
                <a:t> </a:t>
              </a:r>
              <a:r>
                <a:rPr lang="en-US" dirty="0" smtClean="0"/>
                <a:t>ở Singapore, </a:t>
              </a:r>
              <a:r>
                <a:rPr lang="en-US" dirty="0" err="1" smtClean="0"/>
                <a:t>Thái</a:t>
              </a:r>
              <a:r>
                <a:rPr lang="en-US" dirty="0" smtClean="0"/>
                <a:t> </a:t>
              </a:r>
              <a:r>
                <a:rPr lang="en-US" dirty="0" err="1" smtClean="0"/>
                <a:t>Lan</a:t>
              </a:r>
              <a:r>
                <a:rPr lang="en-US" dirty="0" smtClean="0"/>
                <a:t>, Malaysia, </a:t>
              </a:r>
              <a:r>
                <a:rPr lang="en-US" dirty="0" err="1" smtClean="0"/>
                <a:t>Campuchia</a:t>
              </a:r>
              <a:endParaRPr lang="en-US" dirty="0"/>
            </a:p>
          </p:txBody>
        </p:sp>
        <p:sp>
          <p:nvSpPr>
            <p:cNvPr id="16" name="Line Callout 2 15"/>
            <p:cNvSpPr/>
            <p:nvPr/>
          </p:nvSpPr>
          <p:spPr>
            <a:xfrm>
              <a:off x="5180450" y="1409359"/>
              <a:ext cx="2250016" cy="353604"/>
            </a:xfrm>
            <a:prstGeom prst="borderCallout2">
              <a:avLst>
                <a:gd name="adj1" fmla="val 17963"/>
                <a:gd name="adj2" fmla="val -1038"/>
                <a:gd name="adj3" fmla="val 18750"/>
                <a:gd name="adj4" fmla="val -16667"/>
                <a:gd name="adj5" fmla="val 18717"/>
                <a:gd name="adj6" fmla="val 290"/>
              </a:avLst>
            </a:prstGeom>
            <a:solidFill>
              <a:schemeClr val="accent1">
                <a:alpha val="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303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4379988"/>
              </p:ext>
            </p:extLst>
          </p:nvPr>
        </p:nvGraphicFramePr>
        <p:xfrm>
          <a:off x="2483768" y="980728"/>
          <a:ext cx="60198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211412" y="274638"/>
            <a:ext cx="8856388" cy="9445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Kết quả xét nghiệm vi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rút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ZIKA/Dengue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Muỗi </a:t>
            </a:r>
            <a:r>
              <a:rPr lang="en-US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ở 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KVPN 2016</a:t>
            </a:r>
            <a:endParaRPr lang="en-US" sz="3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728" y="5571340"/>
            <a:ext cx="878497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US" sz="1200" b="1" smtClean="0">
                <a:solidFill>
                  <a:srgbClr val="C00000"/>
                </a:solidFill>
              </a:rPr>
              <a:t>Điểm </a:t>
            </a:r>
            <a:r>
              <a:rPr lang="en-US" sz="1200" b="1" err="1" smtClean="0">
                <a:solidFill>
                  <a:srgbClr val="C00000"/>
                </a:solidFill>
              </a:rPr>
              <a:t>thu</a:t>
            </a:r>
            <a:r>
              <a:rPr lang="en-US" sz="1200" b="1" smtClean="0">
                <a:solidFill>
                  <a:srgbClr val="C00000"/>
                </a:solidFill>
              </a:rPr>
              <a:t> thập mẫu </a:t>
            </a:r>
            <a:r>
              <a:rPr lang="en-US" sz="1200" b="1" err="1" smtClean="0">
                <a:solidFill>
                  <a:srgbClr val="C00000"/>
                </a:solidFill>
              </a:rPr>
              <a:t>muỗi</a:t>
            </a:r>
            <a:r>
              <a:rPr lang="en-US" sz="1200" b="1" smtClean="0">
                <a:solidFill>
                  <a:srgbClr val="C00000"/>
                </a:solidFill>
              </a:rPr>
              <a:t> do các tỉnh/thành phố KVPN gử Viện: </a:t>
            </a:r>
            <a:endParaRPr lang="en-US" sz="1200" b="1" dirty="0" smtClean="0">
              <a:solidFill>
                <a:srgbClr val="C00000"/>
              </a:solidFill>
            </a:endParaRP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US" sz="1200" smtClean="0"/>
              <a:t>+Từ các ổ dịch SXHD  </a:t>
            </a:r>
            <a:r>
              <a:rPr lang="en-US" sz="1200" dirty="0" err="1" smtClean="0"/>
              <a:t>và</a:t>
            </a:r>
            <a:r>
              <a:rPr lang="en-US" sz="1200" dirty="0" smtClean="0"/>
              <a:t> </a:t>
            </a:r>
            <a:r>
              <a:rPr lang="en-US" sz="1200" err="1" smtClean="0"/>
              <a:t>điểm</a:t>
            </a:r>
            <a:r>
              <a:rPr lang="en-US" sz="1200" smtClean="0"/>
              <a:t> GS thường xuyên </a:t>
            </a:r>
            <a:r>
              <a:rPr lang="en-US" sz="1200" dirty="0" err="1" smtClean="0"/>
              <a:t>của</a:t>
            </a:r>
            <a:r>
              <a:rPr lang="en-US" sz="1200" dirty="0" smtClean="0"/>
              <a:t> </a:t>
            </a:r>
            <a:r>
              <a:rPr lang="en-US" sz="1200" err="1" smtClean="0"/>
              <a:t>huyện</a:t>
            </a:r>
            <a:r>
              <a:rPr lang="en-US" sz="1200" smtClean="0"/>
              <a:t> GSTĐ do tỉnh/TP quản lý 2016</a:t>
            </a:r>
            <a:endParaRPr lang="en-US" sz="1200" dirty="0" smtClean="0"/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US" sz="1200" smtClean="0"/>
              <a:t>+ Từ các ổ dịch </a:t>
            </a:r>
            <a:r>
              <a:rPr lang="en-US" sz="1200" dirty="0" err="1" smtClean="0"/>
              <a:t>Zika</a:t>
            </a:r>
            <a:r>
              <a:rPr lang="en-US" sz="1200" dirty="0" smtClean="0"/>
              <a:t> </a:t>
            </a:r>
            <a:r>
              <a:rPr lang="en-US" sz="1200" err="1" smtClean="0"/>
              <a:t>của</a:t>
            </a:r>
            <a:r>
              <a:rPr lang="en-US" sz="1200" smtClean="0"/>
              <a:t> tỉnh 2016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US" sz="1200" b="1" smtClean="0">
                <a:solidFill>
                  <a:srgbClr val="FF0000"/>
                </a:solidFill>
              </a:rPr>
              <a:t>Kỹ thuật XN:</a:t>
            </a:r>
            <a:r>
              <a:rPr lang="en-US" sz="1200" smtClean="0">
                <a:solidFill>
                  <a:srgbClr val="FF0000"/>
                </a:solidFill>
              </a:rPr>
              <a:t> </a:t>
            </a:r>
            <a:r>
              <a:rPr lang="en-US" sz="1200" smtClean="0"/>
              <a:t>RT-PCR</a:t>
            </a:r>
            <a:endParaRPr lang="en-US" sz="1200" dirty="0"/>
          </a:p>
        </p:txBody>
      </p:sp>
      <p:sp>
        <p:nvSpPr>
          <p:cNvPr id="8" name="Rectangle 7"/>
          <p:cNvSpPr/>
          <p:nvPr/>
        </p:nvSpPr>
        <p:spPr>
          <a:xfrm>
            <a:off x="211412" y="4869160"/>
            <a:ext cx="8608291" cy="67049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Kết quả: KVPN phát hiện 2 mẫu muỗi từ 2 ổ dịch SXHD </a:t>
            </a:r>
            <a:br>
              <a:rPr lang="en-US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dương tính với vi rút Zika &amp; Dengue năm 2016</a:t>
            </a:r>
            <a:endParaRPr lang="en-US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22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860EB15A-BCAC-4E79-B3AC-2C2BABD0D29C}"/>
              </a:ext>
            </a:extLst>
          </p:cNvPr>
          <p:cNvSpPr txBox="1">
            <a:spLocks/>
          </p:cNvSpPr>
          <p:nvPr/>
        </p:nvSpPr>
        <p:spPr>
          <a:xfrm>
            <a:off x="0" y="152400"/>
            <a:ext cx="9144000" cy="6858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Kết quả theo dõi thai phụ</a:t>
            </a:r>
            <a:endParaRPr lang="en-US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3738889"/>
              </p:ext>
            </p:extLst>
          </p:nvPr>
        </p:nvGraphicFramePr>
        <p:xfrm>
          <a:off x="31668" y="1219200"/>
          <a:ext cx="8959932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7675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Nội dung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4BFB8EA4-27A5-44FC-B404-5DA2172A9033}"/>
              </a:ext>
            </a:extLst>
          </p:cNvPr>
          <p:cNvSpPr/>
          <p:nvPr/>
        </p:nvSpPr>
        <p:spPr>
          <a:xfrm>
            <a:off x="2849713" y="3662374"/>
            <a:ext cx="5672948" cy="65858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757CDC9B-AE59-4A39-8F4C-5243788D9AB4}"/>
              </a:ext>
            </a:extLst>
          </p:cNvPr>
          <p:cNvSpPr/>
          <p:nvPr/>
        </p:nvSpPr>
        <p:spPr>
          <a:xfrm>
            <a:off x="2849713" y="2575046"/>
            <a:ext cx="5672948" cy="65858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55BAC97D-063F-45A0-92EA-EBAAACB67F94}"/>
              </a:ext>
            </a:extLst>
          </p:cNvPr>
          <p:cNvSpPr/>
          <p:nvPr/>
        </p:nvSpPr>
        <p:spPr>
          <a:xfrm>
            <a:off x="2381035" y="4643092"/>
            <a:ext cx="6141626" cy="65858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683D49E7-F436-48EE-8AB4-05BFF667BA25}"/>
              </a:ext>
            </a:extLst>
          </p:cNvPr>
          <p:cNvSpPr/>
          <p:nvPr/>
        </p:nvSpPr>
        <p:spPr>
          <a:xfrm>
            <a:off x="2381035" y="1666834"/>
            <a:ext cx="6141626" cy="65858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8AC7869-336D-4A6F-B7B1-B9DE19683E73}"/>
              </a:ext>
            </a:extLst>
          </p:cNvPr>
          <p:cNvSpPr txBox="1"/>
          <p:nvPr/>
        </p:nvSpPr>
        <p:spPr>
          <a:xfrm>
            <a:off x="3171695" y="1828800"/>
            <a:ext cx="4482300" cy="369332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r>
              <a:rPr lang="en-US" b="1" cap="all" dirty="0" err="1" smtClean="0"/>
              <a:t>bệnh</a:t>
            </a:r>
            <a:r>
              <a:rPr lang="en-US" b="1" cap="all" dirty="0" smtClean="0"/>
              <a:t> do vi </a:t>
            </a:r>
            <a:r>
              <a:rPr lang="en-US" b="1" cap="all" dirty="0" err="1" smtClean="0"/>
              <a:t>rút</a:t>
            </a:r>
            <a:r>
              <a:rPr lang="en-US" b="1" cap="all" dirty="0" smtClean="0"/>
              <a:t> </a:t>
            </a:r>
            <a:r>
              <a:rPr lang="en-US" b="1" cap="all" dirty="0" err="1" smtClean="0"/>
              <a:t>zika</a:t>
            </a:r>
            <a:endParaRPr lang="en-US" b="1" cap="all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386D8E0-E3F8-446C-AA03-7ABFFC4DAF87}"/>
              </a:ext>
            </a:extLst>
          </p:cNvPr>
          <p:cNvSpPr txBox="1"/>
          <p:nvPr/>
        </p:nvSpPr>
        <p:spPr>
          <a:xfrm>
            <a:off x="3530924" y="2743200"/>
            <a:ext cx="4482300" cy="369332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r>
              <a:rPr lang="en-US" b="1" cap="all" dirty="0" err="1" smtClean="0"/>
              <a:t>Cập</a:t>
            </a:r>
            <a:r>
              <a:rPr lang="en-US" b="1" cap="all" dirty="0" smtClean="0"/>
              <a:t> </a:t>
            </a:r>
            <a:r>
              <a:rPr lang="en-US" b="1" cap="all" dirty="0" err="1" smtClean="0"/>
              <a:t>nhật</a:t>
            </a:r>
            <a:r>
              <a:rPr lang="en-US" b="1" cap="all" dirty="0" smtClean="0"/>
              <a:t> </a:t>
            </a:r>
            <a:r>
              <a:rPr lang="en-US" b="1" cap="all" dirty="0" err="1" smtClean="0"/>
              <a:t>tình</a:t>
            </a:r>
            <a:r>
              <a:rPr lang="en-US" b="1" cap="all" dirty="0" smtClean="0"/>
              <a:t> </a:t>
            </a:r>
            <a:r>
              <a:rPr lang="en-US" b="1" cap="all" dirty="0" err="1" smtClean="0"/>
              <a:t>hình</a:t>
            </a:r>
            <a:endParaRPr lang="en-US" b="1" cap="all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1DC35BF-7F35-4CBE-93EE-4C7B0E26FE5F}"/>
              </a:ext>
            </a:extLst>
          </p:cNvPr>
          <p:cNvSpPr txBox="1"/>
          <p:nvPr/>
        </p:nvSpPr>
        <p:spPr>
          <a:xfrm>
            <a:off x="3552695" y="3821668"/>
            <a:ext cx="4482300" cy="369332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r>
              <a:rPr lang="en-US" b="1" cap="all" dirty="0" err="1" smtClean="0"/>
              <a:t>Chẩn</a:t>
            </a:r>
            <a:r>
              <a:rPr lang="en-US" b="1" cap="all" dirty="0" smtClean="0"/>
              <a:t> </a:t>
            </a:r>
            <a:r>
              <a:rPr lang="en-US" b="1" cap="all" dirty="0" err="1" smtClean="0"/>
              <a:t>đoán</a:t>
            </a:r>
            <a:endParaRPr lang="en-US" b="1" cap="all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1CE5A938-6A3C-4B5D-AB28-CF45A2E2DF2B}"/>
              </a:ext>
            </a:extLst>
          </p:cNvPr>
          <p:cNvSpPr txBox="1"/>
          <p:nvPr/>
        </p:nvSpPr>
        <p:spPr>
          <a:xfrm>
            <a:off x="3171695" y="4812268"/>
            <a:ext cx="4482300" cy="369332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r>
              <a:rPr lang="en-US" b="1" cap="all" smtClean="0"/>
              <a:t>Dự phòng</a:t>
            </a:r>
            <a:endParaRPr lang="en-US" b="1" cap="all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EA127B4D-DA7A-4281-92EF-16D4F766B639}"/>
              </a:ext>
            </a:extLst>
          </p:cNvPr>
          <p:cNvCxnSpPr>
            <a:cxnSpLocks/>
          </p:cNvCxnSpPr>
          <p:nvPr/>
        </p:nvCxnSpPr>
        <p:spPr>
          <a:xfrm>
            <a:off x="1222852" y="4336974"/>
            <a:ext cx="1138118" cy="635411"/>
          </a:xfrm>
          <a:prstGeom prst="line">
            <a:avLst/>
          </a:prstGeom>
          <a:ln w="152400">
            <a:solidFill>
              <a:schemeClr val="accent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F14556C4-B089-44C0-8B20-40C32BA0282D}"/>
              </a:ext>
            </a:extLst>
          </p:cNvPr>
          <p:cNvSpPr/>
          <p:nvPr/>
        </p:nvSpPr>
        <p:spPr>
          <a:xfrm>
            <a:off x="2075221" y="4643092"/>
            <a:ext cx="658586" cy="65858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8C8AA849-C63A-47ED-9CB9-3F90FCD0FDB9}"/>
              </a:ext>
            </a:extLst>
          </p:cNvPr>
          <p:cNvCxnSpPr>
            <a:cxnSpLocks/>
          </p:cNvCxnSpPr>
          <p:nvPr/>
        </p:nvCxnSpPr>
        <p:spPr>
          <a:xfrm>
            <a:off x="1222852" y="3711251"/>
            <a:ext cx="1588761" cy="249626"/>
          </a:xfrm>
          <a:prstGeom prst="line">
            <a:avLst/>
          </a:prstGeom>
          <a:ln w="152400">
            <a:solidFill>
              <a:schemeClr val="accent4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1C53E748-79D0-4BA0-8A9E-BA30A81EA991}"/>
              </a:ext>
            </a:extLst>
          </p:cNvPr>
          <p:cNvSpPr/>
          <p:nvPr/>
        </p:nvSpPr>
        <p:spPr>
          <a:xfrm>
            <a:off x="2513110" y="3662374"/>
            <a:ext cx="658586" cy="658586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4929E781-94A7-4ABA-8CA0-2E43C24E9E82}"/>
              </a:ext>
            </a:extLst>
          </p:cNvPr>
          <p:cNvCxnSpPr>
            <a:cxnSpLocks/>
          </p:cNvCxnSpPr>
          <p:nvPr/>
        </p:nvCxnSpPr>
        <p:spPr>
          <a:xfrm flipV="1">
            <a:off x="1043988" y="2904339"/>
            <a:ext cx="1754872" cy="352922"/>
          </a:xfrm>
          <a:prstGeom prst="line">
            <a:avLst/>
          </a:prstGeom>
          <a:ln w="1524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CDB66E00-CC0B-4B3D-9543-EABA06FB5C7D}"/>
              </a:ext>
            </a:extLst>
          </p:cNvPr>
          <p:cNvSpPr/>
          <p:nvPr/>
        </p:nvSpPr>
        <p:spPr>
          <a:xfrm>
            <a:off x="2513110" y="2575046"/>
            <a:ext cx="658586" cy="658586"/>
          </a:xfrm>
          <a:prstGeom prst="ellipse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xmlns="" id="{D59AB366-6FCA-4986-9A98-D97C21D4BE47}"/>
              </a:ext>
            </a:extLst>
          </p:cNvPr>
          <p:cNvCxnSpPr>
            <a:cxnSpLocks/>
          </p:cNvCxnSpPr>
          <p:nvPr/>
        </p:nvCxnSpPr>
        <p:spPr>
          <a:xfrm flipV="1">
            <a:off x="628650" y="2026915"/>
            <a:ext cx="1745074" cy="980720"/>
          </a:xfrm>
          <a:prstGeom prst="line">
            <a:avLst/>
          </a:prstGeom>
          <a:ln w="152400">
            <a:solidFill>
              <a:schemeClr val="tx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7C1699F5-1DC8-4113-B588-236A240CA6C4}"/>
              </a:ext>
            </a:extLst>
          </p:cNvPr>
          <p:cNvSpPr/>
          <p:nvPr/>
        </p:nvSpPr>
        <p:spPr>
          <a:xfrm>
            <a:off x="2075221" y="1666834"/>
            <a:ext cx="658586" cy="658586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28" name="Freeform 14">
            <a:extLst>
              <a:ext uri="{FF2B5EF4-FFF2-40B4-BE49-F238E27FC236}">
                <a16:creationId xmlns:a16="http://schemas.microsoft.com/office/drawing/2014/main" xmlns="" id="{8B5215FC-7AB9-422E-852B-1190F134871D}"/>
              </a:ext>
            </a:extLst>
          </p:cNvPr>
          <p:cNvSpPr>
            <a:spLocks/>
          </p:cNvSpPr>
          <p:nvPr/>
        </p:nvSpPr>
        <p:spPr bwMode="auto">
          <a:xfrm>
            <a:off x="1271" y="1725216"/>
            <a:ext cx="1732360" cy="3464719"/>
          </a:xfrm>
          <a:custGeom>
            <a:avLst/>
            <a:gdLst>
              <a:gd name="T0" fmla="*/ 0 w 3559"/>
              <a:gd name="T1" fmla="*/ 0 h 7118"/>
              <a:gd name="T2" fmla="*/ 3559 w 3559"/>
              <a:gd name="T3" fmla="*/ 3559 h 7118"/>
              <a:gd name="T4" fmla="*/ 0 w 3559"/>
              <a:gd name="T5" fmla="*/ 7118 h 7118"/>
              <a:gd name="T6" fmla="*/ 0 w 3559"/>
              <a:gd name="T7" fmla="*/ 6593 h 7118"/>
              <a:gd name="T8" fmla="*/ 3034 w 3559"/>
              <a:gd name="T9" fmla="*/ 3559 h 7118"/>
              <a:gd name="T10" fmla="*/ 0 w 3559"/>
              <a:gd name="T11" fmla="*/ 525 h 7118"/>
              <a:gd name="T12" fmla="*/ 0 w 3559"/>
              <a:gd name="T13" fmla="*/ 0 h 7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59" h="7118">
                <a:moveTo>
                  <a:pt x="0" y="0"/>
                </a:moveTo>
                <a:cubicBezTo>
                  <a:pt x="1966" y="0"/>
                  <a:pt x="3559" y="1594"/>
                  <a:pt x="3559" y="3559"/>
                </a:cubicBezTo>
                <a:cubicBezTo>
                  <a:pt x="3559" y="5525"/>
                  <a:pt x="1966" y="7118"/>
                  <a:pt x="0" y="7118"/>
                </a:cubicBezTo>
                <a:lnTo>
                  <a:pt x="0" y="6593"/>
                </a:lnTo>
                <a:cubicBezTo>
                  <a:pt x="1676" y="6593"/>
                  <a:pt x="3034" y="5235"/>
                  <a:pt x="3034" y="3559"/>
                </a:cubicBezTo>
                <a:cubicBezTo>
                  <a:pt x="3034" y="1884"/>
                  <a:pt x="1676" y="525"/>
                  <a:pt x="0" y="525"/>
                </a:cubicBezTo>
                <a:lnTo>
                  <a:pt x="0" y="0"/>
                </a:lnTo>
                <a:close/>
              </a:path>
            </a:pathLst>
          </a:custGeom>
          <a:solidFill>
            <a:srgbClr val="FE7600"/>
          </a:solidFill>
          <a:ln w="0">
            <a:solidFill>
              <a:schemeClr val="accent3"/>
            </a:solidFill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29" name="Freeform 11">
            <a:extLst>
              <a:ext uri="{FF2B5EF4-FFF2-40B4-BE49-F238E27FC236}">
                <a16:creationId xmlns:a16="http://schemas.microsoft.com/office/drawing/2014/main" xmlns="" id="{EA7C26BB-BD7E-45A4-8195-7E30554EB1F3}"/>
              </a:ext>
            </a:extLst>
          </p:cNvPr>
          <p:cNvSpPr>
            <a:spLocks/>
          </p:cNvSpPr>
          <p:nvPr/>
        </p:nvSpPr>
        <p:spPr bwMode="auto">
          <a:xfrm>
            <a:off x="1271" y="1980010"/>
            <a:ext cx="1476375" cy="2955131"/>
          </a:xfrm>
          <a:custGeom>
            <a:avLst/>
            <a:gdLst>
              <a:gd name="T0" fmla="*/ 0 w 3034"/>
              <a:gd name="T1" fmla="*/ 0 h 6068"/>
              <a:gd name="T2" fmla="*/ 3034 w 3034"/>
              <a:gd name="T3" fmla="*/ 3034 h 6068"/>
              <a:gd name="T4" fmla="*/ 0 w 3034"/>
              <a:gd name="T5" fmla="*/ 6068 h 6068"/>
              <a:gd name="T6" fmla="*/ 0 w 3034"/>
              <a:gd name="T7" fmla="*/ 5543 h 6068"/>
              <a:gd name="T8" fmla="*/ 2510 w 3034"/>
              <a:gd name="T9" fmla="*/ 3034 h 6068"/>
              <a:gd name="T10" fmla="*/ 0 w 3034"/>
              <a:gd name="T11" fmla="*/ 525 h 6068"/>
              <a:gd name="T12" fmla="*/ 0 w 3034"/>
              <a:gd name="T13" fmla="*/ 0 h 6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34" h="6068">
                <a:moveTo>
                  <a:pt x="0" y="0"/>
                </a:moveTo>
                <a:cubicBezTo>
                  <a:pt x="1676" y="0"/>
                  <a:pt x="3034" y="1359"/>
                  <a:pt x="3034" y="3034"/>
                </a:cubicBezTo>
                <a:cubicBezTo>
                  <a:pt x="3034" y="4710"/>
                  <a:pt x="1676" y="6068"/>
                  <a:pt x="0" y="6068"/>
                </a:cubicBezTo>
                <a:lnTo>
                  <a:pt x="0" y="5543"/>
                </a:lnTo>
                <a:cubicBezTo>
                  <a:pt x="1386" y="5543"/>
                  <a:pt x="2510" y="4420"/>
                  <a:pt x="2510" y="3034"/>
                </a:cubicBezTo>
                <a:cubicBezTo>
                  <a:pt x="2510" y="1649"/>
                  <a:pt x="1386" y="525"/>
                  <a:pt x="0" y="525"/>
                </a:cubicBezTo>
                <a:lnTo>
                  <a:pt x="0" y="0"/>
                </a:lnTo>
                <a:close/>
              </a:path>
            </a:pathLst>
          </a:custGeom>
          <a:solidFill>
            <a:srgbClr val="B1DB15"/>
          </a:solidFill>
          <a:ln w="0">
            <a:solidFill>
              <a:schemeClr val="accent4"/>
            </a:solidFill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30" name="Freeform 8">
            <a:extLst>
              <a:ext uri="{FF2B5EF4-FFF2-40B4-BE49-F238E27FC236}">
                <a16:creationId xmlns:a16="http://schemas.microsoft.com/office/drawing/2014/main" xmlns="" id="{DF55AE38-FEB3-455F-AE93-9D14B69F9B61}"/>
              </a:ext>
            </a:extLst>
          </p:cNvPr>
          <p:cNvSpPr>
            <a:spLocks/>
          </p:cNvSpPr>
          <p:nvPr/>
        </p:nvSpPr>
        <p:spPr bwMode="auto">
          <a:xfrm>
            <a:off x="1271" y="2235994"/>
            <a:ext cx="1221581" cy="2443163"/>
          </a:xfrm>
          <a:custGeom>
            <a:avLst/>
            <a:gdLst>
              <a:gd name="T0" fmla="*/ 0 w 2510"/>
              <a:gd name="T1" fmla="*/ 0 h 5018"/>
              <a:gd name="T2" fmla="*/ 2510 w 2510"/>
              <a:gd name="T3" fmla="*/ 2509 h 5018"/>
              <a:gd name="T4" fmla="*/ 0 w 2510"/>
              <a:gd name="T5" fmla="*/ 5018 h 5018"/>
              <a:gd name="T6" fmla="*/ 0 w 2510"/>
              <a:gd name="T7" fmla="*/ 4493 h 5018"/>
              <a:gd name="T8" fmla="*/ 1985 w 2510"/>
              <a:gd name="T9" fmla="*/ 2509 h 5018"/>
              <a:gd name="T10" fmla="*/ 0 w 2510"/>
              <a:gd name="T11" fmla="*/ 525 h 5018"/>
              <a:gd name="T12" fmla="*/ 0 w 2510"/>
              <a:gd name="T13" fmla="*/ 0 h 5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10" h="5018">
                <a:moveTo>
                  <a:pt x="0" y="0"/>
                </a:moveTo>
                <a:cubicBezTo>
                  <a:pt x="1386" y="0"/>
                  <a:pt x="2510" y="1124"/>
                  <a:pt x="2510" y="2509"/>
                </a:cubicBezTo>
                <a:cubicBezTo>
                  <a:pt x="2510" y="3895"/>
                  <a:pt x="1386" y="5018"/>
                  <a:pt x="0" y="5018"/>
                </a:cubicBezTo>
                <a:lnTo>
                  <a:pt x="0" y="4493"/>
                </a:lnTo>
                <a:cubicBezTo>
                  <a:pt x="1096" y="4493"/>
                  <a:pt x="1985" y="3605"/>
                  <a:pt x="1985" y="2509"/>
                </a:cubicBezTo>
                <a:cubicBezTo>
                  <a:pt x="1985" y="1413"/>
                  <a:pt x="1096" y="525"/>
                  <a:pt x="0" y="525"/>
                </a:cubicBezTo>
                <a:lnTo>
                  <a:pt x="0" y="0"/>
                </a:lnTo>
                <a:close/>
              </a:path>
            </a:pathLst>
          </a:custGeom>
          <a:solidFill>
            <a:srgbClr val="00A89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31" name="Freeform 5">
            <a:extLst>
              <a:ext uri="{FF2B5EF4-FFF2-40B4-BE49-F238E27FC236}">
                <a16:creationId xmlns:a16="http://schemas.microsoft.com/office/drawing/2014/main" xmlns="" id="{F97732AB-0082-4ABC-918C-961553734BF0}"/>
              </a:ext>
            </a:extLst>
          </p:cNvPr>
          <p:cNvSpPr>
            <a:spLocks/>
          </p:cNvSpPr>
          <p:nvPr/>
        </p:nvSpPr>
        <p:spPr bwMode="auto">
          <a:xfrm>
            <a:off x="1271" y="2491979"/>
            <a:ext cx="965597" cy="1931194"/>
          </a:xfrm>
          <a:custGeom>
            <a:avLst/>
            <a:gdLst>
              <a:gd name="T0" fmla="*/ 0 w 1985"/>
              <a:gd name="T1" fmla="*/ 0 h 3968"/>
              <a:gd name="T2" fmla="*/ 1985 w 1985"/>
              <a:gd name="T3" fmla="*/ 1984 h 3968"/>
              <a:gd name="T4" fmla="*/ 0 w 1985"/>
              <a:gd name="T5" fmla="*/ 3968 h 3968"/>
              <a:gd name="T6" fmla="*/ 0 w 1985"/>
              <a:gd name="T7" fmla="*/ 3443 h 3968"/>
              <a:gd name="T8" fmla="*/ 1460 w 1985"/>
              <a:gd name="T9" fmla="*/ 1984 h 3968"/>
              <a:gd name="T10" fmla="*/ 0 w 1985"/>
              <a:gd name="T11" fmla="*/ 525 h 3968"/>
              <a:gd name="T12" fmla="*/ 0 w 1985"/>
              <a:gd name="T13" fmla="*/ 0 h 3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85" h="3968">
                <a:moveTo>
                  <a:pt x="0" y="0"/>
                </a:moveTo>
                <a:cubicBezTo>
                  <a:pt x="1096" y="0"/>
                  <a:pt x="1985" y="888"/>
                  <a:pt x="1985" y="1984"/>
                </a:cubicBezTo>
                <a:cubicBezTo>
                  <a:pt x="1985" y="3080"/>
                  <a:pt x="1096" y="3968"/>
                  <a:pt x="0" y="3968"/>
                </a:cubicBezTo>
                <a:lnTo>
                  <a:pt x="0" y="3443"/>
                </a:lnTo>
                <a:cubicBezTo>
                  <a:pt x="806" y="3443"/>
                  <a:pt x="1460" y="2790"/>
                  <a:pt x="1460" y="1984"/>
                </a:cubicBezTo>
                <a:cubicBezTo>
                  <a:pt x="1460" y="1178"/>
                  <a:pt x="806" y="525"/>
                  <a:pt x="0" y="525"/>
                </a:cubicBezTo>
                <a:lnTo>
                  <a:pt x="0" y="0"/>
                </a:lnTo>
                <a:close/>
              </a:path>
            </a:pathLst>
          </a:custGeom>
          <a:solidFill>
            <a:srgbClr val="013D4D"/>
          </a:solidFill>
          <a:ln w="0">
            <a:noFill/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01340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60EB15A-BCAC-4E79-B3AC-2C2BABD0D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858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Kết</a:t>
            </a: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quả</a:t>
            </a: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dõi</a:t>
            </a: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thai</a:t>
            </a: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phụ</a:t>
            </a:r>
            <a:endParaRPr lang="en-US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2827608"/>
              </p:ext>
            </p:extLst>
          </p:nvPr>
        </p:nvGraphicFramePr>
        <p:xfrm>
          <a:off x="609600" y="2209800"/>
          <a:ext cx="8077199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3810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Đặc điểm tình trạng thai phụ nhiễm ZIKV ở các giai đoạn của thai kỳ</a:t>
            </a:r>
            <a:endParaRPr lang="en-US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15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860EB15A-BCAC-4E79-B3AC-2C2BABD0D29C}"/>
              </a:ext>
            </a:extLst>
          </p:cNvPr>
          <p:cNvSpPr txBox="1">
            <a:spLocks/>
          </p:cNvSpPr>
          <p:nvPr/>
        </p:nvSpPr>
        <p:spPr>
          <a:xfrm>
            <a:off x="0" y="152400"/>
            <a:ext cx="9144000" cy="6858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Kết quả theo dõi thai phụ</a:t>
            </a:r>
            <a:endParaRPr lang="en-US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530950"/>
              </p:ext>
            </p:extLst>
          </p:nvPr>
        </p:nvGraphicFramePr>
        <p:xfrm>
          <a:off x="304800" y="2438400"/>
          <a:ext cx="8229600" cy="3581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209800"/>
                <a:gridCol w="1676400"/>
                <a:gridCol w="2286000"/>
                <a:gridCol w="2057400"/>
              </a:tblGrid>
              <a:tr h="742950"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>
                          <a:latin typeface="Arial" pitchFamily="34" charset="0"/>
                          <a:cs typeface="Arial" pitchFamily="34" charset="0"/>
                        </a:rPr>
                        <a:t>Thai kỳ</a:t>
                      </a:r>
                      <a:endParaRPr lang="en-US" sz="18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>
                          <a:latin typeface="Arial" pitchFamily="34" charset="0"/>
                          <a:cs typeface="Arial" pitchFamily="34" charset="0"/>
                        </a:rPr>
                        <a:t>TS trẻ</a:t>
                      </a:r>
                      <a:endParaRPr lang="en-US" sz="18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>
                          <a:latin typeface="Arial" pitchFamily="34" charset="0"/>
                          <a:cs typeface="Arial" pitchFamily="34" charset="0"/>
                        </a:rPr>
                        <a:t>Ts trẻ</a:t>
                      </a:r>
                      <a:r>
                        <a:rPr lang="en-US" sz="1800" baseline="0" smtClean="0">
                          <a:latin typeface="Arial" pitchFamily="34" charset="0"/>
                          <a:cs typeface="Arial" pitchFamily="34" charset="0"/>
                        </a:rPr>
                        <a:t> xét nghiệm (*)</a:t>
                      </a:r>
                      <a:endParaRPr lang="en-US" sz="18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>
                          <a:latin typeface="Arial" pitchFamily="34" charset="0"/>
                          <a:cs typeface="Arial" pitchFamily="34" charset="0"/>
                        </a:rPr>
                        <a:t>Kết</a:t>
                      </a:r>
                      <a:r>
                        <a:rPr lang="en-US" sz="1800" baseline="0" smtClean="0">
                          <a:latin typeface="Arial" pitchFamily="34" charset="0"/>
                          <a:cs typeface="Arial" pitchFamily="34" charset="0"/>
                        </a:rPr>
                        <a:t> quả ZIKV (+)</a:t>
                      </a:r>
                      <a:endParaRPr lang="en-US" sz="18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742950">
                <a:tc>
                  <a:txBody>
                    <a:bodyPr/>
                    <a:lstStyle/>
                    <a:p>
                      <a:r>
                        <a:rPr lang="en-US" sz="1800" smtClean="0">
                          <a:latin typeface="Arial" pitchFamily="34" charset="0"/>
                          <a:cs typeface="Arial" pitchFamily="34" charset="0"/>
                        </a:rPr>
                        <a:t>Tam</a:t>
                      </a:r>
                      <a:r>
                        <a:rPr lang="en-US" sz="1800" baseline="0" smtClean="0">
                          <a:latin typeface="Arial" pitchFamily="34" charset="0"/>
                          <a:cs typeface="Arial" pitchFamily="34" charset="0"/>
                        </a:rPr>
                        <a:t> cá nguyệt  I</a:t>
                      </a:r>
                      <a:endParaRPr lang="en-US" sz="18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en-US" sz="18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18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en-US" sz="18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742950">
                <a:tc>
                  <a:txBody>
                    <a:bodyPr/>
                    <a:lstStyle/>
                    <a:p>
                      <a:r>
                        <a:rPr lang="en-US" sz="1800" smtClean="0">
                          <a:latin typeface="Arial" pitchFamily="34" charset="0"/>
                          <a:cs typeface="Arial" pitchFamily="34" charset="0"/>
                        </a:rPr>
                        <a:t>Tam cá</a:t>
                      </a:r>
                      <a:r>
                        <a:rPr lang="en-US" sz="1800" baseline="0" smtClean="0">
                          <a:latin typeface="Arial" pitchFamily="34" charset="0"/>
                          <a:cs typeface="Arial" pitchFamily="34" charset="0"/>
                        </a:rPr>
                        <a:t> nguyệt  II</a:t>
                      </a:r>
                      <a:endParaRPr lang="en-US" sz="18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  <a:endParaRPr lang="en-US" sz="18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en-US" sz="18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n-US" sz="1800" b="1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742950">
                <a:tc>
                  <a:txBody>
                    <a:bodyPr/>
                    <a:lstStyle/>
                    <a:p>
                      <a:r>
                        <a:rPr lang="en-US" sz="1800" smtClean="0">
                          <a:latin typeface="Arial" pitchFamily="34" charset="0"/>
                          <a:cs typeface="Arial" pitchFamily="34" charset="0"/>
                        </a:rPr>
                        <a:t>Tam cá</a:t>
                      </a:r>
                      <a:r>
                        <a:rPr lang="en-US" sz="1800" baseline="0" smtClean="0">
                          <a:latin typeface="Arial" pitchFamily="34" charset="0"/>
                          <a:cs typeface="Arial" pitchFamily="34" charset="0"/>
                        </a:rPr>
                        <a:t> nguyệt  III</a:t>
                      </a:r>
                      <a:endParaRPr lang="en-US" sz="18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endParaRPr lang="en-US" sz="18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18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en-US" sz="18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609600">
                <a:tc>
                  <a:txBody>
                    <a:bodyPr/>
                    <a:lstStyle/>
                    <a:p>
                      <a:r>
                        <a:rPr lang="en-US" sz="1800" b="1" smtClean="0">
                          <a:latin typeface="Arial" pitchFamily="34" charset="0"/>
                          <a:cs typeface="Arial" pitchFamily="34" charset="0"/>
                        </a:rPr>
                        <a:t>Tổng</a:t>
                      </a:r>
                      <a:r>
                        <a:rPr lang="en-US" sz="1800" b="1" baseline="0" smtClean="0">
                          <a:latin typeface="Arial" pitchFamily="34" charset="0"/>
                          <a:cs typeface="Arial" pitchFamily="34" charset="0"/>
                        </a:rPr>
                        <a:t> số </a:t>
                      </a:r>
                      <a:endParaRPr lang="en-US" sz="18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>
                          <a:latin typeface="Arial" pitchFamily="34" charset="0"/>
                          <a:cs typeface="Arial" pitchFamily="34" charset="0"/>
                        </a:rPr>
                        <a:t>60</a:t>
                      </a:r>
                      <a:endParaRPr lang="en-US" sz="18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  <a:endParaRPr lang="en-US" sz="18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n-US" sz="18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F153A7D0-A082-4302-B018-8FFE25E95C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990600"/>
          </a:xfrm>
        </p:spPr>
        <p:txBody>
          <a:bodyPr>
            <a:normAutofit fontScale="70000" lnSpcReduction="20000"/>
          </a:bodyPr>
          <a:lstStyle/>
          <a:p>
            <a:r>
              <a:rPr lang="en-US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Có </a:t>
            </a:r>
            <a:r>
              <a:rPr lang="en-US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17/60 </a:t>
            </a:r>
            <a:r>
              <a:rPr lang="en-US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trẻ </a:t>
            </a:r>
            <a:r>
              <a:rPr lang="en-US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sinh sống được </a:t>
            </a:r>
            <a:r>
              <a:rPr lang="en-US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xét nghiệm sau sinh, </a:t>
            </a:r>
            <a:r>
              <a:rPr lang="en-US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en-US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trẻ </a:t>
            </a:r>
            <a:r>
              <a:rPr lang="en-US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ZIKV </a:t>
            </a:r>
            <a:r>
              <a:rPr lang="en-US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(+)</a:t>
            </a:r>
          </a:p>
          <a:p>
            <a:r>
              <a:rPr lang="en-US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</a:t>
            </a:r>
            <a:r>
              <a:rPr lang="vi-VN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ư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đánh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đ</a:t>
            </a:r>
            <a:r>
              <a:rPr lang="vi-VN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ư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ợc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kết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quả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trẻ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ra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thai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phụ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nhiễm</a:t>
            </a:r>
            <a:r>
              <a:rPr lang="en-US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ZIKV</a:t>
            </a:r>
          </a:p>
        </p:txBody>
      </p:sp>
    </p:spTree>
    <p:extLst>
      <p:ext uri="{BB962C8B-B14F-4D97-AF65-F5344CB8AC3E}">
        <p14:creationId xmlns:p14="http://schemas.microsoft.com/office/powerpoint/2010/main" val="150456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8382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Chỉ</a:t>
            </a:r>
            <a:r>
              <a:rPr lang="en-US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định</a:t>
            </a:r>
            <a:endParaRPr lang="en-US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534400" cy="5029200"/>
          </a:xfrm>
        </p:spPr>
        <p:txBody>
          <a:bodyPr/>
          <a:lstStyle/>
          <a:p>
            <a:r>
              <a:rPr lang="en-US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</a:t>
            </a:r>
            <a:r>
              <a:rPr lang="en-US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ối </a:t>
            </a:r>
            <a:r>
              <a:rPr lang="en-U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với</a:t>
            </a: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phu</a:t>
            </a: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̣ </a:t>
            </a:r>
            <a:r>
              <a:rPr lang="en-U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nư</a:t>
            </a: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̃ </a:t>
            </a:r>
            <a:r>
              <a:rPr lang="en-US" b="1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mang</a:t>
            </a:r>
            <a:r>
              <a:rPr lang="en-US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thai </a:t>
            </a:r>
          </a:p>
          <a:p>
            <a:pPr lvl="1"/>
            <a:r>
              <a:rPr lang="en-US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Có </a:t>
            </a:r>
            <a:r>
              <a:rPr lang="en-US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biểu hiện triệu chứng lâm sàng nghi ngờ nhiễm ZIKV trong thời kỳ mang thai</a:t>
            </a:r>
          </a:p>
          <a:p>
            <a:pPr lvl="1"/>
            <a:r>
              <a:rPr lang="en-US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Kết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quả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siêu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âm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thai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nhi</a:t>
            </a:r>
            <a:r>
              <a:rPr lang="en-US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phát hiện đầu nhỏ và đã loại trừ các căn nguyên khác</a:t>
            </a:r>
          </a:p>
          <a:p>
            <a:pPr lvl="1"/>
            <a:r>
              <a:rPr lang="en-US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Chồng/bạn tình có KQ xét nghiệm Zika (+)</a:t>
            </a:r>
            <a:endParaRPr lang="en-US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59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152400"/>
            <a:ext cx="9144000" cy="8382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Lấy</a:t>
            </a:r>
            <a:r>
              <a:rPr lang="en-US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mẫu</a:t>
            </a:r>
            <a:r>
              <a:rPr lang="en-US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bệnh</a:t>
            </a:r>
            <a:r>
              <a:rPr lang="en-US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phẩm</a:t>
            </a:r>
            <a:endParaRPr lang="en-US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874067"/>
              </p:ext>
            </p:extLst>
          </p:nvPr>
        </p:nvGraphicFramePr>
        <p:xfrm>
          <a:off x="0" y="1295397"/>
          <a:ext cx="9067800" cy="4058778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1006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813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92867"/>
                <a:gridCol w="219286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8078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 pitchFamily="34" charset="0"/>
                          <a:cs typeface="Arial" pitchFamily="34" charset="0"/>
                        </a:rPr>
                        <a:t>Loại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bệnh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phẩm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 pitchFamily="34" charset="0"/>
                          <a:cs typeface="Arial" pitchFamily="34" charset="0"/>
                        </a:rPr>
                        <a:t>Thời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điểm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lấy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mẫu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 pitchFamily="34" charset="0"/>
                          <a:cs typeface="Arial" pitchFamily="34" charset="0"/>
                        </a:rPr>
                        <a:t>Thể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tích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mẫu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 pitchFamily="34" charset="0"/>
                          <a:cs typeface="Arial" pitchFamily="34" charset="0"/>
                        </a:rPr>
                        <a:t>Loại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xét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nghiệm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45997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Máu</a:t>
                      </a:r>
                      <a:r>
                        <a:rPr lang="en-US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huyết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thanh</a:t>
                      </a:r>
                      <a:endParaRPr lang="en-US" baseline="0" dirty="0" smtClean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giai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đoạn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cấp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en-US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0-7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ngày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sau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ngày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khởi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phát</a:t>
                      </a:r>
                      <a:endParaRPr lang="en-US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2-3 mL </a:t>
                      </a:r>
                      <a:r>
                        <a:rPr lang="en-US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máu</a:t>
                      </a:r>
                      <a:endParaRPr lang="en-US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RT-PCR, </a:t>
                      </a:r>
                      <a:r>
                        <a:rPr lang="en-US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rRT</a:t>
                      </a:r>
                      <a:r>
                        <a:rPr lang="en-US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-PCR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, PLVR</a:t>
                      </a:r>
                      <a:endParaRPr lang="en-US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45997">
                <a:tc>
                  <a:txBody>
                    <a:bodyPr/>
                    <a:lstStyle/>
                    <a:p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Máu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huyết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thanh</a:t>
                      </a:r>
                      <a:endParaRPr lang="en-US" baseline="0" dirty="0" smtClean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giai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đoạn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hồi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phục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en-US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Sau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7 </a:t>
                      </a:r>
                      <a:r>
                        <a:rPr lang="en-US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ngày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khởi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phát</a:t>
                      </a:r>
                      <a:endParaRPr lang="en-US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2-3 mL </a:t>
                      </a:r>
                      <a:r>
                        <a:rPr lang="en-US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máu</a:t>
                      </a:r>
                      <a:endParaRPr lang="en-US" dirty="0" smtClean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n-US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ELISA, PRNT</a:t>
                      </a:r>
                      <a:endParaRPr lang="en-US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72709">
                <a:tc>
                  <a:txBody>
                    <a:bodyPr/>
                    <a:lstStyle/>
                    <a:p>
                      <a:r>
                        <a:rPr lang="en-US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Mẫu</a:t>
                      </a:r>
                      <a:r>
                        <a:rPr lang="en-US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nước tiểu</a:t>
                      </a:r>
                      <a:endParaRPr lang="en-US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0-30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ngày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sau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ngày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khởi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phát</a:t>
                      </a:r>
                      <a:endParaRPr lang="en-US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&gt; 15 mL</a:t>
                      </a:r>
                      <a:endParaRPr lang="en-US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RT-PCR, rRT-PCR</a:t>
                      </a:r>
                      <a:r>
                        <a:rPr lang="en-US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, PLVR</a:t>
                      </a:r>
                      <a:endParaRPr lang="en-US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45997">
                <a:tc>
                  <a:txBody>
                    <a:bodyPr/>
                    <a:lstStyle/>
                    <a:p>
                      <a:r>
                        <a:rPr lang="en-US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Tinh</a:t>
                      </a:r>
                      <a:r>
                        <a:rPr lang="en-US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dịch </a:t>
                      </a:r>
                    </a:p>
                    <a:p>
                      <a:r>
                        <a:rPr lang="en-US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(riêng đối với nam)</a:t>
                      </a:r>
                      <a:endParaRPr lang="en-US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Khi</a:t>
                      </a:r>
                      <a:r>
                        <a:rPr lang="en-US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có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chỉ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định</a:t>
                      </a:r>
                      <a:endParaRPr lang="en-US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0.5-2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mL</a:t>
                      </a:r>
                      <a:endParaRPr lang="en-US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RT-PCR</a:t>
                      </a:r>
                      <a:r>
                        <a:rPr lang="en-US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rRT-PCR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PLVR</a:t>
                      </a:r>
                      <a:endParaRPr lang="en-US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610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1"/>
            <a:ext cx="8229600" cy="609600"/>
          </a:xfrm>
        </p:spPr>
        <p:txBody>
          <a:bodyPr>
            <a:normAutofit/>
          </a:bodyPr>
          <a:lstStyle/>
          <a:p>
            <a:r>
              <a:rPr lang="en-US" sz="28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Ý nghĩa của kết quả xét nghiệm</a:t>
            </a:r>
          </a:p>
          <a:p>
            <a:endParaRPr lang="en-US" sz="28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693122"/>
              </p:ext>
            </p:extLst>
          </p:nvPr>
        </p:nvGraphicFramePr>
        <p:xfrm>
          <a:off x="304800" y="2057400"/>
          <a:ext cx="8534400" cy="330708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143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05000"/>
                <a:gridCol w="5486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45561">
                <a:tc gridSpan="2"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Arial" pitchFamily="34" charset="0"/>
                          <a:cs typeface="Arial" pitchFamily="34" charset="0"/>
                        </a:rPr>
                        <a:t>Loại</a:t>
                      </a:r>
                      <a:r>
                        <a:rPr lang="en-US" baseline="0" smtClean="0">
                          <a:latin typeface="Arial" pitchFamily="34" charset="0"/>
                          <a:cs typeface="Arial" pitchFamily="34" charset="0"/>
                        </a:rPr>
                        <a:t> xét nghiệm</a:t>
                      </a:r>
                      <a:endParaRPr lang="en-US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Arial" pitchFamily="34" charset="0"/>
                          <a:cs typeface="Arial" pitchFamily="34" charset="0"/>
                        </a:rPr>
                        <a:t>Ý</a:t>
                      </a:r>
                      <a:r>
                        <a:rPr lang="en-US" baseline="0" smtClean="0">
                          <a:latin typeface="Arial" pitchFamily="34" charset="0"/>
                          <a:cs typeface="Arial" pitchFamily="34" charset="0"/>
                        </a:rPr>
                        <a:t> nghĩa</a:t>
                      </a:r>
                      <a:endParaRPr lang="en-US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3772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NAT (+)</a:t>
                      </a:r>
                      <a:endParaRPr lang="en-US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IgM (+)/ IgM</a:t>
                      </a:r>
                      <a:r>
                        <a:rPr lang="en-US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(-)</a:t>
                      </a:r>
                      <a:endParaRPr lang="en-US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itchFamily="34" charset="0"/>
                          <a:cs typeface="Arial" pitchFamily="34" charset="0"/>
                        </a:rPr>
                        <a:t>Khẳng</a:t>
                      </a:r>
                      <a:r>
                        <a:rPr lang="en-US" baseline="0" smtClean="0">
                          <a:latin typeface="Arial" pitchFamily="34" charset="0"/>
                          <a:cs typeface="Arial" pitchFamily="34" charset="0"/>
                        </a:rPr>
                        <a:t> định nhiễm ZIKV</a:t>
                      </a:r>
                      <a:endParaRPr lang="en-US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406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NAT (-)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IgM</a:t>
                      </a:r>
                      <a:r>
                        <a:rPr lang="en-US" sz="1800" i="0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(+)</a:t>
                      </a:r>
                      <a:endParaRPr lang="en-US" sz="1800" i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mtClean="0">
                          <a:latin typeface="Arial" pitchFamily="34" charset="0"/>
                          <a:cs typeface="Arial" pitchFamily="34" charset="0"/>
                        </a:rPr>
                        <a:t>Chưa</a:t>
                      </a:r>
                      <a:r>
                        <a:rPr lang="en-US" baseline="0" smtClean="0">
                          <a:latin typeface="Arial" pitchFamily="34" charset="0"/>
                          <a:cs typeface="Arial" pitchFamily="34" charset="0"/>
                        </a:rPr>
                        <a:t> thể khẳng định nhiễm ZIKV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baseline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baseline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Cần so sánh thêm hiệu giá kháng thể của VNNB, Dengue và Zika bằng </a:t>
                      </a:r>
                      <a:r>
                        <a:rPr lang="en-US" sz="1800" b="1" i="1" baseline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PRNT</a:t>
                      </a:r>
                      <a:endParaRPr lang="en-US" sz="1800" b="1" i="1" smtClean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endParaRPr lang="en-US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764508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NAT (-)</a:t>
                      </a:r>
                      <a:endParaRPr lang="en-US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IgM</a:t>
                      </a:r>
                      <a:r>
                        <a:rPr lang="en-US" sz="1800" b="1" i="0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(-)</a:t>
                      </a:r>
                      <a:endParaRPr lang="en-US" sz="1800" b="1" i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baseline="0" smtClean="0">
                          <a:latin typeface="Arial" pitchFamily="34" charset="0"/>
                          <a:cs typeface="Arial" pitchFamily="34" charset="0"/>
                        </a:rPr>
                        <a:t> có bằng chứng cho nhiễm ZIKV</a:t>
                      </a:r>
                      <a:endParaRPr lang="en-US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0" y="152400"/>
            <a:ext cx="9144000" cy="8382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Chẩn đoán</a:t>
            </a:r>
            <a:endParaRPr lang="en-US" sz="40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5486400"/>
            <a:ext cx="8153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smtClean="0">
                <a:latin typeface="Arial" pitchFamily="34" charset="0"/>
                <a:cs typeface="Arial" pitchFamily="34" charset="0"/>
              </a:rPr>
              <a:t>(*):NAT: phát hiện bộ gen bằng kỹ thuật RT-PCR, Realtime RT-PCR hoặc phân lập vi rút</a:t>
            </a:r>
            <a:endParaRPr lang="en-US" sz="1400" i="1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13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839200" cy="5105400"/>
          </a:xfrm>
        </p:spPr>
        <p:txBody>
          <a:bodyPr/>
          <a:lstStyle/>
          <a:p>
            <a:r>
              <a:rPr lang="en-U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Đối</a:t>
            </a: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với</a:t>
            </a:r>
            <a:r>
              <a:rPr lang="en-US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trẻ</a:t>
            </a:r>
            <a:endParaRPr lang="en-US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</a:t>
            </a:r>
            <a:r>
              <a:rPr lang="vi-VN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ư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ợc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ra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mẹ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đ</a:t>
            </a:r>
            <a:r>
              <a:rPr lang="vi-VN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ư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ợc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xác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nhiễm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ZIKV</a:t>
            </a:r>
          </a:p>
          <a:p>
            <a:pPr lvl="1"/>
            <a:r>
              <a:rPr lang="en-US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Hoặc phát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hiện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đầu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nhỏ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sinh </a:t>
            </a:r>
          </a:p>
          <a:p>
            <a:pPr lvl="1"/>
            <a:r>
              <a:rPr lang="en-US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Hoặc có Hội chứng Zika bẩm sinh từ khi sinh cho đến 24 tháng tuổi</a:t>
            </a:r>
            <a:endParaRPr lang="en-US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52400"/>
            <a:ext cx="9144000" cy="8382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Chỉ</a:t>
            </a:r>
            <a:r>
              <a:rPr lang="en-US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định</a:t>
            </a:r>
            <a:endParaRPr lang="en-US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23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152400"/>
            <a:ext cx="9144000" cy="8382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Lấy</a:t>
            </a:r>
            <a:r>
              <a:rPr lang="en-US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mẫu</a:t>
            </a:r>
            <a:r>
              <a:rPr lang="en-US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bệnh</a:t>
            </a:r>
            <a:r>
              <a:rPr lang="en-US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phẩm</a:t>
            </a:r>
            <a:endParaRPr lang="en-US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9286394"/>
              </p:ext>
            </p:extLst>
          </p:nvPr>
        </p:nvGraphicFramePr>
        <p:xfrm>
          <a:off x="0" y="1295397"/>
          <a:ext cx="9067800" cy="2362203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1006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813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92867"/>
                <a:gridCol w="219286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8078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 pitchFamily="34" charset="0"/>
                          <a:cs typeface="Arial" pitchFamily="34" charset="0"/>
                        </a:rPr>
                        <a:t>Loại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bệnh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phẩm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 pitchFamily="34" charset="0"/>
                          <a:cs typeface="Arial" pitchFamily="34" charset="0"/>
                        </a:rPr>
                        <a:t>Thời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điểm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lấy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mẫu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 pitchFamily="34" charset="0"/>
                          <a:cs typeface="Arial" pitchFamily="34" charset="0"/>
                        </a:rPr>
                        <a:t>Thể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tích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mẫu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 pitchFamily="34" charset="0"/>
                          <a:cs typeface="Arial" pitchFamily="34" charset="0"/>
                        </a:rPr>
                        <a:t>Loại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xét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nghiệm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45997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Máu</a:t>
                      </a:r>
                      <a:r>
                        <a:rPr lang="en-US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huyết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thanh</a:t>
                      </a:r>
                      <a:endParaRPr lang="en-US" baseline="0" dirty="0" smtClean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Trong</a:t>
                      </a:r>
                      <a:r>
                        <a:rPr lang="en-US" sz="180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vòng</a:t>
                      </a:r>
                      <a:r>
                        <a:rPr lang="en-US" sz="180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48g </a:t>
                      </a:r>
                      <a:r>
                        <a:rPr lang="en-US" sz="1800" kern="120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sau</a:t>
                      </a:r>
                      <a:r>
                        <a:rPr lang="en-US" sz="180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sinh</a:t>
                      </a:r>
                      <a:endParaRPr lang="en-US" sz="1800" kern="1200" dirty="0">
                        <a:solidFill>
                          <a:srgbClr val="00206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2-3 mL </a:t>
                      </a:r>
                      <a:r>
                        <a:rPr lang="en-US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máu</a:t>
                      </a:r>
                      <a:endParaRPr lang="en-US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RT-PCR, </a:t>
                      </a:r>
                      <a:r>
                        <a:rPr lang="en-US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rRT</a:t>
                      </a:r>
                      <a:r>
                        <a:rPr lang="en-US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-PCR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, PLVR</a:t>
                      </a:r>
                      <a:endParaRPr lang="en-US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68128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Dịch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ối</a:t>
                      </a:r>
                      <a:endParaRPr lang="en-US" baseline="0" dirty="0" smtClean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Dịch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não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tủy</a:t>
                      </a:r>
                      <a:endParaRPr lang="en-US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0.5 -1.0 mL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RT-PCR, </a:t>
                      </a:r>
                      <a:r>
                        <a:rPr lang="en-US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rRT</a:t>
                      </a:r>
                      <a:r>
                        <a:rPr lang="en-US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-PCR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, PLVR</a:t>
                      </a:r>
                      <a:endParaRPr lang="en-US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625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Ý nghĩa của kết quả xét nghiệm</a:t>
            </a:r>
          </a:p>
          <a:p>
            <a:endParaRPr lang="en-US" sz="28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360916"/>
              </p:ext>
            </p:extLst>
          </p:nvPr>
        </p:nvGraphicFramePr>
        <p:xfrm>
          <a:off x="268472" y="1828800"/>
          <a:ext cx="8607056" cy="32461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5603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/>
                <a:gridCol w="52179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5720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Arial" pitchFamily="34" charset="0"/>
                          <a:cs typeface="Arial" pitchFamily="34" charset="0"/>
                        </a:rPr>
                        <a:t>Loại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xét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nghiệm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Arial" pitchFamily="34" charset="0"/>
                          <a:cs typeface="Arial" pitchFamily="34" charset="0"/>
                        </a:rPr>
                        <a:t>IgM (+)</a:t>
                      </a:r>
                      <a:endParaRPr lang="en-US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2480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NAT (+)</a:t>
                      </a:r>
                      <a:endParaRPr lang="en-US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IgM(+)/</a:t>
                      </a:r>
                      <a:r>
                        <a:rPr lang="en-US" b="0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(-)</a:t>
                      </a:r>
                      <a:endParaRPr lang="en-US" b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mtClean="0">
                          <a:latin typeface="Arial" pitchFamily="34" charset="0"/>
                          <a:cs typeface="Arial" pitchFamily="34" charset="0"/>
                        </a:rPr>
                        <a:t>Khẳng</a:t>
                      </a:r>
                      <a:r>
                        <a:rPr lang="en-US" baseline="0" smtClean="0">
                          <a:latin typeface="Arial" pitchFamily="34" charset="0"/>
                          <a:cs typeface="Arial" pitchFamily="34" charset="0"/>
                        </a:rPr>
                        <a:t> định nhiễm ZIKV bẩm sinh</a:t>
                      </a:r>
                      <a:endParaRPr lang="en-US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NAT(-)</a:t>
                      </a:r>
                      <a:endParaRPr lang="en-US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IgM</a:t>
                      </a:r>
                      <a:r>
                        <a:rPr lang="en-US" b="0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(+)</a:t>
                      </a:r>
                      <a:endParaRPr lang="en-US" b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Arial" pitchFamily="34" charset="0"/>
                          <a:cs typeface="Arial" pitchFamily="34" charset="0"/>
                        </a:rPr>
                        <a:t>Chưa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thê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̉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khẳng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định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nhiễm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ZIKV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bẩm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sinh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(*)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Có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thể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nhiễm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ZIKV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bẩm</a:t>
                      </a:r>
                      <a:r>
                        <a:rPr lang="en-US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Arial" pitchFamily="34" charset="0"/>
                          <a:cs typeface="Arial" pitchFamily="34" charset="0"/>
                        </a:rPr>
                        <a:t>sinh</a:t>
                      </a:r>
                      <a:endParaRPr lang="en-US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n-US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807720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NAT (-)</a:t>
                      </a:r>
                      <a:endParaRPr lang="en-US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IgM(-)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mtClean="0"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baseline="0" smtClean="0">
                          <a:latin typeface="Arial" pitchFamily="34" charset="0"/>
                          <a:cs typeface="Arial" pitchFamily="34" charset="0"/>
                        </a:rPr>
                        <a:t> có bằng chứng cho nhiễm ZIKV bẩm sinh</a:t>
                      </a:r>
                      <a:endParaRPr lang="en-US" b="1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32144" y="5181600"/>
            <a:ext cx="845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(*)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cần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làm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PRNT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đê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̉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chẩn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đoán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phân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biệt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với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VNNB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Dengue</a:t>
            </a:r>
          </a:p>
          <a:p>
            <a:pPr marL="285750" indent="-285750">
              <a:buFontTx/>
              <a:buChar char="-"/>
            </a:pPr>
            <a:r>
              <a:rPr lang="en-US" sz="16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PRNT</a:t>
            </a:r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(+) </a:t>
            </a:r>
            <a:r>
              <a:rPr lang="en-US" sz="16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với</a:t>
            </a:r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ZIKV</a:t>
            </a:r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va</a:t>
            </a:r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̀ (-) </a:t>
            </a:r>
            <a:r>
              <a:rPr lang="en-US" sz="16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với</a:t>
            </a:r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Flavivirut</a:t>
            </a:r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khác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xem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xét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làm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PRNT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mẫu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máu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2 (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lấy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18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tháng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sinh</a:t>
            </a:r>
            <a:endParaRPr lang="en-US" sz="1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1600" b="1" dirty="0" err="1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PRNT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(+) </a:t>
            </a:r>
            <a:r>
              <a:rPr lang="en-US" sz="1600" b="1" dirty="0" err="1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với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ZIKV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va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̀ </a:t>
            </a:r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(+) </a:t>
            </a:r>
            <a:r>
              <a:rPr lang="en-US" sz="1600" b="1" dirty="0" err="1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với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Flavivirut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khác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loại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trư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̀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kha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̉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năng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nhiễm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Zika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va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̀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Flavivirut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khác</a:t>
            </a:r>
            <a:endParaRPr lang="en-US" sz="1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52400"/>
            <a:ext cx="9144000" cy="8382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Chẩn đoán</a:t>
            </a:r>
            <a:endParaRPr lang="en-US" sz="40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2144" y="4950023"/>
            <a:ext cx="8153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latin typeface="Arial" pitchFamily="34" charset="0"/>
                <a:cs typeface="Arial" pitchFamily="34" charset="0"/>
              </a:rPr>
              <a:t>NAT: </a:t>
            </a:r>
            <a:r>
              <a:rPr lang="en-US" sz="1400" i="1" dirty="0" err="1" smtClean="0">
                <a:latin typeface="Arial" pitchFamily="34" charset="0"/>
                <a:cs typeface="Arial" pitchFamily="34" charset="0"/>
              </a:rPr>
              <a:t>phát</a:t>
            </a:r>
            <a:r>
              <a:rPr lang="en-US" sz="1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i="1" dirty="0" err="1" smtClean="0">
                <a:latin typeface="Arial" pitchFamily="34" charset="0"/>
                <a:cs typeface="Arial" pitchFamily="34" charset="0"/>
              </a:rPr>
              <a:t>hiện</a:t>
            </a:r>
            <a:r>
              <a:rPr lang="en-US" sz="1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i="1" dirty="0" err="1" smtClean="0">
                <a:latin typeface="Arial" pitchFamily="34" charset="0"/>
                <a:cs typeface="Arial" pitchFamily="34" charset="0"/>
              </a:rPr>
              <a:t>bô</a:t>
            </a:r>
            <a:r>
              <a:rPr lang="en-US" sz="1400" i="1" dirty="0" smtClean="0">
                <a:latin typeface="Arial" pitchFamily="34" charset="0"/>
                <a:cs typeface="Arial" pitchFamily="34" charset="0"/>
              </a:rPr>
              <a:t>̣ gen </a:t>
            </a:r>
            <a:r>
              <a:rPr lang="en-US" sz="1400" i="1" dirty="0" err="1" smtClean="0">
                <a:latin typeface="Arial" pitchFamily="34" charset="0"/>
                <a:cs typeface="Arial" pitchFamily="34" charset="0"/>
              </a:rPr>
              <a:t>bằng</a:t>
            </a:r>
            <a:r>
              <a:rPr lang="en-US" sz="1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i="1" dirty="0" err="1" smtClean="0">
                <a:latin typeface="Arial" pitchFamily="34" charset="0"/>
                <a:cs typeface="Arial" pitchFamily="34" charset="0"/>
              </a:rPr>
              <a:t>ky</a:t>
            </a:r>
            <a:r>
              <a:rPr lang="en-US" sz="1400" i="1" dirty="0" smtClean="0">
                <a:latin typeface="Arial" pitchFamily="34" charset="0"/>
                <a:cs typeface="Arial" pitchFamily="34" charset="0"/>
              </a:rPr>
              <a:t>̃ </a:t>
            </a:r>
            <a:r>
              <a:rPr lang="en-US" sz="1400" i="1" dirty="0" err="1" smtClean="0">
                <a:latin typeface="Arial" pitchFamily="34" charset="0"/>
                <a:cs typeface="Arial" pitchFamily="34" charset="0"/>
              </a:rPr>
              <a:t>thuật</a:t>
            </a:r>
            <a:r>
              <a:rPr lang="en-US" sz="1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i="1" dirty="0" err="1" smtClean="0">
                <a:latin typeface="Arial" pitchFamily="34" charset="0"/>
                <a:cs typeface="Arial" pitchFamily="34" charset="0"/>
              </a:rPr>
              <a:t>RT-PCR</a:t>
            </a:r>
            <a:r>
              <a:rPr lang="en-US" sz="1400" i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400" i="1" dirty="0" err="1" smtClean="0">
                <a:latin typeface="Arial" pitchFamily="34" charset="0"/>
                <a:cs typeface="Arial" pitchFamily="34" charset="0"/>
              </a:rPr>
              <a:t>Realtime</a:t>
            </a:r>
            <a:r>
              <a:rPr lang="en-US" sz="1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i="1" dirty="0" err="1" smtClean="0">
                <a:latin typeface="Arial" pitchFamily="34" charset="0"/>
                <a:cs typeface="Arial" pitchFamily="34" charset="0"/>
              </a:rPr>
              <a:t>RT-PCR</a:t>
            </a:r>
            <a:r>
              <a:rPr lang="en-US" sz="1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i="1" dirty="0" err="1" smtClean="0">
                <a:latin typeface="Arial" pitchFamily="34" charset="0"/>
                <a:cs typeface="Arial" pitchFamily="34" charset="0"/>
              </a:rPr>
              <a:t>hoặc</a:t>
            </a:r>
            <a:r>
              <a:rPr lang="en-US" sz="1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i="1" dirty="0" err="1" smtClean="0">
                <a:latin typeface="Arial" pitchFamily="34" charset="0"/>
                <a:cs typeface="Arial" pitchFamily="34" charset="0"/>
              </a:rPr>
              <a:t>phân</a:t>
            </a:r>
            <a:r>
              <a:rPr lang="en-US" sz="1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i="1" dirty="0" err="1" smtClean="0">
                <a:latin typeface="Arial" pitchFamily="34" charset="0"/>
                <a:cs typeface="Arial" pitchFamily="34" charset="0"/>
              </a:rPr>
              <a:t>lập</a:t>
            </a:r>
            <a:r>
              <a:rPr lang="en-US" sz="1400" i="1" dirty="0" smtClean="0">
                <a:latin typeface="Arial" pitchFamily="34" charset="0"/>
                <a:cs typeface="Arial" pitchFamily="34" charset="0"/>
              </a:rPr>
              <a:t> vi </a:t>
            </a:r>
            <a:r>
              <a:rPr lang="en-US" sz="1400" i="1" dirty="0" err="1" smtClean="0">
                <a:latin typeface="Arial" pitchFamily="34" charset="0"/>
                <a:cs typeface="Arial" pitchFamily="34" charset="0"/>
              </a:rPr>
              <a:t>rút</a:t>
            </a:r>
            <a:endParaRPr lang="en-US" sz="14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3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763000" cy="7620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4000" b="1" dirty="0" err="1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  <a:t>Lưu</a:t>
            </a:r>
            <a:r>
              <a:rPr lang="en-US" altLang="en-US" sz="4000" b="1" dirty="0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  <a:t>đồ</a:t>
            </a:r>
            <a:r>
              <a:rPr lang="en-US" altLang="en-US" sz="4000" b="1" dirty="0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  <a:t>xử</a:t>
            </a:r>
            <a:r>
              <a:rPr lang="en-US" altLang="en-US" sz="4000" b="1" dirty="0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  <a:t>lý</a:t>
            </a:r>
            <a:r>
              <a:rPr lang="en-US" altLang="en-US" sz="4000" b="1" dirty="0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US" altLang="en-US" sz="4000" b="1" dirty="0" err="1" smtClean="0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  <a:t>mẫu</a:t>
            </a:r>
            <a:r>
              <a:rPr lang="en-US" altLang="en-US" sz="4000" b="1" dirty="0" smtClean="0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US" altLang="en-US" sz="4000" b="1" dirty="0" err="1" smtClean="0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  <a:t>máu</a:t>
            </a:r>
            <a:endParaRPr lang="en-US" altLang="en-US" sz="4000" b="1" dirty="0">
              <a:solidFill>
                <a:srgbClr val="002060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6387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0684869-C798-4FE2-B81F-D8F8744F784E}" type="slidenum">
              <a:rPr lang="en-US" altLang="en-US" sz="1200">
                <a:solidFill>
                  <a:srgbClr val="898989"/>
                </a:solidFill>
                <a:latin typeface="VNI-Helve-Condense" pitchFamily="2" charset="0"/>
              </a:rPr>
              <a:pPr>
                <a:spcBef>
                  <a:spcPct val="0"/>
                </a:spcBef>
                <a:buFontTx/>
                <a:buNone/>
              </a:pPr>
              <a:t>28</a:t>
            </a:fld>
            <a:endParaRPr lang="en-US" altLang="en-US" sz="1200">
              <a:solidFill>
                <a:srgbClr val="898989"/>
              </a:solidFill>
              <a:latin typeface="VNI-Helve-Condense" pitchFamily="2" charset="0"/>
            </a:endParaRPr>
          </a:p>
        </p:txBody>
      </p:sp>
      <p:grpSp>
        <p:nvGrpSpPr>
          <p:cNvPr id="16388" name="Group 3"/>
          <p:cNvGrpSpPr>
            <a:grpSpLocks/>
          </p:cNvGrpSpPr>
          <p:nvPr/>
        </p:nvGrpSpPr>
        <p:grpSpPr bwMode="auto">
          <a:xfrm>
            <a:off x="381000" y="1692275"/>
            <a:ext cx="8686800" cy="2692400"/>
            <a:chOff x="457200" y="1218982"/>
            <a:chExt cx="8454118" cy="2692916"/>
          </a:xfrm>
        </p:grpSpPr>
        <p:sp>
          <p:nvSpPr>
            <p:cNvPr id="16395" name="TextBox 26"/>
            <p:cNvSpPr txBox="1">
              <a:spLocks noChangeArrowheads="1"/>
            </p:cNvSpPr>
            <p:nvPr/>
          </p:nvSpPr>
          <p:spPr bwMode="auto">
            <a:xfrm>
              <a:off x="3275239" y="2967671"/>
              <a:ext cx="1679575" cy="461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4-8</a:t>
              </a:r>
              <a:r>
                <a:rPr lang="en-US" altLang="en-US" sz="2400" b="1" baseline="3000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en-US" altLang="en-US" sz="2400" b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grpSp>
          <p:nvGrpSpPr>
            <p:cNvPr id="16396" name="Group 2"/>
            <p:cNvGrpSpPr>
              <a:grpSpLocks/>
            </p:cNvGrpSpPr>
            <p:nvPr/>
          </p:nvGrpSpPr>
          <p:grpSpPr bwMode="auto">
            <a:xfrm>
              <a:off x="457200" y="1218982"/>
              <a:ext cx="8454118" cy="2692916"/>
              <a:chOff x="457200" y="1687850"/>
              <a:chExt cx="8454118" cy="2692916"/>
            </a:xfrm>
          </p:grpSpPr>
          <p:cxnSp>
            <p:nvCxnSpPr>
              <p:cNvPr id="16397" name="AutoShape 3"/>
              <p:cNvCxnSpPr>
                <a:cxnSpLocks noChangeShapeType="1"/>
                <a:stCxn id="16399" idx="0"/>
              </p:cNvCxnSpPr>
              <p:nvPr/>
            </p:nvCxnSpPr>
            <p:spPr bwMode="auto">
              <a:xfrm flipV="1">
                <a:off x="990602" y="2973902"/>
                <a:ext cx="7772398" cy="4283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398" name="AutoShape 4"/>
              <p:cNvCxnSpPr>
                <a:cxnSpLocks noChangeShapeType="1"/>
              </p:cNvCxnSpPr>
              <p:nvPr/>
            </p:nvCxnSpPr>
            <p:spPr bwMode="auto">
              <a:xfrm>
                <a:off x="990600" y="2824163"/>
                <a:ext cx="0" cy="592137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6399" name="AutoShape 8"/>
              <p:cNvSpPr>
                <a:spLocks/>
              </p:cNvSpPr>
              <p:nvPr/>
            </p:nvSpPr>
            <p:spPr bwMode="auto">
              <a:xfrm rot="-5400000">
                <a:off x="1411318" y="2596019"/>
                <a:ext cx="182453" cy="1023884"/>
              </a:xfrm>
              <a:prstGeom prst="leftBrace">
                <a:avLst>
                  <a:gd name="adj1" fmla="val 78383"/>
                  <a:gd name="adj2" fmla="val 50000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000">
                  <a:latin typeface="VNI-Helve-Condense" pitchFamily="2" charset="0"/>
                </a:endParaRPr>
              </a:p>
            </p:txBody>
          </p:sp>
          <p:cxnSp>
            <p:nvCxnSpPr>
              <p:cNvPr id="16400" name="AutoShape 4"/>
              <p:cNvCxnSpPr>
                <a:cxnSpLocks noChangeShapeType="1"/>
              </p:cNvCxnSpPr>
              <p:nvPr/>
            </p:nvCxnSpPr>
            <p:spPr bwMode="auto">
              <a:xfrm>
                <a:off x="5203372" y="2825750"/>
                <a:ext cx="0" cy="59055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6401" name="TextBox 20"/>
              <p:cNvSpPr txBox="1">
                <a:spLocks noChangeArrowheads="1"/>
              </p:cNvSpPr>
              <p:nvPr/>
            </p:nvSpPr>
            <p:spPr bwMode="auto">
              <a:xfrm>
                <a:off x="457200" y="1687850"/>
                <a:ext cx="3474586" cy="523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Lấy máu tĩnh mạch</a:t>
                </a:r>
              </a:p>
            </p:txBody>
          </p:sp>
          <p:sp>
            <p:nvSpPr>
              <p:cNvPr id="16402" name="TextBox 21"/>
              <p:cNvSpPr txBox="1">
                <a:spLocks noChangeArrowheads="1"/>
              </p:cNvSpPr>
              <p:nvPr/>
            </p:nvSpPr>
            <p:spPr bwMode="auto">
              <a:xfrm>
                <a:off x="1280092" y="2622582"/>
                <a:ext cx="914401" cy="369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30-40’</a:t>
                </a:r>
              </a:p>
            </p:txBody>
          </p:sp>
          <p:sp>
            <p:nvSpPr>
              <p:cNvPr id="16403" name="TextBox 24"/>
              <p:cNvSpPr txBox="1">
                <a:spLocks noChangeArrowheads="1"/>
              </p:cNvSpPr>
              <p:nvPr/>
            </p:nvSpPr>
            <p:spPr bwMode="auto">
              <a:xfrm>
                <a:off x="605518" y="3441005"/>
                <a:ext cx="2285999" cy="461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Nhiệt độ phòng</a:t>
                </a:r>
              </a:p>
            </p:txBody>
          </p:sp>
          <p:sp>
            <p:nvSpPr>
              <p:cNvPr id="16404" name="TextBox 26"/>
              <p:cNvSpPr txBox="1">
                <a:spLocks noChangeArrowheads="1"/>
              </p:cNvSpPr>
              <p:nvPr/>
            </p:nvSpPr>
            <p:spPr bwMode="auto">
              <a:xfrm>
                <a:off x="5247594" y="3364781"/>
                <a:ext cx="3663724" cy="10159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Ly tâm 3000v/p, 10 phút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Chia huyết thanh vào tube 2mL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Bảo quản 4-8</a:t>
                </a:r>
                <a:r>
                  <a:rPr lang="en-US" altLang="en-US" sz="2000" b="1" baseline="3000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en-US" altLang="en-US" sz="2000" b="1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en-US" sz="1400" b="1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  <p:sp>
            <p:nvSpPr>
              <p:cNvPr id="16405" name="TextBox 21"/>
              <p:cNvSpPr txBox="1">
                <a:spLocks noChangeArrowheads="1"/>
              </p:cNvSpPr>
              <p:nvPr/>
            </p:nvSpPr>
            <p:spPr bwMode="auto">
              <a:xfrm>
                <a:off x="4893072" y="2461830"/>
                <a:ext cx="577057" cy="369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 h</a:t>
                </a:r>
              </a:p>
            </p:txBody>
          </p:sp>
          <p:sp>
            <p:nvSpPr>
              <p:cNvPr id="16406" name="AutoShape 8"/>
              <p:cNvSpPr>
                <a:spLocks/>
              </p:cNvSpPr>
              <p:nvPr/>
            </p:nvSpPr>
            <p:spPr bwMode="auto">
              <a:xfrm rot="-5400000">
                <a:off x="3448142" y="1682841"/>
                <a:ext cx="361121" cy="3105799"/>
              </a:xfrm>
              <a:prstGeom prst="leftBrace">
                <a:avLst>
                  <a:gd name="adj1" fmla="val 78399"/>
                  <a:gd name="adj2" fmla="val 50000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000">
                  <a:latin typeface="VNI-Helve-Condense" pitchFamily="2" charset="0"/>
                </a:endParaRPr>
              </a:p>
            </p:txBody>
          </p:sp>
          <p:sp>
            <p:nvSpPr>
              <p:cNvPr id="16407" name="TextBox 20"/>
              <p:cNvSpPr txBox="1">
                <a:spLocks noChangeArrowheads="1"/>
              </p:cNvSpPr>
              <p:nvPr/>
            </p:nvSpPr>
            <p:spPr bwMode="auto">
              <a:xfrm>
                <a:off x="4416869" y="1748772"/>
                <a:ext cx="1602250" cy="5233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Tách HT </a:t>
                </a:r>
              </a:p>
            </p:txBody>
          </p:sp>
        </p:grpSp>
      </p:grpSp>
      <p:sp>
        <p:nvSpPr>
          <p:cNvPr id="6" name="Oval Callout 5"/>
          <p:cNvSpPr/>
          <p:nvPr/>
        </p:nvSpPr>
        <p:spPr>
          <a:xfrm>
            <a:off x="4419600" y="5105400"/>
            <a:ext cx="3413125" cy="1406525"/>
          </a:xfrm>
          <a:prstGeom prst="wedgeEllipseCallout">
            <a:avLst>
              <a:gd name="adj1" fmla="val 44031"/>
              <a:gd name="adj2" fmla="val -102011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&gt;48 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 </a:t>
            </a:r>
          </a:p>
          <a:p>
            <a:pPr algn="ctr" eaLnBrk="1" hangingPunct="1">
              <a:defRPr/>
            </a:pP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-70</a:t>
            </a:r>
            <a:r>
              <a:rPr lang="en-US" sz="2400" b="1" baseline="300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Explosion 1 18"/>
          <p:cNvSpPr/>
          <p:nvPr/>
        </p:nvSpPr>
        <p:spPr>
          <a:xfrm>
            <a:off x="657225" y="3935413"/>
            <a:ext cx="4495800" cy="1143000"/>
          </a:xfrm>
          <a:prstGeom prst="irregularSeal1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6h</a:t>
            </a:r>
          </a:p>
        </p:txBody>
      </p:sp>
      <p:sp>
        <p:nvSpPr>
          <p:cNvPr id="16391" name="TextBox 19"/>
          <p:cNvSpPr txBox="1">
            <a:spLocks noChangeArrowheads="1"/>
          </p:cNvSpPr>
          <p:nvPr/>
        </p:nvSpPr>
        <p:spPr bwMode="auto">
          <a:xfrm>
            <a:off x="914400" y="5334000"/>
            <a:ext cx="28432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Theo hướng dẫn kít Trioplex</a:t>
            </a:r>
          </a:p>
        </p:txBody>
      </p:sp>
      <p:sp>
        <p:nvSpPr>
          <p:cNvPr id="16392" name="AutoShape 8"/>
          <p:cNvSpPr>
            <a:spLocks/>
          </p:cNvSpPr>
          <p:nvPr/>
        </p:nvSpPr>
        <p:spPr bwMode="auto">
          <a:xfrm rot="5400000">
            <a:off x="3922713" y="1563687"/>
            <a:ext cx="361950" cy="2263775"/>
          </a:xfrm>
          <a:prstGeom prst="leftBrace">
            <a:avLst>
              <a:gd name="adj1" fmla="val 78209"/>
              <a:gd name="adj2" fmla="val 50000"/>
            </a:avLst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000">
              <a:latin typeface="VNI-Helve-Condense" pitchFamily="2" charset="0"/>
            </a:endParaRPr>
          </a:p>
        </p:txBody>
      </p:sp>
      <p:sp>
        <p:nvSpPr>
          <p:cNvPr id="16393" name="AutoShape 8"/>
          <p:cNvSpPr>
            <a:spLocks/>
          </p:cNvSpPr>
          <p:nvPr/>
        </p:nvSpPr>
        <p:spPr bwMode="auto">
          <a:xfrm rot="5400000">
            <a:off x="2359025" y="2287588"/>
            <a:ext cx="301625" cy="904875"/>
          </a:xfrm>
          <a:prstGeom prst="leftBrace">
            <a:avLst>
              <a:gd name="adj1" fmla="val 78333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000">
              <a:latin typeface="VNI-Helve-Condense" pitchFamily="2" charset="0"/>
            </a:endParaRPr>
          </a:p>
        </p:txBody>
      </p:sp>
      <p:sp>
        <p:nvSpPr>
          <p:cNvPr id="16394" name="TextBox 21"/>
          <p:cNvSpPr txBox="1">
            <a:spLocks noChangeArrowheads="1"/>
          </p:cNvSpPr>
          <p:nvPr/>
        </p:nvSpPr>
        <p:spPr bwMode="auto">
          <a:xfrm>
            <a:off x="2247900" y="2252663"/>
            <a:ext cx="939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30’</a:t>
            </a:r>
          </a:p>
        </p:txBody>
      </p:sp>
    </p:spTree>
    <p:extLst>
      <p:ext uri="{BB962C8B-B14F-4D97-AF65-F5344CB8AC3E}">
        <p14:creationId xmlns:p14="http://schemas.microsoft.com/office/powerpoint/2010/main" val="332563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5">
            <a:extLst>
              <a:ext uri="{FF2B5EF4-FFF2-40B4-BE49-F238E27FC236}">
                <a16:creationId xmlns:a16="http://schemas.microsoft.com/office/drawing/2014/main" xmlns="" id="{1878B6E3-C115-4A23-BCD4-07DE8B59F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None/>
            </a:pPr>
            <a:fld id="{024B0099-C04E-4D89-B891-5DC44514D597}" type="slidenum">
              <a:rPr lang="en-US" altLang="en-US" sz="1000">
                <a:latin typeface="VNI-Helve-Condense" pitchFamily="2" charset="0"/>
              </a:rPr>
              <a:pPr lvl="1" eaLnBrk="1" hangingPunct="1">
                <a:spcBef>
                  <a:spcPct val="0"/>
                </a:spcBef>
                <a:buFontTx/>
                <a:buNone/>
              </a:pPr>
              <a:t>29</a:t>
            </a:fld>
            <a:endParaRPr lang="en-US" altLang="en-US" sz="1000">
              <a:latin typeface="Times New Roman" panose="02020603050405020304" pitchFamily="18" charset="0"/>
            </a:endParaRPr>
          </a:p>
        </p:txBody>
      </p:sp>
      <p:sp>
        <p:nvSpPr>
          <p:cNvPr id="7172" name="Text Box 6">
            <a:extLst>
              <a:ext uri="{FF2B5EF4-FFF2-40B4-BE49-F238E27FC236}">
                <a16:creationId xmlns:a16="http://schemas.microsoft.com/office/drawing/2014/main" xmlns="" id="{811390DF-F962-48FB-82DF-393DE78FF5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688" y="2159000"/>
            <a:ext cx="8139112" cy="3454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marL="571500" indent="-5715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1200"/>
              </a:spcBef>
              <a:buFontTx/>
              <a:buChar char="-"/>
              <a:defRPr/>
            </a:pPr>
            <a:r>
              <a:rPr lang="en-US" alt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Mẫu</a:t>
            </a:r>
            <a:r>
              <a:rPr lang="en-US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quản</a:t>
            </a:r>
            <a:r>
              <a:rPr lang="en-US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2-8</a:t>
            </a:r>
            <a:r>
              <a:rPr lang="en-US" altLang="en-US" sz="2800" baseline="30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 </a:t>
            </a:r>
            <a:r>
              <a:rPr lang="en-US" alt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nên</a:t>
            </a:r>
            <a:r>
              <a:rPr lang="en-US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làm</a:t>
            </a:r>
            <a:r>
              <a:rPr lang="en-US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xét</a:t>
            </a:r>
            <a:r>
              <a:rPr lang="en-US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nghiệm</a:t>
            </a:r>
            <a:r>
              <a:rPr lang="en-US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vòng</a:t>
            </a:r>
            <a:r>
              <a:rPr lang="en-US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48 </a:t>
            </a:r>
            <a:r>
              <a:rPr lang="en-US" altLang="en-US" sz="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giơ</a:t>
            </a:r>
            <a:r>
              <a:rPr lang="en-US" alt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̀ </a:t>
            </a:r>
            <a:r>
              <a:rPr lang="en-US" altLang="en-US" sz="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alt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alt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alt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thập</a:t>
            </a:r>
            <a:endParaRPr lang="en-US" altLang="en-US" sz="28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  <a:buFontTx/>
              <a:buChar char="-"/>
              <a:defRPr/>
            </a:pPr>
            <a:r>
              <a:rPr lang="en-US" alt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Nếu</a:t>
            </a:r>
            <a:r>
              <a:rPr lang="en-US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mẫu</a:t>
            </a:r>
            <a:r>
              <a:rPr lang="en-US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dự</a:t>
            </a:r>
            <a:r>
              <a:rPr lang="en-US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xét</a:t>
            </a:r>
            <a:r>
              <a:rPr lang="en-US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nghiệm</a:t>
            </a:r>
            <a:r>
              <a:rPr lang="en-US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48h </a:t>
            </a:r>
            <a:r>
              <a:rPr lang="en-US" alt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nên</a:t>
            </a:r>
            <a:r>
              <a:rPr lang="en-US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đ</a:t>
            </a:r>
            <a:r>
              <a:rPr lang="vi-VN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ư</a:t>
            </a:r>
            <a:r>
              <a:rPr lang="en-US" alt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ợc</a:t>
            </a:r>
            <a:r>
              <a:rPr lang="en-US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quản</a:t>
            </a:r>
            <a:r>
              <a:rPr lang="en-US" alt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ở -</a:t>
            </a:r>
            <a:r>
              <a:rPr lang="en-US" alt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70</a:t>
            </a:r>
            <a:r>
              <a:rPr lang="en-US" altLang="en-US" sz="2800" baseline="30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alt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</a:t>
            </a:r>
          </a:p>
          <a:p>
            <a:pPr eaLnBrk="1" hangingPunct="1">
              <a:lnSpc>
                <a:spcPct val="120000"/>
              </a:lnSpc>
              <a:spcBef>
                <a:spcPts val="1200"/>
              </a:spcBef>
              <a:buFontTx/>
              <a:buChar char="-"/>
              <a:defRPr/>
            </a:pPr>
            <a:r>
              <a:rPr lang="en-US" altLang="en-US" sz="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Tránh</a:t>
            </a:r>
            <a:r>
              <a:rPr lang="en-US" alt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làm</a:t>
            </a:r>
            <a:r>
              <a:rPr lang="en-US" alt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đông</a:t>
            </a:r>
            <a:r>
              <a:rPr lang="en-US" alt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tan </a:t>
            </a:r>
            <a:r>
              <a:rPr lang="en-US" altLang="en-US" sz="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băng</a:t>
            </a:r>
            <a:r>
              <a:rPr lang="en-US" alt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nhiều</a:t>
            </a:r>
            <a:r>
              <a:rPr lang="en-US" alt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lần</a:t>
            </a:r>
            <a:r>
              <a:rPr lang="en-US" alt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altLang="en-US" sz="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làm</a:t>
            </a:r>
            <a:r>
              <a:rPr lang="en-US" alt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giảm</a:t>
            </a:r>
            <a:r>
              <a:rPr lang="en-US" alt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chất</a:t>
            </a:r>
            <a:r>
              <a:rPr lang="en-US" alt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lượng</a:t>
            </a:r>
            <a:r>
              <a:rPr lang="en-US" alt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của</a:t>
            </a:r>
            <a:r>
              <a:rPr lang="en-US" alt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mẫu</a:t>
            </a:r>
            <a:endParaRPr lang="en-US" altLang="en-US" sz="28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274638"/>
            <a:ext cx="9144000" cy="8382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Bảo quản mẫu</a:t>
            </a:r>
            <a:endParaRPr lang="en-US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19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/>
        </p:nvSpPr>
        <p:spPr>
          <a:xfrm>
            <a:off x="3175" y="76200"/>
            <a:ext cx="9144000" cy="74612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Đặc</a:t>
            </a:r>
            <a:r>
              <a:rPr lang="en-US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bệnh</a:t>
            </a:r>
            <a:r>
              <a:rPr lang="en-US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do vi </a:t>
            </a:r>
            <a:r>
              <a:rPr 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rút</a:t>
            </a:r>
            <a:r>
              <a:rPr lang="en-US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Zika</a:t>
            </a:r>
            <a:endParaRPr lang="en-US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38"/>
          <a:stretch/>
        </p:blipFill>
        <p:spPr bwMode="auto">
          <a:xfrm>
            <a:off x="395536" y="4166161"/>
            <a:ext cx="3400581" cy="2667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663098"/>
              </p:ext>
            </p:extLst>
          </p:nvPr>
        </p:nvGraphicFramePr>
        <p:xfrm>
          <a:off x="3962400" y="4091152"/>
          <a:ext cx="5029200" cy="274320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32082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09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22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Dấu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hiệu</a:t>
                      </a:r>
                      <a:r>
                        <a:rPr lang="en-US" sz="1200" baseline="0" dirty="0" smtClean="0"/>
                        <a:t>/</a:t>
                      </a:r>
                      <a:r>
                        <a:rPr lang="en-US" sz="1200" baseline="0" dirty="0" err="1" smtClean="0"/>
                        <a:t>triệu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chứng</a:t>
                      </a:r>
                      <a:r>
                        <a:rPr lang="en-US" sz="1200" baseline="0" dirty="0" smtClean="0"/>
                        <a:t> (n = 31)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Số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lượng</a:t>
                      </a:r>
                      <a:r>
                        <a:rPr lang="en-US" sz="1200" baseline="0" dirty="0" smtClean="0"/>
                        <a:t> (%)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22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Phát</a:t>
                      </a:r>
                      <a:r>
                        <a:rPr lang="en-US" sz="1200" baseline="0" dirty="0" smtClean="0"/>
                        <a:t> ban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28 (90%)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22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Sốt</a:t>
                      </a:r>
                      <a:r>
                        <a:rPr lang="en-US" sz="1200" baseline="0" dirty="0" smtClean="0"/>
                        <a:t> 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20 (65%)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22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Đau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khớp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20 (65%)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22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Xung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huyết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kết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mạc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17 (55%)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422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Đau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cơ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 (48%)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422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Đau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đầu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14 (45%)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22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Đau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sau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hốc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mắt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 (39%)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422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Phù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 (19%)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422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Nôn</a:t>
                      </a:r>
                      <a:r>
                        <a:rPr lang="en-US" sz="1200" dirty="0" smtClean="0"/>
                        <a:t>,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ói</a:t>
                      </a:r>
                      <a:r>
                        <a:rPr lang="en-US" sz="1200" baseline="0" dirty="0" smtClean="0"/>
                        <a:t> 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 (10%)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11760" y="3657600"/>
            <a:ext cx="3864631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chemeClr val="bg1"/>
                </a:solidFill>
              </a:rPr>
              <a:t>Biểu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hiện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bệnh</a:t>
            </a:r>
            <a:r>
              <a:rPr lang="en-US" b="1" dirty="0" smtClean="0">
                <a:solidFill>
                  <a:schemeClr val="bg1"/>
                </a:solidFill>
              </a:rPr>
              <a:t>*</a:t>
            </a:r>
            <a:endParaRPr 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0143807"/>
              </p:ext>
            </p:extLst>
          </p:nvPr>
        </p:nvGraphicFramePr>
        <p:xfrm>
          <a:off x="4572000" y="9144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288032" y="1052736"/>
            <a:ext cx="4932040" cy="2328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marL="565150" indent="-457200"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07950" indent="0" algn="just">
              <a:spcBef>
                <a:spcPts val="400"/>
              </a:spcBef>
              <a:spcAft>
                <a:spcPts val="400"/>
              </a:spcAft>
              <a:buClr>
                <a:srgbClr val="002060"/>
              </a:buClr>
            </a:pPr>
            <a:r>
              <a:rPr lang="pt-BR" altLang="vi-VN" sz="2000" smtClean="0">
                <a:solidFill>
                  <a:srgbClr val="002060"/>
                </a:solidFill>
                <a:latin typeface="Arial" charset="0"/>
              </a:rPr>
              <a:t>Bệnh có nhiều đường lây truyền</a:t>
            </a:r>
          </a:p>
          <a:p>
            <a:pPr marL="800100" lvl="2" indent="-342900" algn="just">
              <a:spcBef>
                <a:spcPts val="400"/>
              </a:spcBef>
              <a:spcAft>
                <a:spcPts val="400"/>
              </a:spcAft>
              <a:buClr>
                <a:srgbClr val="002060"/>
              </a:buClr>
              <a:buFont typeface="Arial" pitchFamily="34" charset="0"/>
              <a:buChar char="•"/>
            </a:pPr>
            <a:r>
              <a:rPr lang="pt-BR" altLang="vi-VN" sz="1800" smtClean="0">
                <a:solidFill>
                  <a:srgbClr val="002060"/>
                </a:solidFill>
                <a:latin typeface="Arial" charset="0"/>
              </a:rPr>
              <a:t>chủ </a:t>
            </a:r>
            <a:r>
              <a:rPr lang="pt-BR" altLang="vi-VN" sz="1800" dirty="0" smtClean="0">
                <a:solidFill>
                  <a:srgbClr val="002060"/>
                </a:solidFill>
                <a:latin typeface="Arial" charset="0"/>
              </a:rPr>
              <a:t>yếu qua </a:t>
            </a:r>
            <a:r>
              <a:rPr lang="pt-BR" altLang="vi-VN" sz="1800" smtClean="0">
                <a:solidFill>
                  <a:srgbClr val="002060"/>
                </a:solidFill>
                <a:latin typeface="Arial" charset="0"/>
              </a:rPr>
              <a:t>muỗi vằn</a:t>
            </a:r>
          </a:p>
          <a:p>
            <a:pPr marL="800100" lvl="2" indent="-342900" algn="just">
              <a:spcBef>
                <a:spcPts val="400"/>
              </a:spcBef>
              <a:spcAft>
                <a:spcPts val="400"/>
              </a:spcAft>
              <a:buClr>
                <a:srgbClr val="002060"/>
              </a:buClr>
              <a:buFont typeface="Arial" pitchFamily="34" charset="0"/>
              <a:buChar char="•"/>
            </a:pPr>
            <a:r>
              <a:rPr lang="pt-BR" altLang="vi-VN" sz="1800" smtClean="0">
                <a:solidFill>
                  <a:srgbClr val="002060"/>
                </a:solidFill>
                <a:latin typeface="Arial" charset="0"/>
              </a:rPr>
              <a:t>qua máu</a:t>
            </a:r>
          </a:p>
          <a:p>
            <a:pPr marL="800100" lvl="2" indent="-342900" algn="just">
              <a:spcBef>
                <a:spcPts val="400"/>
              </a:spcBef>
              <a:spcAft>
                <a:spcPts val="400"/>
              </a:spcAft>
              <a:buClr>
                <a:srgbClr val="002060"/>
              </a:buClr>
              <a:buFont typeface="Arial" pitchFamily="34" charset="0"/>
              <a:buChar char="•"/>
            </a:pPr>
            <a:r>
              <a:rPr lang="pt-BR" altLang="vi-VN" sz="1800" smtClean="0">
                <a:solidFill>
                  <a:srgbClr val="002060"/>
                </a:solidFill>
                <a:latin typeface="Arial" charset="0"/>
              </a:rPr>
              <a:t>qua quan hệ tình dục</a:t>
            </a:r>
          </a:p>
          <a:p>
            <a:pPr marL="800100" lvl="2" indent="-342900" algn="just">
              <a:spcBef>
                <a:spcPts val="400"/>
              </a:spcBef>
              <a:spcAft>
                <a:spcPts val="400"/>
              </a:spcAft>
              <a:buClr>
                <a:srgbClr val="002060"/>
              </a:buClr>
              <a:buFont typeface="Arial" pitchFamily="34" charset="0"/>
              <a:buChar char="•"/>
            </a:pPr>
            <a:r>
              <a:rPr lang="pt-BR" altLang="vi-VN" sz="1800" smtClean="0">
                <a:solidFill>
                  <a:srgbClr val="002060"/>
                </a:solidFill>
                <a:latin typeface="Arial" charset="0"/>
              </a:rPr>
              <a:t>mẹ sang con</a:t>
            </a:r>
            <a:endParaRPr lang="pt-BR" altLang="vi-VN" sz="1800" dirty="0" smtClean="0">
              <a:solidFill>
                <a:srgbClr val="002060"/>
              </a:solidFill>
              <a:latin typeface="Arial" charset="0"/>
            </a:endParaRPr>
          </a:p>
          <a:p>
            <a:pPr marL="107950" indent="0" algn="just">
              <a:spcBef>
                <a:spcPts val="400"/>
              </a:spcBef>
              <a:spcAft>
                <a:spcPts val="400"/>
              </a:spcAft>
              <a:buClr>
                <a:srgbClr val="002060"/>
              </a:buClr>
            </a:pPr>
            <a:r>
              <a:rPr lang="pt-BR" altLang="vi-VN" sz="2000" dirty="0" smtClean="0">
                <a:solidFill>
                  <a:srgbClr val="002060"/>
                </a:solidFill>
                <a:latin typeface="Arial" charset="0"/>
              </a:rPr>
              <a:t>Bệnh có biểu hiện nhẹ, kéo dài </a:t>
            </a:r>
            <a:r>
              <a:rPr lang="pt-BR" altLang="vi-VN" sz="2000" smtClean="0">
                <a:solidFill>
                  <a:srgbClr val="002060"/>
                </a:solidFill>
                <a:latin typeface="Arial" charset="0"/>
              </a:rPr>
              <a:t>2-7 ngày</a:t>
            </a:r>
            <a:endParaRPr lang="pt-BR" altLang="vi-VN" sz="2000" dirty="0" smtClean="0">
              <a:solidFill>
                <a:srgbClr val="00206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86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>
            <a:extLst>
              <a:ext uri="{FF2B5EF4-FFF2-40B4-BE49-F238E27FC236}">
                <a16:creationId xmlns:a16="http://schemas.microsoft.com/office/drawing/2014/main" xmlns="" id="{848986F0-6AA4-4557-8330-88EF80094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None/>
            </a:pPr>
            <a:fld id="{59AFC35E-6984-4C20-A083-2EF6C607C922}" type="slidenum">
              <a:rPr lang="en-US" altLang="en-US" sz="1000">
                <a:latin typeface="VNI-Helve-Condense" pitchFamily="2" charset="0"/>
              </a:rPr>
              <a:pPr lvl="1" eaLnBrk="1" hangingPunct="1">
                <a:spcBef>
                  <a:spcPct val="0"/>
                </a:spcBef>
                <a:buFontTx/>
                <a:buNone/>
              </a:pPr>
              <a:t>30</a:t>
            </a:fld>
            <a:endParaRPr lang="en-US" altLang="en-US" sz="1000">
              <a:latin typeface="Times New Roman" panose="02020603050405020304" pitchFamily="18" charset="0"/>
            </a:endParaRPr>
          </a:p>
        </p:txBody>
      </p:sp>
      <p:sp>
        <p:nvSpPr>
          <p:cNvPr id="7172" name="Text Box 6">
            <a:extLst>
              <a:ext uri="{FF2B5EF4-FFF2-40B4-BE49-F238E27FC236}">
                <a16:creationId xmlns:a16="http://schemas.microsoft.com/office/drawing/2014/main" xmlns="" id="{768EC377-EC2B-4572-B030-5EEEB531A6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600200"/>
            <a:ext cx="8839199" cy="629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marL="571500" indent="-5715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1200"/>
              </a:spcBef>
              <a:buFontTx/>
              <a:buChar char="-"/>
              <a:defRPr/>
            </a:pP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Đóng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gói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nguyên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tắc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3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lớp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TT 43/2011/TT-BYT.</a:t>
            </a:r>
          </a:p>
          <a:p>
            <a:pPr eaLnBrk="1" hangingPunct="1">
              <a:lnSpc>
                <a:spcPct val="120000"/>
              </a:lnSpc>
              <a:spcBef>
                <a:spcPts val="1200"/>
              </a:spcBef>
              <a:buFontTx/>
              <a:buChar char="-"/>
              <a:defRPr/>
            </a:pP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Gởi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mẫu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kèm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phiếu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điều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tra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ca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bệnh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phiếu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yêu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cầu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XN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mẫu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1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3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QĐ 3091/QĐ-BYT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ngày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03/7/2017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Y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tế</a:t>
            </a:r>
            <a:endParaRPr lang="en-US" altLang="en-US" sz="2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  <a:buFontTx/>
              <a:buChar char="-"/>
              <a:defRPr/>
            </a:pP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Mẫu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đang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quản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ở 4-8</a:t>
            </a:r>
            <a:r>
              <a:rPr lang="en-US" altLang="en-US" sz="2600" baseline="30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 - </a:t>
            </a:r>
            <a:r>
              <a:rPr lang="en-US" altLang="en-US" sz="26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ận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chuyển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4-8</a:t>
            </a:r>
            <a:r>
              <a:rPr lang="en-US" altLang="en-US" sz="2600" baseline="30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</a:t>
            </a:r>
          </a:p>
          <a:p>
            <a:pPr eaLnBrk="1" hangingPunct="1">
              <a:lnSpc>
                <a:spcPct val="120000"/>
              </a:lnSpc>
              <a:spcBef>
                <a:spcPts val="1200"/>
              </a:spcBef>
              <a:buFontTx/>
              <a:buChar char="-"/>
              <a:defRPr/>
            </a:pP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Mẫu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đang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quản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ở - 70</a:t>
            </a:r>
            <a:r>
              <a:rPr lang="en-US" altLang="en-US" sz="2600" baseline="30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 –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vận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chuyển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đá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khô</a:t>
            </a:r>
            <a:endParaRPr lang="en-US" altLang="en-US" sz="2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  <a:buFontTx/>
              <a:buChar char="-"/>
              <a:defRPr/>
            </a:pP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Báo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PXN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nơi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nhận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mẫu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việc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gởi</a:t>
            </a:r>
            <a:r>
              <a:rPr lang="en-US" alt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mẫu</a:t>
            </a:r>
            <a:endParaRPr lang="en-US" altLang="en-US" sz="2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  <a:buFontTx/>
              <a:buChar char="-"/>
              <a:defRPr/>
            </a:pPr>
            <a:endParaRPr lang="en-US" altLang="en-US" sz="2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  <a:buFontTx/>
              <a:buChar char="-"/>
              <a:defRPr/>
            </a:pPr>
            <a:endParaRPr lang="en-US" altLang="en-US" sz="2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304800"/>
            <a:ext cx="9144000" cy="8382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Đóng</a:t>
            </a:r>
            <a:r>
              <a:rPr lang="en-US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gói</a:t>
            </a:r>
            <a:r>
              <a:rPr lang="en-US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vận</a:t>
            </a:r>
            <a:r>
              <a:rPr lang="en-US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chuyển</a:t>
            </a:r>
            <a:endParaRPr lang="en-US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42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None/>
            </a:pPr>
            <a:fld id="{243E33C7-8BCF-48DC-BF52-49B38815D40A}" type="slidenum">
              <a:rPr lang="en-US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lvl="1" eaLnBrk="1" hangingPunct="1">
                <a:spcBef>
                  <a:spcPct val="0"/>
                </a:spcBef>
                <a:buFontTx/>
                <a:buNone/>
              </a:pPr>
              <a:t>31</a:t>
            </a:fld>
            <a:endParaRPr lang="en-US" altLang="en-US"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914400" y="349250"/>
            <a:ext cx="8093075" cy="76358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tắc</a:t>
            </a:r>
            <a:r>
              <a:rPr lang="en-US" dirty="0"/>
              <a:t> </a:t>
            </a:r>
            <a:r>
              <a:rPr lang="en-US" dirty="0" err="1"/>
              <a:t>đóng</a:t>
            </a:r>
            <a:r>
              <a:rPr lang="en-US" dirty="0"/>
              <a:t> </a:t>
            </a:r>
            <a:r>
              <a:rPr lang="en-US" dirty="0" err="1"/>
              <a:t>gói</a:t>
            </a:r>
            <a:r>
              <a:rPr lang="en-US" dirty="0"/>
              <a:t>  </a:t>
            </a:r>
          </a:p>
        </p:txBody>
      </p:sp>
      <p:sp>
        <p:nvSpPr>
          <p:cNvPr id="24581" name="Rectangle 3"/>
          <p:cNvSpPr>
            <a:spLocks noGrp="1" noChangeArrowheads="1"/>
          </p:cNvSpPr>
          <p:nvPr>
            <p:ph idx="1"/>
          </p:nvPr>
        </p:nvSpPr>
        <p:spPr>
          <a:xfrm>
            <a:off x="0" y="1524000"/>
            <a:ext cx="9007475" cy="609600"/>
          </a:xfrm>
        </p:spPr>
        <p:txBody>
          <a:bodyPr/>
          <a:lstStyle/>
          <a:p>
            <a:pPr marL="457200" lvl="1" indent="0" eaLnBrk="1" hangingPunct="1"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 alt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 bệnh phẩm phải được đóng gói ba lớp</a:t>
            </a:r>
          </a:p>
          <a:p>
            <a:pPr marL="457200" lvl="1" indent="0" eaLnBrk="1" hangingPunct="1">
              <a:buClr>
                <a:schemeClr val="tx1"/>
              </a:buClr>
              <a:buFont typeface="Arial" panose="020B0604020202020204" pitchFamily="34" charset="0"/>
              <a:buNone/>
            </a:pPr>
            <a:endParaRPr lang="en-US" altLang="en-US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Diagram 2"/>
          <p:cNvGraphicFramePr/>
          <p:nvPr/>
        </p:nvGraphicFramePr>
        <p:xfrm>
          <a:off x="941230" y="2438400"/>
          <a:ext cx="7059769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1051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None/>
            </a:pPr>
            <a:fld id="{BA87F57D-570A-453F-9F46-8C45DE999737}" type="slidenum">
              <a:rPr lang="en-US" altLang="en-US" sz="1000">
                <a:latin typeface="VNI-Helve-Condense" pitchFamily="2" charset="0"/>
              </a:rPr>
              <a:pPr lvl="1" eaLnBrk="1" hangingPunct="1">
                <a:spcBef>
                  <a:spcPct val="0"/>
                </a:spcBef>
                <a:buFontTx/>
                <a:buNone/>
              </a:pPr>
              <a:t>32</a:t>
            </a:fld>
            <a:endParaRPr lang="en-US" altLang="en-US" sz="1000">
              <a:latin typeface="Times New Roman" panose="02020603050405020304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914400" y="349250"/>
            <a:ext cx="8093075" cy="76358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US" dirty="0" err="1"/>
              <a:t>Thông</a:t>
            </a:r>
            <a:r>
              <a:rPr lang="en-US" dirty="0"/>
              <a:t> tin </a:t>
            </a:r>
            <a:r>
              <a:rPr lang="en-US" dirty="0" err="1"/>
              <a:t>nơi</a:t>
            </a:r>
            <a:r>
              <a:rPr lang="en-US" dirty="0"/>
              <a:t> </a:t>
            </a:r>
            <a:r>
              <a:rPr lang="en-US" dirty="0" err="1"/>
              <a:t>nhận</a:t>
            </a:r>
            <a:r>
              <a:rPr lang="en-US" dirty="0"/>
              <a:t> </a:t>
            </a:r>
            <a:r>
              <a:rPr lang="en-US" dirty="0" err="1"/>
              <a:t>mẫu</a:t>
            </a:r>
            <a:endParaRPr lang="en-US" dirty="0"/>
          </a:p>
        </p:txBody>
      </p:sp>
      <p:sp>
        <p:nvSpPr>
          <p:cNvPr id="27653" name="Rectangle 3"/>
          <p:cNvSpPr>
            <a:spLocks noGrp="1" noChangeArrowheads="1"/>
          </p:cNvSpPr>
          <p:nvPr>
            <p:ph idx="1"/>
          </p:nvPr>
        </p:nvSpPr>
        <p:spPr>
          <a:xfrm>
            <a:off x="304799" y="2362200"/>
            <a:ext cx="8702675" cy="3124200"/>
          </a:xfrm>
        </p:spPr>
        <p:txBody>
          <a:bodyPr>
            <a:normAutofit fontScale="77500" lnSpcReduction="20000"/>
          </a:bodyPr>
          <a:lstStyle/>
          <a:p>
            <a:pPr marL="392113" lvl="1" indent="0" algn="ctr" eaLnBrk="1" hangingPunct="1">
              <a:lnSpc>
                <a:spcPct val="200000"/>
              </a:lnSpc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 altLang="en-US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PXN </a:t>
            </a:r>
            <a:r>
              <a:rPr lang="en-US" altLang="en-US" sz="4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Arbovirus</a:t>
            </a:r>
            <a:r>
              <a:rPr lang="en-US" altLang="en-US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sz="4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Viện</a:t>
            </a:r>
            <a:r>
              <a:rPr lang="en-US" altLang="en-US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Pasteur TP. HCM</a:t>
            </a:r>
          </a:p>
          <a:p>
            <a:pPr marL="392113" lvl="1" indent="0" algn="ctr" eaLnBrk="1" hangingPunct="1">
              <a:lnSpc>
                <a:spcPct val="200000"/>
              </a:lnSpc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167 Pasteur, </a:t>
            </a:r>
            <a:r>
              <a:rPr lang="en-US" alt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phường</a:t>
            </a:r>
            <a:r>
              <a:rPr lang="en-US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8, </a:t>
            </a:r>
            <a:r>
              <a:rPr lang="en-US" alt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quận</a:t>
            </a:r>
            <a:r>
              <a:rPr lang="en-US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3, TP. </a:t>
            </a:r>
            <a:r>
              <a:rPr lang="en-US" alt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Minh</a:t>
            </a:r>
          </a:p>
          <a:p>
            <a:pPr marL="392113" lvl="1" indent="0" algn="ctr" eaLnBrk="1" hangingPunct="1">
              <a:lnSpc>
                <a:spcPct val="200000"/>
              </a:lnSpc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ĐT: 02838 296 351</a:t>
            </a:r>
          </a:p>
        </p:txBody>
      </p:sp>
    </p:spTree>
    <p:extLst>
      <p:ext uri="{BB962C8B-B14F-4D97-AF65-F5344CB8AC3E}">
        <p14:creationId xmlns:p14="http://schemas.microsoft.com/office/powerpoint/2010/main" val="46637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139BA36-E331-43B1-BEA5-18C5877231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371601"/>
            <a:ext cx="8686800" cy="4343400"/>
          </a:xfrm>
        </p:spPr>
        <p:txBody>
          <a:bodyPr>
            <a:normAutofit/>
          </a:bodyPr>
          <a:lstStyle/>
          <a:p>
            <a:r>
              <a:rPr lang="en-US" sz="28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Chủ yếu điều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trị</a:t>
            </a:r>
            <a:r>
              <a:rPr 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triệu</a:t>
            </a:r>
            <a:r>
              <a:rPr 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chứng</a:t>
            </a:r>
            <a:endParaRPr lang="en-US" sz="28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8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Theo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dõi</a:t>
            </a:r>
            <a:r>
              <a:rPr 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tình</a:t>
            </a:r>
            <a:r>
              <a:rPr 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trạng</a:t>
            </a:r>
            <a:r>
              <a:rPr 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thai</a:t>
            </a:r>
            <a:r>
              <a:rPr 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kỳ</a:t>
            </a:r>
            <a:r>
              <a:rPr 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đối</a:t>
            </a:r>
            <a:r>
              <a:rPr 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thai</a:t>
            </a:r>
            <a:r>
              <a:rPr 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phụ</a:t>
            </a:r>
            <a:endParaRPr lang="en-US" sz="28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Tư</a:t>
            </a:r>
            <a:r>
              <a:rPr 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vấn</a:t>
            </a:r>
            <a:r>
              <a:rPr 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xét</a:t>
            </a:r>
            <a:r>
              <a:rPr 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nghiệm</a:t>
            </a:r>
            <a:r>
              <a:rPr 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đối</a:t>
            </a:r>
            <a:r>
              <a:rPr 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tr</a:t>
            </a:r>
            <a:r>
              <a:rPr lang="vi-VN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ư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ờng</a:t>
            </a:r>
            <a:r>
              <a:rPr 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nghi</a:t>
            </a:r>
            <a:r>
              <a:rPr lang="en-US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ngờ</a:t>
            </a:r>
            <a:endParaRPr lang="en-US" sz="28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52400"/>
            <a:ext cx="9144000" cy="8382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Điều trị</a:t>
            </a:r>
            <a:endParaRPr lang="en-US" sz="40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03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763000" cy="5257800"/>
          </a:xfrm>
        </p:spPr>
        <p:txBody>
          <a:bodyPr>
            <a:normAutofit lnSpcReduction="10000"/>
          </a:bodyPr>
          <a:lstStyle/>
          <a:p>
            <a:r>
              <a:rPr lang="en-US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Diệt </a:t>
            </a:r>
            <a:r>
              <a:rPr lang="en-U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muỗi</a:t>
            </a: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b="1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lăng</a:t>
            </a:r>
            <a:r>
              <a:rPr lang="en-US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quăng</a:t>
            </a:r>
          </a:p>
          <a:p>
            <a:pPr lvl="1"/>
            <a:r>
              <a:rPr lang="en-US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Loại bỏ dụng cụ chứa nước có lăng quăng</a:t>
            </a:r>
          </a:p>
          <a:p>
            <a:pPr lvl="1"/>
            <a:r>
              <a:rPr lang="en-US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Thường xuyên súc rửa, bảo vệ dụng cụ tránh nhiễm LQ</a:t>
            </a:r>
          </a:p>
          <a:p>
            <a:pPr lvl="1"/>
            <a:r>
              <a:rPr lang="en-US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Sử dụng các biện pháp diệt muỗi và phòng muỗi đốt</a:t>
            </a:r>
            <a:endParaRPr lang="en-US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Phòng tránh lây qua đường tình dục</a:t>
            </a:r>
            <a:endParaRPr lang="en-US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Đối với phụ nữ mang thai</a:t>
            </a:r>
          </a:p>
          <a:p>
            <a:pPr lvl="1"/>
            <a:r>
              <a:rPr lang="en-US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Khám thai định kỳ</a:t>
            </a:r>
          </a:p>
          <a:p>
            <a:pPr lvl="1"/>
            <a:r>
              <a:rPr lang="en-US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Tư vấn xét nghiệm nếu phát hiện triệu chứng nghi ngờ</a:t>
            </a:r>
            <a:endParaRPr lang="en-US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52400"/>
            <a:ext cx="9144000" cy="8382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Dự phòng</a:t>
            </a:r>
            <a:endParaRPr lang="en-US" sz="40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22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Khoa Kiểm soát phòng ngừa dịch bệnh- Viện Pasteur </a:t>
            </a:r>
            <a:r>
              <a:rPr lang="en-US" sz="2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TPHCM</a:t>
            </a:r>
          </a:p>
          <a:p>
            <a:pPr marL="0" indent="0">
              <a:buNone/>
            </a:pPr>
            <a:r>
              <a:rPr lang="en-US" sz="2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Ths.Bs. Lương Chấn Quang</a:t>
            </a:r>
          </a:p>
          <a:p>
            <a:pPr marL="0" indent="0">
              <a:buNone/>
            </a:pPr>
            <a:r>
              <a:rPr lang="en-US" sz="2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Số điện thoại: 028.38243334</a:t>
            </a:r>
          </a:p>
          <a:p>
            <a:pPr marL="0" indent="0">
              <a:buNone/>
            </a:pPr>
            <a:endParaRPr lang="en-US" sz="2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Phòng Arbovirut- Khoa Vi sinh miễn dịch- Viện Pasteur TPHCM</a:t>
            </a:r>
          </a:p>
          <a:p>
            <a:pPr marL="0" indent="0">
              <a:buNone/>
            </a:pPr>
            <a:r>
              <a:rPr lang="en-US" sz="2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TS</a:t>
            </a:r>
            <a:r>
              <a:rPr lang="en-US" sz="2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Đào Huy Mạnh</a:t>
            </a:r>
          </a:p>
          <a:p>
            <a:pPr marL="0" indent="0">
              <a:buNone/>
            </a:pPr>
            <a:r>
              <a:rPr lang="en-US" sz="2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Số điện thoại</a:t>
            </a:r>
            <a:r>
              <a:rPr lang="en-US" sz="2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028.38296351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6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sz="2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</a:t>
            </a:r>
            <a:endParaRPr lang="en-US" sz="2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52400"/>
            <a:ext cx="9144000" cy="8382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Thông tin liên hệ</a:t>
            </a:r>
            <a:endParaRPr lang="en-US" sz="40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74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19588"/>
            <a:ext cx="9143999" cy="463841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0815"/>
            <a:ext cx="9144000" cy="631503"/>
          </a:xfrm>
          <a:solidFill>
            <a:srgbClr val="C00000"/>
          </a:solidFill>
        </p:spPr>
        <p:txBody>
          <a:bodyPr/>
          <a:lstStyle/>
          <a:p>
            <a:r>
              <a:rPr lang="en-US" sz="32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THÔNG ĐIỆP CHO CỘNG ĐỒNG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620688"/>
            <a:ext cx="8964488" cy="2592288"/>
          </a:xfrm>
          <a:noFill/>
        </p:spPr>
        <p:txBody>
          <a:bodyPr/>
          <a:lstStyle/>
          <a:p>
            <a:pPr marL="457200" indent="-457200" algn="just">
              <a:buAutoNum type="arabicPeriod"/>
            </a:pPr>
            <a:r>
              <a:rPr lang="en-US" sz="2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Dành 10 phút mỗi tuần để kiểm tra và loại trừ lăng quăng trong và ngoài nhà</a:t>
            </a:r>
          </a:p>
          <a:p>
            <a:pPr marL="457200" indent="-457200" algn="just">
              <a:buAutoNum type="arabicPeriod"/>
            </a:pPr>
            <a:r>
              <a:rPr lang="en-US" sz="240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Hãy </a:t>
            </a:r>
            <a:r>
              <a:rPr lang="en-US" sz="240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phối hợp với Y tế trong phun hóa chất diệt muỗi phòng bệnh Sốt xuất </a:t>
            </a:r>
            <a:r>
              <a:rPr lang="en-US" sz="240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huyết và bệnh do vi rút Zika.</a:t>
            </a:r>
          </a:p>
          <a:p>
            <a:pPr marL="457200" indent="-457200" algn="just">
              <a:buAutoNum type="arabicPeriod"/>
            </a:pPr>
            <a:r>
              <a:rPr lang="en-US" sz="240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Cộng đồng chung tay phòng chống bệnh Sốt xuất huyết và bệnh do vi rút Zika.</a:t>
            </a:r>
            <a:endParaRPr lang="en-US" sz="240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0132F-2143-41E6-B423-B52F64CE799D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16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3" r="31168"/>
          <a:stretch>
            <a:fillRect/>
          </a:stretch>
        </p:blipFill>
        <p:spPr bwMode="auto">
          <a:xfrm>
            <a:off x="4481513" y="1771650"/>
            <a:ext cx="4348162" cy="430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" y="1455738"/>
            <a:ext cx="3946525" cy="507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76200"/>
            <a:ext cx="9144000" cy="7461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1947: Vi rút Zika l</a:t>
            </a:r>
            <a:r>
              <a:rPr lang="vi-VN" sz="36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ần </a:t>
            </a:r>
            <a:r>
              <a:rPr lang="vi-VN" sz="36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đầu tiên phát </a:t>
            </a:r>
            <a:r>
              <a:rPr lang="vi-VN" sz="36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hiện</a:t>
            </a:r>
            <a:endParaRPr lang="en-US" sz="36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45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85800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GB" alt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ĐẶC</a:t>
            </a:r>
            <a:r>
              <a:rPr lang="en-GB" altLang="en-US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alt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GB" altLang="en-US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altLang="en-US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ZIKV</a:t>
            </a:r>
            <a:endParaRPr lang="en-US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just" eaLnBrk="1" hangingPunct="1">
              <a:lnSpc>
                <a:spcPct val="100000"/>
              </a:lnSpc>
            </a:pPr>
            <a:r>
              <a:rPr lang="en-US" altLang="en-US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ZIKV </a:t>
            </a:r>
            <a:r>
              <a:rPr lang="en-US" altLang="en-US" sz="24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là vi rút thuộc họ vi rút </a:t>
            </a:r>
            <a:r>
              <a:rPr lang="en-US" altLang="en-US" sz="24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Flaviridae</a:t>
            </a:r>
            <a:r>
              <a:rPr lang="en-US" altLang="en-US" sz="24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cùng họ với vi rút Dengue (gây bệnh sốt xuất huyết Dengue),vi rút gây bệnh sốt vàng (Yellow Fever), vi rút Tây sông Nile </a:t>
            </a:r>
            <a:r>
              <a:rPr lang="en-US" altLang="en-US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(sốt </a:t>
            </a:r>
            <a:r>
              <a:rPr lang="en-US" altLang="en-US" sz="24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Tây sông Nile</a:t>
            </a:r>
            <a:r>
              <a:rPr lang="en-US" altLang="en-US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).</a:t>
            </a:r>
          </a:p>
          <a:p>
            <a:pPr algn="just" eaLnBrk="1" hangingPunct="1">
              <a:lnSpc>
                <a:spcPct val="100000"/>
              </a:lnSpc>
            </a:pPr>
            <a:r>
              <a:rPr lang="en-US" altLang="en-US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vi-VN" altLang="en-US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rên </a:t>
            </a:r>
            <a:r>
              <a:rPr lang="vi-VN" altLang="en-US" sz="24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bề mặt của </a:t>
            </a:r>
            <a:r>
              <a:rPr lang="en-US" altLang="en-US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ZIKV</a:t>
            </a:r>
            <a:r>
              <a:rPr lang="vi-VN" altLang="en-US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có </a:t>
            </a:r>
            <a:r>
              <a:rPr lang="vi-VN" altLang="en-US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 glycoprotein</a:t>
            </a:r>
            <a:r>
              <a:rPr lang="en-US" altLang="en-US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– đây là</a:t>
            </a:r>
            <a:r>
              <a:rPr lang="en-US" altLang="en-US" sz="24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yếu tố quan trọng giúp ZIKV bám dính trên tế bào vật chủ và định hướng tấn công tế bào thần kinh.</a:t>
            </a:r>
          </a:p>
          <a:p>
            <a:pPr algn="just" eaLnBrk="1" hangingPunct="1">
              <a:lnSpc>
                <a:spcPct val="100000"/>
              </a:lnSpc>
            </a:pPr>
            <a:endParaRPr lang="en-US" altLang="en-US" sz="24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100000"/>
              </a:lnSpc>
            </a:pPr>
            <a:endParaRPr lang="en-US" altLang="en-US" sz="24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100000"/>
              </a:lnSpc>
            </a:pPr>
            <a:endParaRPr lang="en-US" altLang="en-US" sz="24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100000"/>
              </a:lnSpc>
            </a:pPr>
            <a:r>
              <a:rPr lang="en-US" altLang="en-US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en-US" altLang="en-US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en-US" altLang="en-US" sz="24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100000"/>
              </a:lnSpc>
            </a:pPr>
            <a:r>
              <a:rPr lang="en-US" altLang="en-US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Các tổn thương não của thai nhi bị đầu nhỏ tại Brazil có hình ảnh đặc trưng do nhiễm trùng.</a:t>
            </a:r>
            <a:endParaRPr lang="en-GB" altLang="en-US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1647D-4CB0-410C-9F9C-79E28A097FE2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924944"/>
            <a:ext cx="5112568" cy="32403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717032"/>
            <a:ext cx="2238688" cy="2000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57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Picture 18" descr="tải xuốn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080845"/>
            <a:ext cx="1600200" cy="772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3175" y="76200"/>
            <a:ext cx="9144000" cy="7461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Zika</a:t>
            </a:r>
            <a:r>
              <a:rPr lang="en-US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bất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thường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thần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kinh</a:t>
            </a:r>
            <a:endParaRPr lang="en-US" sz="3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8138" y="857232"/>
            <a:ext cx="4572000" cy="10772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1400" dirty="0" err="1"/>
              <a:t>Tải</a:t>
            </a:r>
            <a:r>
              <a:rPr lang="en-US" sz="1400" dirty="0"/>
              <a:t> </a:t>
            </a:r>
            <a:r>
              <a:rPr lang="en-US" sz="1400" dirty="0" err="1"/>
              <a:t>lượng</a:t>
            </a:r>
            <a:r>
              <a:rPr lang="en-US" sz="1400" dirty="0"/>
              <a:t> vi </a:t>
            </a:r>
            <a:r>
              <a:rPr lang="en-US" sz="1400" dirty="0" err="1"/>
              <a:t>rút</a:t>
            </a:r>
            <a:r>
              <a:rPr lang="en-US" sz="1400" dirty="0"/>
              <a:t> </a:t>
            </a:r>
            <a:r>
              <a:rPr lang="en-US" sz="1400" dirty="0" err="1"/>
              <a:t>Zika</a:t>
            </a:r>
            <a:r>
              <a:rPr lang="en-US" sz="1400" dirty="0"/>
              <a:t> </a:t>
            </a:r>
            <a:r>
              <a:rPr lang="en-US" sz="1400" dirty="0" err="1"/>
              <a:t>trong</a:t>
            </a:r>
            <a:r>
              <a:rPr lang="en-US" sz="1400" dirty="0"/>
              <a:t> </a:t>
            </a:r>
            <a:r>
              <a:rPr lang="en-US" sz="1400" dirty="0" err="1"/>
              <a:t>nước</a:t>
            </a:r>
            <a:r>
              <a:rPr lang="en-US" sz="1400" dirty="0"/>
              <a:t> </a:t>
            </a:r>
            <a:r>
              <a:rPr lang="en-US" sz="1400" dirty="0" err="1"/>
              <a:t>ối</a:t>
            </a:r>
            <a:r>
              <a:rPr lang="en-US" sz="1400" dirty="0"/>
              <a:t> </a:t>
            </a:r>
            <a:r>
              <a:rPr lang="en-US" sz="1400" dirty="0" err="1"/>
              <a:t>cao</a:t>
            </a:r>
            <a:r>
              <a:rPr lang="en-US" sz="1400" dirty="0"/>
              <a:t> </a:t>
            </a:r>
            <a:r>
              <a:rPr lang="en-US" sz="1400" dirty="0" err="1"/>
              <a:t>gấp</a:t>
            </a:r>
            <a:r>
              <a:rPr lang="en-US" sz="1400" dirty="0"/>
              <a:t> 10.000 </a:t>
            </a:r>
            <a:r>
              <a:rPr lang="en-US" sz="1400" dirty="0" err="1"/>
              <a:t>lần</a:t>
            </a:r>
            <a:r>
              <a:rPr lang="en-US" sz="1400" dirty="0"/>
              <a:t> so </a:t>
            </a:r>
            <a:r>
              <a:rPr lang="en-US" sz="1400" dirty="0" err="1"/>
              <a:t>với</a:t>
            </a:r>
            <a:r>
              <a:rPr lang="en-US" sz="1400" dirty="0"/>
              <a:t> </a:t>
            </a:r>
            <a:r>
              <a:rPr lang="en-US" sz="1400" dirty="0" err="1"/>
              <a:t>tải</a:t>
            </a:r>
            <a:r>
              <a:rPr lang="en-US" sz="1400" dirty="0"/>
              <a:t> </a:t>
            </a:r>
            <a:r>
              <a:rPr lang="en-US" sz="1400" dirty="0" err="1"/>
              <a:t>lượng</a:t>
            </a:r>
            <a:r>
              <a:rPr lang="en-US" sz="1400" dirty="0"/>
              <a:t> vi </a:t>
            </a:r>
            <a:r>
              <a:rPr lang="en-US" sz="1400" dirty="0" err="1"/>
              <a:t>rút</a:t>
            </a:r>
            <a:r>
              <a:rPr lang="en-US" sz="1400" dirty="0"/>
              <a:t> </a:t>
            </a:r>
            <a:r>
              <a:rPr lang="en-US" sz="1400" dirty="0" err="1"/>
              <a:t>trong</a:t>
            </a:r>
            <a:r>
              <a:rPr lang="en-US" sz="1400" dirty="0"/>
              <a:t> </a:t>
            </a:r>
            <a:r>
              <a:rPr lang="en-US" sz="1400" dirty="0" err="1"/>
              <a:t>máu</a:t>
            </a:r>
            <a:endParaRPr lang="en-US" sz="1400" dirty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sz="800" dirty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1400" dirty="0" err="1"/>
              <a:t>Tìm</a:t>
            </a:r>
            <a:r>
              <a:rPr lang="en-US" sz="1400" dirty="0"/>
              <a:t> </a:t>
            </a:r>
            <a:r>
              <a:rPr lang="en-US" sz="1400" dirty="0" err="1"/>
              <a:t>được</a:t>
            </a:r>
            <a:r>
              <a:rPr lang="en-US" sz="1400" dirty="0"/>
              <a:t> vi </a:t>
            </a:r>
            <a:r>
              <a:rPr lang="en-US" sz="1400" dirty="0" err="1"/>
              <a:t>rút</a:t>
            </a:r>
            <a:r>
              <a:rPr lang="en-US" sz="1400" dirty="0"/>
              <a:t> </a:t>
            </a:r>
            <a:r>
              <a:rPr lang="en-US" sz="1400" dirty="0" err="1"/>
              <a:t>Zika</a:t>
            </a:r>
            <a:r>
              <a:rPr lang="en-US" sz="1400" dirty="0"/>
              <a:t> </a:t>
            </a:r>
            <a:r>
              <a:rPr lang="en-US" sz="1400" dirty="0" err="1"/>
              <a:t>trong</a:t>
            </a:r>
            <a:r>
              <a:rPr lang="en-US" sz="1400" dirty="0"/>
              <a:t> </a:t>
            </a:r>
            <a:r>
              <a:rPr lang="en-US" sz="1400" dirty="0" err="1"/>
              <a:t>mô</a:t>
            </a:r>
            <a:r>
              <a:rPr lang="en-US" sz="1400" dirty="0"/>
              <a:t> </a:t>
            </a:r>
            <a:r>
              <a:rPr lang="en-US" sz="1400" dirty="0" err="1"/>
              <a:t>não</a:t>
            </a:r>
            <a:r>
              <a:rPr lang="en-US" sz="1400" dirty="0"/>
              <a:t> </a:t>
            </a:r>
            <a:r>
              <a:rPr lang="en-US" sz="1400" dirty="0" err="1"/>
              <a:t>của</a:t>
            </a:r>
            <a:r>
              <a:rPr lang="en-US" sz="1400" dirty="0"/>
              <a:t> </a:t>
            </a:r>
            <a:r>
              <a:rPr lang="en-US" sz="1400" dirty="0" err="1"/>
              <a:t>trẻ</a:t>
            </a:r>
            <a:r>
              <a:rPr lang="en-US" sz="1400" dirty="0"/>
              <a:t> </a:t>
            </a:r>
            <a:r>
              <a:rPr lang="en-US" sz="1400" dirty="0" err="1"/>
              <a:t>bị</a:t>
            </a:r>
            <a:r>
              <a:rPr lang="en-US" sz="1400" dirty="0"/>
              <a:t> </a:t>
            </a:r>
            <a:r>
              <a:rPr lang="en-US" sz="1400" dirty="0" err="1"/>
              <a:t>tật</a:t>
            </a:r>
            <a:r>
              <a:rPr lang="en-US" sz="1400" dirty="0"/>
              <a:t> </a:t>
            </a:r>
            <a:r>
              <a:rPr lang="en-US" sz="1400" dirty="0" err="1"/>
              <a:t>đầu</a:t>
            </a:r>
            <a:r>
              <a:rPr lang="en-US" sz="1400" dirty="0"/>
              <a:t> </a:t>
            </a:r>
            <a:r>
              <a:rPr lang="en-US" sz="1400" dirty="0" err="1"/>
              <a:t>nhỏ</a:t>
            </a:r>
            <a:r>
              <a:rPr lang="en-US" sz="1400" dirty="0"/>
              <a:t> </a:t>
            </a:r>
            <a:r>
              <a:rPr lang="en-US" sz="1400" dirty="0" err="1"/>
              <a:t>tử</a:t>
            </a:r>
            <a:r>
              <a:rPr lang="en-US" sz="1400" dirty="0"/>
              <a:t> </a:t>
            </a:r>
            <a:r>
              <a:rPr lang="en-US" sz="1400" dirty="0" err="1"/>
              <a:t>vong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381000" y="2524780"/>
            <a:ext cx="4572000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 err="1"/>
              <a:t>Nhiễm</a:t>
            </a:r>
            <a:r>
              <a:rPr lang="en-US" sz="1400" b="1" dirty="0"/>
              <a:t> vi </a:t>
            </a:r>
            <a:r>
              <a:rPr lang="en-US" sz="1400" b="1" dirty="0" err="1"/>
              <a:t>rút</a:t>
            </a:r>
            <a:r>
              <a:rPr lang="en-US" sz="1400" b="1" dirty="0"/>
              <a:t> </a:t>
            </a:r>
            <a:r>
              <a:rPr lang="en-US" sz="1400" b="1" dirty="0" err="1"/>
              <a:t>Zika</a:t>
            </a:r>
            <a:r>
              <a:rPr lang="en-US" sz="1400" b="1" dirty="0"/>
              <a:t> </a:t>
            </a:r>
            <a:r>
              <a:rPr lang="en-US" sz="1400" b="1" dirty="0" err="1"/>
              <a:t>trong</a:t>
            </a:r>
            <a:r>
              <a:rPr lang="en-US" sz="1400" b="1" dirty="0"/>
              <a:t> </a:t>
            </a:r>
            <a:r>
              <a:rPr lang="en-US" sz="1400" b="1" dirty="0" err="1"/>
              <a:t>thai</a:t>
            </a:r>
            <a:r>
              <a:rPr lang="en-US" sz="1400" b="1" dirty="0"/>
              <a:t> </a:t>
            </a:r>
            <a:r>
              <a:rPr lang="en-US" sz="1400" b="1" dirty="0" err="1"/>
              <a:t>kỳ</a:t>
            </a:r>
            <a:r>
              <a:rPr lang="en-US" sz="1400" b="1" dirty="0"/>
              <a:t> </a:t>
            </a:r>
            <a:r>
              <a:rPr lang="en-US" sz="1400" b="1" dirty="0" err="1"/>
              <a:t>là</a:t>
            </a:r>
            <a:r>
              <a:rPr lang="en-US" sz="1400" b="1" dirty="0"/>
              <a:t> </a:t>
            </a:r>
            <a:r>
              <a:rPr lang="en-US" sz="1400" b="1" dirty="0" err="1"/>
              <a:t>một</a:t>
            </a:r>
            <a:r>
              <a:rPr lang="en-US" sz="1400" b="1" dirty="0"/>
              <a:t> </a:t>
            </a:r>
            <a:r>
              <a:rPr lang="en-US" sz="1400" b="1" dirty="0" err="1"/>
              <a:t>trong</a:t>
            </a:r>
            <a:r>
              <a:rPr lang="en-US" sz="1400" b="1" dirty="0"/>
              <a:t> </a:t>
            </a:r>
            <a:r>
              <a:rPr lang="en-US" sz="1400" b="1" dirty="0" err="1"/>
              <a:t>những</a:t>
            </a:r>
            <a:r>
              <a:rPr lang="en-US" sz="1400" b="1" dirty="0"/>
              <a:t> </a:t>
            </a:r>
            <a:r>
              <a:rPr lang="en-US" sz="1400" b="1" dirty="0" err="1"/>
              <a:t>nguyên</a:t>
            </a:r>
            <a:r>
              <a:rPr lang="en-US" sz="1400" b="1" dirty="0"/>
              <a:t> </a:t>
            </a:r>
            <a:r>
              <a:rPr lang="en-US" sz="1400" b="1" dirty="0" err="1"/>
              <a:t>nhân</a:t>
            </a:r>
            <a:r>
              <a:rPr lang="en-US" sz="1400" b="1" dirty="0"/>
              <a:t> </a:t>
            </a:r>
            <a:r>
              <a:rPr lang="en-US" sz="1400" b="1" dirty="0" err="1"/>
              <a:t>gây</a:t>
            </a:r>
            <a:r>
              <a:rPr lang="en-US" sz="1400" b="1" dirty="0"/>
              <a:t> </a:t>
            </a:r>
            <a:r>
              <a:rPr lang="en-US" sz="1400" b="1" dirty="0" err="1" smtClean="0"/>
              <a:t>bệnh</a:t>
            </a:r>
            <a:r>
              <a:rPr lang="en-US" sz="1400" b="1" dirty="0" smtClean="0"/>
              <a:t> </a:t>
            </a:r>
            <a:r>
              <a:rPr lang="en-US" sz="1400" b="1" dirty="0" err="1"/>
              <a:t>đầu</a:t>
            </a:r>
            <a:r>
              <a:rPr lang="en-US" sz="1400" b="1" dirty="0"/>
              <a:t> </a:t>
            </a:r>
            <a:r>
              <a:rPr lang="en-US" sz="1400" b="1" dirty="0" err="1"/>
              <a:t>nhỏ</a:t>
            </a:r>
            <a:endParaRPr lang="en-US" sz="1400" b="1" dirty="0"/>
          </a:p>
        </p:txBody>
      </p:sp>
      <p:pic>
        <p:nvPicPr>
          <p:cNvPr id="16390" name="Picture 17" descr="who-logo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124200"/>
            <a:ext cx="1518559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Down Arrow 19"/>
          <p:cNvSpPr/>
          <p:nvPr/>
        </p:nvSpPr>
        <p:spPr>
          <a:xfrm>
            <a:off x="2438400" y="1981200"/>
            <a:ext cx="533400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2438400" y="3810000"/>
            <a:ext cx="5334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57158" y="4419600"/>
            <a:ext cx="4714908" cy="138499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 err="1"/>
              <a:t>Nhiễm</a:t>
            </a:r>
            <a:r>
              <a:rPr lang="en-US" sz="1400" b="1" dirty="0"/>
              <a:t> vi </a:t>
            </a:r>
            <a:r>
              <a:rPr lang="en-US" sz="1400" b="1" dirty="0" err="1"/>
              <a:t>rút</a:t>
            </a:r>
            <a:r>
              <a:rPr lang="en-US" sz="1400" b="1" dirty="0"/>
              <a:t> </a:t>
            </a:r>
            <a:r>
              <a:rPr lang="en-US" sz="1400" b="1" dirty="0" err="1"/>
              <a:t>Zika</a:t>
            </a:r>
            <a:r>
              <a:rPr lang="en-US" sz="1400" b="1" dirty="0"/>
              <a:t> </a:t>
            </a:r>
            <a:r>
              <a:rPr lang="en-US" sz="1400" b="1" dirty="0" err="1"/>
              <a:t>trong</a:t>
            </a:r>
            <a:r>
              <a:rPr lang="en-US" sz="1400" b="1" dirty="0"/>
              <a:t> </a:t>
            </a:r>
            <a:r>
              <a:rPr lang="en-US" sz="1400" b="1" dirty="0" err="1"/>
              <a:t>thai</a:t>
            </a:r>
            <a:r>
              <a:rPr lang="en-US" sz="1400" b="1" dirty="0"/>
              <a:t> </a:t>
            </a:r>
            <a:r>
              <a:rPr lang="en-US" sz="1400" b="1" dirty="0" err="1"/>
              <a:t>kỳ</a:t>
            </a:r>
            <a:r>
              <a:rPr lang="en-US" sz="1400" b="1" dirty="0"/>
              <a:t> </a:t>
            </a:r>
            <a:r>
              <a:rPr lang="en-US" sz="1400" b="1" dirty="0" err="1" smtClean="0"/>
              <a:t>gây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hội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chứng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Zika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bẩm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sinh</a:t>
            </a:r>
            <a:r>
              <a:rPr lang="en-US" sz="1400" b="1" dirty="0" smtClean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1400" dirty="0" err="1" smtClean="0"/>
              <a:t>Hội</a:t>
            </a:r>
            <a:r>
              <a:rPr lang="en-US" sz="1400" dirty="0" smtClean="0"/>
              <a:t> </a:t>
            </a:r>
            <a:r>
              <a:rPr lang="en-US" sz="1400" dirty="0" err="1" smtClean="0"/>
              <a:t>chứng</a:t>
            </a:r>
            <a:r>
              <a:rPr lang="en-US" sz="1400" dirty="0" smtClean="0"/>
              <a:t> </a:t>
            </a:r>
            <a:r>
              <a:rPr lang="en-US" sz="1400" dirty="0" err="1" smtClean="0"/>
              <a:t>đầu</a:t>
            </a:r>
            <a:r>
              <a:rPr lang="en-US" sz="1400" dirty="0" smtClean="0"/>
              <a:t> </a:t>
            </a:r>
            <a:r>
              <a:rPr lang="en-US" sz="1400" dirty="0" err="1" smtClean="0"/>
              <a:t>nhỏ</a:t>
            </a:r>
            <a:r>
              <a:rPr lang="en-US" sz="1400" dirty="0" smtClean="0"/>
              <a:t> </a:t>
            </a:r>
            <a:r>
              <a:rPr lang="en-US" sz="1400" dirty="0" err="1" smtClean="0"/>
              <a:t>nghiêm</a:t>
            </a:r>
            <a:r>
              <a:rPr lang="en-US" sz="1400" dirty="0" smtClean="0"/>
              <a:t> </a:t>
            </a:r>
            <a:r>
              <a:rPr lang="en-US" sz="1400" dirty="0" err="1" smtClean="0"/>
              <a:t>trọng</a:t>
            </a:r>
            <a:r>
              <a:rPr lang="en-US" sz="1400" dirty="0" smtClean="0"/>
              <a:t> </a:t>
            </a:r>
            <a:r>
              <a:rPr lang="en-US" sz="1400" dirty="0" err="1" smtClean="0"/>
              <a:t>kèm</a:t>
            </a:r>
            <a:r>
              <a:rPr lang="en-US" sz="1400" dirty="0" smtClean="0"/>
              <a:t> </a:t>
            </a:r>
            <a:r>
              <a:rPr lang="en-US" sz="1400" dirty="0" err="1" smtClean="0"/>
              <a:t>sụp</a:t>
            </a:r>
            <a:r>
              <a:rPr lang="en-US" sz="1400" dirty="0" smtClean="0"/>
              <a:t> </a:t>
            </a:r>
            <a:r>
              <a:rPr lang="en-US" sz="1400" dirty="0" err="1" smtClean="0"/>
              <a:t>vòm</a:t>
            </a:r>
            <a:r>
              <a:rPr lang="en-US" sz="1400" dirty="0" smtClean="0"/>
              <a:t> </a:t>
            </a:r>
            <a:r>
              <a:rPr lang="en-US" sz="1400" dirty="0" err="1" smtClean="0"/>
              <a:t>sọ</a:t>
            </a:r>
            <a:endParaRPr lang="en-US" sz="1400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1400" dirty="0" err="1" smtClean="0"/>
              <a:t>Vỏ</a:t>
            </a:r>
            <a:r>
              <a:rPr lang="en-US" sz="1400" dirty="0" smtClean="0"/>
              <a:t> </a:t>
            </a:r>
            <a:r>
              <a:rPr lang="en-US" sz="1400" dirty="0" err="1" smtClean="0"/>
              <a:t>não</a:t>
            </a:r>
            <a:r>
              <a:rPr lang="en-US" sz="1400" dirty="0" smtClean="0"/>
              <a:t> </a:t>
            </a:r>
            <a:r>
              <a:rPr lang="en-US" sz="1400" dirty="0" err="1" smtClean="0"/>
              <a:t>mỏng</a:t>
            </a:r>
            <a:r>
              <a:rPr lang="en-US" sz="1400" dirty="0" smtClean="0"/>
              <a:t> </a:t>
            </a:r>
            <a:r>
              <a:rPr lang="en-US" sz="1400" dirty="0" err="1" smtClean="0"/>
              <a:t>kèm</a:t>
            </a:r>
            <a:r>
              <a:rPr lang="en-US" sz="1400" dirty="0" smtClean="0"/>
              <a:t> </a:t>
            </a:r>
            <a:r>
              <a:rPr lang="en-US" sz="1400" dirty="0" err="1" smtClean="0"/>
              <a:t>vôi</a:t>
            </a:r>
            <a:r>
              <a:rPr lang="en-US" sz="1400" dirty="0" smtClean="0"/>
              <a:t> </a:t>
            </a:r>
            <a:r>
              <a:rPr lang="en-US" sz="1400" dirty="0" err="1" smtClean="0"/>
              <a:t>hóa</a:t>
            </a:r>
            <a:r>
              <a:rPr lang="en-US" sz="1400" dirty="0" smtClean="0"/>
              <a:t> </a:t>
            </a:r>
            <a:r>
              <a:rPr lang="en-US" sz="1400" dirty="0" err="1" smtClean="0"/>
              <a:t>dưới</a:t>
            </a:r>
            <a:r>
              <a:rPr lang="en-US" sz="1400" dirty="0" smtClean="0"/>
              <a:t> </a:t>
            </a:r>
            <a:r>
              <a:rPr lang="en-US" sz="1400" dirty="0" err="1" smtClean="0"/>
              <a:t>vỏ</a:t>
            </a:r>
            <a:endParaRPr lang="en-US" sz="1400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1400" dirty="0" err="1" smtClean="0"/>
              <a:t>Sẹo</a:t>
            </a:r>
            <a:r>
              <a:rPr lang="en-US" sz="1400" dirty="0" smtClean="0"/>
              <a:t> </a:t>
            </a:r>
            <a:r>
              <a:rPr lang="en-US" sz="1400" dirty="0" err="1" smtClean="0"/>
              <a:t>hoàng</a:t>
            </a:r>
            <a:r>
              <a:rPr lang="en-US" sz="1400" dirty="0" smtClean="0"/>
              <a:t> </a:t>
            </a:r>
            <a:r>
              <a:rPr lang="en-US" sz="1400" dirty="0" err="1" smtClean="0"/>
              <a:t>điểm</a:t>
            </a:r>
            <a:r>
              <a:rPr lang="en-US" sz="1400" dirty="0" smtClean="0"/>
              <a:t> </a:t>
            </a:r>
            <a:r>
              <a:rPr lang="en-US" sz="1400" dirty="0" err="1" smtClean="0"/>
              <a:t>và</a:t>
            </a:r>
            <a:r>
              <a:rPr lang="en-US" sz="1400" dirty="0" smtClean="0"/>
              <a:t> </a:t>
            </a:r>
            <a:r>
              <a:rPr lang="en-US" sz="1400" dirty="0" err="1" smtClean="0"/>
              <a:t>đốm</a:t>
            </a:r>
            <a:r>
              <a:rPr lang="en-US" sz="1400" dirty="0" smtClean="0"/>
              <a:t> </a:t>
            </a:r>
            <a:r>
              <a:rPr lang="en-US" sz="1400" dirty="0" err="1" smtClean="0"/>
              <a:t>sắc</a:t>
            </a:r>
            <a:r>
              <a:rPr lang="en-US" sz="1400" dirty="0" smtClean="0"/>
              <a:t> </a:t>
            </a:r>
            <a:r>
              <a:rPr lang="en-US" sz="1400" dirty="0" err="1" smtClean="0"/>
              <a:t>tố</a:t>
            </a:r>
            <a:r>
              <a:rPr lang="en-US" sz="1400" dirty="0" smtClean="0"/>
              <a:t> </a:t>
            </a:r>
            <a:r>
              <a:rPr lang="en-US" sz="1400" dirty="0" err="1" smtClean="0"/>
              <a:t>khu</a:t>
            </a:r>
            <a:r>
              <a:rPr lang="en-US" sz="1400" dirty="0" smtClean="0"/>
              <a:t> </a:t>
            </a:r>
            <a:r>
              <a:rPr lang="en-US" sz="1400" dirty="0" err="1" smtClean="0"/>
              <a:t>trú</a:t>
            </a:r>
            <a:r>
              <a:rPr lang="en-US" sz="1400" dirty="0" smtClean="0"/>
              <a:t> ở </a:t>
            </a:r>
            <a:r>
              <a:rPr lang="en-US" sz="1400" dirty="0" err="1" smtClean="0"/>
              <a:t>võng</a:t>
            </a:r>
            <a:r>
              <a:rPr lang="en-US" sz="1400" dirty="0" smtClean="0"/>
              <a:t> </a:t>
            </a:r>
            <a:r>
              <a:rPr lang="en-US" sz="1400" dirty="0" err="1" smtClean="0"/>
              <a:t>mạc</a:t>
            </a:r>
            <a:endParaRPr lang="en-US" sz="1400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1400" dirty="0" err="1" smtClean="0"/>
              <a:t>Cứng</a:t>
            </a:r>
            <a:r>
              <a:rPr lang="en-US" sz="1400" dirty="0" smtClean="0"/>
              <a:t> </a:t>
            </a:r>
            <a:r>
              <a:rPr lang="en-US" sz="1400" dirty="0" err="1" smtClean="0"/>
              <a:t>khớp</a:t>
            </a:r>
            <a:r>
              <a:rPr lang="en-US" sz="1400" dirty="0" smtClean="0"/>
              <a:t> </a:t>
            </a:r>
            <a:r>
              <a:rPr lang="en-US" sz="1400" dirty="0" err="1" smtClean="0"/>
              <a:t>bẩm</a:t>
            </a:r>
            <a:r>
              <a:rPr lang="en-US" sz="1400" dirty="0" smtClean="0"/>
              <a:t> </a:t>
            </a:r>
            <a:r>
              <a:rPr lang="en-US" sz="1400" dirty="0" err="1" smtClean="0"/>
              <a:t>sinh</a:t>
            </a:r>
            <a:endParaRPr lang="en-US" sz="1400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1400" dirty="0" err="1" smtClean="0"/>
              <a:t>Tăng</a:t>
            </a:r>
            <a:r>
              <a:rPr lang="en-US" sz="1400" dirty="0" smtClean="0"/>
              <a:t> </a:t>
            </a:r>
            <a:r>
              <a:rPr lang="en-US" sz="1400" dirty="0" err="1" smtClean="0"/>
              <a:t>trương</a:t>
            </a:r>
            <a:r>
              <a:rPr lang="en-US" sz="1400" dirty="0" smtClean="0"/>
              <a:t> </a:t>
            </a:r>
            <a:r>
              <a:rPr lang="en-US" sz="1400" dirty="0" err="1" smtClean="0"/>
              <a:t>lực</a:t>
            </a:r>
            <a:r>
              <a:rPr lang="en-US" sz="1400" dirty="0" smtClean="0"/>
              <a:t> </a:t>
            </a:r>
            <a:r>
              <a:rPr lang="en-US" sz="1400" dirty="0" err="1" smtClean="0"/>
              <a:t>cơ</a:t>
            </a:r>
            <a:r>
              <a:rPr lang="en-US" sz="1400" dirty="0" smtClean="0"/>
              <a:t> </a:t>
            </a:r>
            <a:r>
              <a:rPr lang="en-US" sz="1400" dirty="0" err="1" smtClean="0"/>
              <a:t>và</a:t>
            </a:r>
            <a:r>
              <a:rPr lang="en-US" sz="1400" dirty="0" smtClean="0"/>
              <a:t> </a:t>
            </a:r>
            <a:r>
              <a:rPr lang="en-US" sz="1400" dirty="0" err="1" smtClean="0"/>
              <a:t>hội</a:t>
            </a:r>
            <a:r>
              <a:rPr lang="en-US" sz="1400" dirty="0" smtClean="0"/>
              <a:t> </a:t>
            </a:r>
            <a:r>
              <a:rPr lang="en-US" sz="1400" dirty="0" err="1" smtClean="0"/>
              <a:t>chứng</a:t>
            </a:r>
            <a:r>
              <a:rPr lang="en-US" sz="1400" dirty="0" smtClean="0"/>
              <a:t> </a:t>
            </a:r>
            <a:r>
              <a:rPr lang="en-US" sz="1400" dirty="0" err="1" smtClean="0"/>
              <a:t>ngoại</a:t>
            </a:r>
            <a:r>
              <a:rPr lang="en-US" sz="1400" dirty="0" smtClean="0"/>
              <a:t> </a:t>
            </a:r>
            <a:r>
              <a:rPr lang="en-US" sz="1400" dirty="0" err="1" smtClean="0"/>
              <a:t>tháp</a:t>
            </a:r>
            <a:endParaRPr lang="en-US" sz="1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3167058"/>
            <a:ext cx="392905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6380" y="3850152"/>
            <a:ext cx="3643338" cy="1179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68450" y="5176830"/>
            <a:ext cx="130381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43702" y="5138726"/>
            <a:ext cx="228601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Rectangle 17"/>
          <p:cNvSpPr/>
          <p:nvPr/>
        </p:nvSpPr>
        <p:spPr>
          <a:xfrm>
            <a:off x="5029200" y="990600"/>
            <a:ext cx="4077736" cy="205706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AU" dirty="0" err="1" smtClean="0">
                <a:solidFill>
                  <a:schemeClr val="tx1"/>
                </a:solidFill>
              </a:rPr>
              <a:t>Nghiên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cứu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tại</a:t>
            </a:r>
            <a:r>
              <a:rPr lang="en-AU" dirty="0" smtClean="0">
                <a:solidFill>
                  <a:schemeClr val="tx1"/>
                </a:solidFill>
              </a:rPr>
              <a:t> Brazil </a:t>
            </a:r>
            <a:r>
              <a:rPr lang="en-AU" dirty="0" err="1" smtClean="0">
                <a:solidFill>
                  <a:schemeClr val="tx1"/>
                </a:solidFill>
              </a:rPr>
              <a:t>chỉ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ra</a:t>
            </a:r>
            <a:r>
              <a:rPr lang="en-AU" dirty="0" smtClean="0">
                <a:solidFill>
                  <a:schemeClr val="tx1"/>
                </a:solidFill>
              </a:rPr>
              <a:t>: PNMT </a:t>
            </a:r>
            <a:r>
              <a:rPr lang="en-AU" dirty="0" err="1" smtClean="0">
                <a:solidFill>
                  <a:schemeClr val="tx1"/>
                </a:solidFill>
              </a:rPr>
              <a:t>nhiễm</a:t>
            </a:r>
            <a:r>
              <a:rPr lang="en-AU" dirty="0" smtClean="0">
                <a:solidFill>
                  <a:schemeClr val="tx1"/>
                </a:solidFill>
              </a:rPr>
              <a:t> vi </a:t>
            </a:r>
            <a:r>
              <a:rPr lang="en-AU" dirty="0" err="1" smtClean="0">
                <a:solidFill>
                  <a:schemeClr val="tx1"/>
                </a:solidFill>
              </a:rPr>
              <a:t>rút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Zika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trong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suốt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quá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trình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mang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thai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đều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có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nguy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cơ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gây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dị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tật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thai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nhi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với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tỷ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lệ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giảm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dần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theo</a:t>
            </a:r>
            <a:r>
              <a:rPr lang="en-AU" dirty="0" smtClean="0">
                <a:solidFill>
                  <a:schemeClr val="tx1"/>
                </a:solidFill>
              </a:rPr>
              <a:t> tam </a:t>
            </a:r>
            <a:r>
              <a:rPr lang="en-AU" dirty="0" err="1" smtClean="0">
                <a:solidFill>
                  <a:schemeClr val="tx1"/>
                </a:solidFill>
              </a:rPr>
              <a:t>cá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nguyệt</a:t>
            </a:r>
            <a:r>
              <a:rPr lang="en-AU" dirty="0" smtClean="0">
                <a:solidFill>
                  <a:schemeClr val="tx1"/>
                </a:solidFill>
              </a:rPr>
              <a:t>:</a:t>
            </a:r>
          </a:p>
          <a:p>
            <a:pPr algn="just"/>
            <a:r>
              <a:rPr lang="en-AU" dirty="0" smtClean="0">
                <a:solidFill>
                  <a:schemeClr val="tx1"/>
                </a:solidFill>
              </a:rPr>
              <a:t>- </a:t>
            </a:r>
            <a:r>
              <a:rPr lang="en-AU" dirty="0" err="1" smtClean="0">
                <a:solidFill>
                  <a:schemeClr val="tx1"/>
                </a:solidFill>
              </a:rPr>
              <a:t>Trong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b="1" dirty="0" smtClean="0">
                <a:solidFill>
                  <a:schemeClr val="tx1"/>
                </a:solidFill>
              </a:rPr>
              <a:t>3 </a:t>
            </a:r>
            <a:r>
              <a:rPr lang="en-AU" b="1" dirty="0" err="1" smtClean="0">
                <a:solidFill>
                  <a:schemeClr val="tx1"/>
                </a:solidFill>
              </a:rPr>
              <a:t>tháng</a:t>
            </a:r>
            <a:r>
              <a:rPr lang="en-AU" b="1" dirty="0" smtClean="0">
                <a:solidFill>
                  <a:schemeClr val="tx1"/>
                </a:solidFill>
              </a:rPr>
              <a:t> </a:t>
            </a:r>
            <a:r>
              <a:rPr lang="en-AU" b="1" dirty="0" err="1" smtClean="0">
                <a:solidFill>
                  <a:schemeClr val="tx1"/>
                </a:solidFill>
              </a:rPr>
              <a:t>đầu</a:t>
            </a:r>
            <a:r>
              <a:rPr lang="en-AU" b="1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nguy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cơ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là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b="1" dirty="0" smtClean="0">
                <a:solidFill>
                  <a:schemeClr val="tx1"/>
                </a:solidFill>
              </a:rPr>
              <a:t>55%.</a:t>
            </a:r>
          </a:p>
          <a:p>
            <a:pPr algn="just"/>
            <a:r>
              <a:rPr lang="en-AU" dirty="0" smtClean="0">
                <a:solidFill>
                  <a:schemeClr val="tx1"/>
                </a:solidFill>
              </a:rPr>
              <a:t>- </a:t>
            </a:r>
            <a:r>
              <a:rPr lang="en-AU" dirty="0" err="1" smtClean="0">
                <a:solidFill>
                  <a:schemeClr val="tx1"/>
                </a:solidFill>
              </a:rPr>
              <a:t>Trong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b="1" dirty="0" smtClean="0">
                <a:solidFill>
                  <a:schemeClr val="tx1"/>
                </a:solidFill>
              </a:rPr>
              <a:t>3 </a:t>
            </a:r>
            <a:r>
              <a:rPr lang="en-AU" b="1" dirty="0" err="1" smtClean="0">
                <a:solidFill>
                  <a:schemeClr val="tx1"/>
                </a:solidFill>
              </a:rPr>
              <a:t>tháng</a:t>
            </a:r>
            <a:r>
              <a:rPr lang="en-AU" b="1" dirty="0" smtClean="0">
                <a:solidFill>
                  <a:schemeClr val="tx1"/>
                </a:solidFill>
              </a:rPr>
              <a:t> </a:t>
            </a:r>
            <a:r>
              <a:rPr lang="en-AU" b="1" dirty="0" err="1" smtClean="0">
                <a:solidFill>
                  <a:schemeClr val="tx1"/>
                </a:solidFill>
              </a:rPr>
              <a:t>giữa</a:t>
            </a:r>
            <a:r>
              <a:rPr lang="en-AU" b="1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nguy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cơ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là</a:t>
            </a:r>
            <a:r>
              <a:rPr lang="en-AU" dirty="0" smtClean="0">
                <a:solidFill>
                  <a:schemeClr val="tx1"/>
                </a:solidFill>
              </a:rPr>
              <a:t>: </a:t>
            </a:r>
            <a:r>
              <a:rPr lang="en-AU" b="1" dirty="0" smtClean="0">
                <a:solidFill>
                  <a:schemeClr val="tx1"/>
                </a:solidFill>
              </a:rPr>
              <a:t>52%</a:t>
            </a:r>
          </a:p>
          <a:p>
            <a:pPr algn="just"/>
            <a:r>
              <a:rPr lang="en-AU" dirty="0" smtClean="0">
                <a:solidFill>
                  <a:schemeClr val="tx1"/>
                </a:solidFill>
              </a:rPr>
              <a:t>- </a:t>
            </a:r>
            <a:r>
              <a:rPr lang="en-AU" dirty="0" err="1" smtClean="0">
                <a:solidFill>
                  <a:schemeClr val="tx1"/>
                </a:solidFill>
              </a:rPr>
              <a:t>Trong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b="1" dirty="0" smtClean="0">
                <a:solidFill>
                  <a:schemeClr val="tx1"/>
                </a:solidFill>
              </a:rPr>
              <a:t>3 </a:t>
            </a:r>
            <a:r>
              <a:rPr lang="en-AU" b="1" dirty="0" err="1" smtClean="0">
                <a:solidFill>
                  <a:schemeClr val="tx1"/>
                </a:solidFill>
              </a:rPr>
              <a:t>tháng</a:t>
            </a:r>
            <a:r>
              <a:rPr lang="en-AU" b="1" dirty="0" smtClean="0">
                <a:solidFill>
                  <a:schemeClr val="tx1"/>
                </a:solidFill>
              </a:rPr>
              <a:t> </a:t>
            </a:r>
            <a:r>
              <a:rPr lang="en-AU" b="1" dirty="0" err="1" smtClean="0">
                <a:solidFill>
                  <a:schemeClr val="tx1"/>
                </a:solidFill>
              </a:rPr>
              <a:t>cuối</a:t>
            </a:r>
            <a:r>
              <a:rPr lang="en-AU" b="1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nguy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cơ</a:t>
            </a: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là</a:t>
            </a:r>
            <a:r>
              <a:rPr lang="en-AU" dirty="0" smtClean="0">
                <a:solidFill>
                  <a:schemeClr val="tx1"/>
                </a:solidFill>
              </a:rPr>
              <a:t>: </a:t>
            </a:r>
            <a:r>
              <a:rPr lang="en-AU" b="1" dirty="0" smtClean="0">
                <a:solidFill>
                  <a:schemeClr val="tx1"/>
                </a:solidFill>
              </a:rPr>
              <a:t>29%</a:t>
            </a:r>
            <a:endParaRPr lang="en-AU" b="1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9024" y="5867400"/>
            <a:ext cx="4714908" cy="9541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/>
              <a:t>Thai </a:t>
            </a:r>
            <a:r>
              <a:rPr lang="en-US" sz="1400" b="1" dirty="0" err="1"/>
              <a:t>nhi</a:t>
            </a:r>
            <a:r>
              <a:rPr lang="en-US" sz="1400" b="1" dirty="0"/>
              <a:t> </a:t>
            </a:r>
            <a:r>
              <a:rPr lang="en-US" sz="1400" b="1" dirty="0" err="1"/>
              <a:t>có</a:t>
            </a:r>
            <a:r>
              <a:rPr lang="en-US" sz="1400" b="1" dirty="0"/>
              <a:t> </a:t>
            </a:r>
            <a:r>
              <a:rPr lang="en-US" sz="1400" b="1" dirty="0" err="1"/>
              <a:t>tiếp</a:t>
            </a:r>
            <a:r>
              <a:rPr lang="en-US" sz="1400" b="1" dirty="0"/>
              <a:t> </a:t>
            </a:r>
            <a:r>
              <a:rPr lang="en-US" sz="1400" b="1" dirty="0" err="1"/>
              <a:t>xúc</a:t>
            </a:r>
            <a:r>
              <a:rPr lang="en-US" sz="1400" b="1" dirty="0"/>
              <a:t> </a:t>
            </a:r>
            <a:r>
              <a:rPr lang="en-US" sz="1400" b="1" dirty="0" err="1"/>
              <a:t>ZIKV</a:t>
            </a:r>
            <a:r>
              <a:rPr lang="en-US" sz="1400" b="1" dirty="0"/>
              <a:t> </a:t>
            </a:r>
            <a:r>
              <a:rPr lang="en-US" sz="1400" b="1" dirty="0" err="1"/>
              <a:t>trong</a:t>
            </a:r>
            <a:r>
              <a:rPr lang="en-US" sz="1400" b="1" dirty="0"/>
              <a:t> </a:t>
            </a:r>
            <a:r>
              <a:rPr lang="en-US" sz="1400" b="1" dirty="0" err="1"/>
              <a:t>tử</a:t>
            </a:r>
            <a:r>
              <a:rPr lang="en-US" sz="1400" b="1" dirty="0"/>
              <a:t> </a:t>
            </a:r>
            <a:r>
              <a:rPr lang="en-US" sz="1400" b="1" dirty="0" err="1"/>
              <a:t>cung</a:t>
            </a:r>
            <a:r>
              <a:rPr lang="en-US" sz="1400" b="1" dirty="0"/>
              <a:t> </a:t>
            </a:r>
            <a:r>
              <a:rPr lang="en-US" sz="1400" i="1" dirty="0" smtClean="0"/>
              <a:t>(</a:t>
            </a:r>
            <a:r>
              <a:rPr lang="en-US" sz="1400" i="1" dirty="0" err="1" smtClean="0"/>
              <a:t>không</a:t>
            </a:r>
            <a:r>
              <a:rPr lang="en-US" sz="1400" i="1" dirty="0" smtClean="0"/>
              <a:t> microcephaly)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1400" dirty="0" smtClean="0"/>
              <a:t>75% </a:t>
            </a:r>
            <a:r>
              <a:rPr lang="en-US" sz="1400" dirty="0" err="1" smtClean="0"/>
              <a:t>có</a:t>
            </a:r>
            <a:r>
              <a:rPr lang="en-US" sz="1400" dirty="0" smtClean="0"/>
              <a:t> </a:t>
            </a:r>
            <a:r>
              <a:rPr lang="en-US" sz="1400" dirty="0" err="1" smtClean="0"/>
              <a:t>điểm</a:t>
            </a:r>
            <a:r>
              <a:rPr lang="en-US" sz="1400" dirty="0" smtClean="0"/>
              <a:t> </a:t>
            </a:r>
            <a:r>
              <a:rPr lang="en-US" sz="1400" dirty="0" err="1" smtClean="0"/>
              <a:t>số</a:t>
            </a:r>
            <a:r>
              <a:rPr lang="en-US" sz="1400" dirty="0" smtClean="0"/>
              <a:t> </a:t>
            </a:r>
            <a:r>
              <a:rPr lang="en-US" sz="1400" dirty="0" err="1" smtClean="0"/>
              <a:t>Bayley</a:t>
            </a:r>
            <a:r>
              <a:rPr lang="en-US" sz="1400" dirty="0" smtClean="0"/>
              <a:t> </a:t>
            </a:r>
            <a:r>
              <a:rPr lang="en-US" sz="1400" dirty="0" err="1" smtClean="0"/>
              <a:t>trên</a:t>
            </a:r>
            <a:r>
              <a:rPr lang="en-US" sz="1400" dirty="0" smtClean="0"/>
              <a:t> 85;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1400" dirty="0" smtClean="0"/>
              <a:t>22% </a:t>
            </a:r>
            <a:r>
              <a:rPr lang="en-US" sz="1400" dirty="0" err="1" smtClean="0"/>
              <a:t>có</a:t>
            </a:r>
            <a:r>
              <a:rPr lang="en-US" sz="1400" dirty="0" smtClean="0"/>
              <a:t> </a:t>
            </a:r>
            <a:r>
              <a:rPr lang="en-US" sz="1400" dirty="0" err="1" smtClean="0"/>
              <a:t>điểm</a:t>
            </a:r>
            <a:r>
              <a:rPr lang="en-US" sz="1400" dirty="0" smtClean="0"/>
              <a:t> </a:t>
            </a:r>
            <a:r>
              <a:rPr lang="en-US" sz="1400" dirty="0" err="1" smtClean="0"/>
              <a:t>số</a:t>
            </a:r>
            <a:r>
              <a:rPr lang="en-US" sz="1400" dirty="0" smtClean="0"/>
              <a:t> </a:t>
            </a:r>
            <a:r>
              <a:rPr lang="en-US" sz="1400" dirty="0" err="1" smtClean="0"/>
              <a:t>Bayley</a:t>
            </a:r>
            <a:r>
              <a:rPr lang="en-US" sz="1400" dirty="0" smtClean="0"/>
              <a:t> 71 </a:t>
            </a:r>
            <a:r>
              <a:rPr lang="en-US" sz="1400" dirty="0" err="1" smtClean="0"/>
              <a:t>đến</a:t>
            </a:r>
            <a:r>
              <a:rPr lang="en-US" sz="1400" dirty="0" smtClean="0"/>
              <a:t> 85;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1400" dirty="0"/>
              <a:t>3</a:t>
            </a:r>
            <a:r>
              <a:rPr lang="en-US" sz="1400" dirty="0" smtClean="0"/>
              <a:t>% </a:t>
            </a:r>
            <a:r>
              <a:rPr lang="en-US" sz="1400" dirty="0" err="1" smtClean="0"/>
              <a:t>có</a:t>
            </a:r>
            <a:r>
              <a:rPr lang="en-US" sz="1400" dirty="0" smtClean="0"/>
              <a:t> </a:t>
            </a:r>
            <a:r>
              <a:rPr lang="en-US" sz="1400" dirty="0" err="1" smtClean="0"/>
              <a:t>điểm</a:t>
            </a:r>
            <a:r>
              <a:rPr lang="en-US" sz="1400" dirty="0" smtClean="0"/>
              <a:t> </a:t>
            </a:r>
            <a:r>
              <a:rPr lang="en-US" sz="1400" dirty="0" err="1"/>
              <a:t>số</a:t>
            </a:r>
            <a:r>
              <a:rPr lang="en-US" sz="1400" dirty="0"/>
              <a:t> </a:t>
            </a:r>
            <a:r>
              <a:rPr lang="en-US" sz="1400" dirty="0" err="1" smtClean="0"/>
              <a:t>Bayley</a:t>
            </a:r>
            <a:r>
              <a:rPr lang="en-US" sz="1400" dirty="0" smtClean="0"/>
              <a:t> </a:t>
            </a:r>
            <a:r>
              <a:rPr lang="en-US" sz="1400" dirty="0" err="1" smtClean="0"/>
              <a:t>dưới</a:t>
            </a:r>
            <a:r>
              <a:rPr lang="en-US" sz="1400" dirty="0" smtClean="0"/>
              <a:t> 70.</a:t>
            </a:r>
          </a:p>
        </p:txBody>
      </p:sp>
    </p:spTree>
    <p:extLst>
      <p:ext uri="{BB962C8B-B14F-4D97-AF65-F5344CB8AC3E}">
        <p14:creationId xmlns:p14="http://schemas.microsoft.com/office/powerpoint/2010/main" val="211529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0" y="912674"/>
            <a:ext cx="443593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Gây</a:t>
            </a: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dị</a:t>
            </a:r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tật</a:t>
            </a:r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thai</a:t>
            </a:r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nhi</a:t>
            </a:r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trẻ</a:t>
            </a:r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nhỏ</a:t>
            </a:r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PNMT </a:t>
            </a:r>
            <a:r>
              <a:rPr lang="en-U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nhiễm</a:t>
            </a: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vi </a:t>
            </a:r>
            <a:r>
              <a:rPr lang="en-U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rút</a:t>
            </a: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Zika</a:t>
            </a:r>
            <a:r>
              <a:rPr lang="en-US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Tỉ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lệ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dị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tật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thai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nhi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do ZIKV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tại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lvl="1" algn="just"/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+ Brazil (2016): 42%</a:t>
            </a:r>
          </a:p>
          <a:p>
            <a:pPr lvl="1" algn="just"/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+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Hoa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Kỳ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(2016): 6% 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Tỉ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lệ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dị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tật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trẻ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nhỏ</a:t>
            </a:r>
            <a:r>
              <a:rPr lang="en-US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7% </a:t>
            </a:r>
            <a:r>
              <a:rPr lang="en-US" sz="13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(mắt, thần kinh)</a:t>
            </a:r>
          </a:p>
          <a:p>
            <a:pPr algn="just"/>
            <a:r>
              <a:rPr lang="en-US" sz="13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3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    </a:t>
            </a:r>
            <a:r>
              <a:rPr lang="en-US" sz="1300" i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                  vùng lãnh thổ Pháp tại châu Mỹ</a:t>
            </a:r>
            <a:endParaRPr lang="en-US" sz="1300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5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11" y="879918"/>
            <a:ext cx="4544323" cy="149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12" y="2373239"/>
            <a:ext cx="4544324" cy="139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3175" y="76200"/>
            <a:ext cx="9144000" cy="7461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36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Tính nghiêm trọng của bệnh 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do vi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rút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Zika</a:t>
            </a:r>
            <a:endParaRPr lang="en-US" sz="3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>
            <a:stCxn id="17" idx="2"/>
          </p:cNvCxnSpPr>
          <p:nvPr/>
        </p:nvCxnSpPr>
        <p:spPr>
          <a:xfrm>
            <a:off x="4575175" y="822325"/>
            <a:ext cx="0" cy="60356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55499" y="4162575"/>
            <a:ext cx="89929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730702" y="798030"/>
            <a:ext cx="1330110" cy="625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0"/>
              </a:spcBef>
              <a:buFont typeface="Arial" charset="0"/>
              <a:buNone/>
            </a:pPr>
            <a:r>
              <a:rPr lang="en-US" sz="1600" b="1" smtClean="0">
                <a:solidFill>
                  <a:schemeClr val="accent6"/>
                </a:solidFill>
              </a:rPr>
              <a:t>Lưu</a:t>
            </a:r>
            <a:br>
              <a:rPr lang="en-US" sz="1600" b="1" smtClean="0">
                <a:solidFill>
                  <a:schemeClr val="accent6"/>
                </a:solidFill>
              </a:rPr>
            </a:br>
            <a:r>
              <a:rPr lang="en-US" sz="1600" b="1" smtClean="0">
                <a:solidFill>
                  <a:schemeClr val="accent6"/>
                </a:solidFill>
              </a:rPr>
              <a:t>hành muỗi</a:t>
            </a:r>
          </a:p>
        </p:txBody>
      </p:sp>
      <p:sp>
        <p:nvSpPr>
          <p:cNvPr id="19" name="Content Placeholder 2"/>
          <p:cNvSpPr txBox="1">
            <a:spLocks/>
          </p:cNvSpPr>
          <p:nvPr/>
        </p:nvSpPr>
        <p:spPr bwMode="auto">
          <a:xfrm>
            <a:off x="1003367" y="1981200"/>
            <a:ext cx="3555002" cy="344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0"/>
              </a:spcBef>
              <a:buFont typeface="Arial" charset="0"/>
              <a:buNone/>
            </a:pPr>
            <a:r>
              <a:rPr lang="en-US" sz="2000" b="1" smtClean="0">
                <a:solidFill>
                  <a:srgbClr val="FF0000"/>
                </a:solidFill>
              </a:rPr>
              <a:t>Vùng nguy cơ lây nhiễm rộng</a:t>
            </a:r>
          </a:p>
        </p:txBody>
      </p:sp>
      <p:pic>
        <p:nvPicPr>
          <p:cNvPr id="37" name="Picture 3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0600" y="2819400"/>
            <a:ext cx="3016724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Content Placeholder 2"/>
          <p:cNvSpPr txBox="1">
            <a:spLocks/>
          </p:cNvSpPr>
          <p:nvPr/>
        </p:nvSpPr>
        <p:spPr bwMode="auto">
          <a:xfrm>
            <a:off x="4626588" y="4541641"/>
            <a:ext cx="4462819" cy="1045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v"/>
            </a:pPr>
            <a:r>
              <a:rPr lang="en-US" sz="1800" b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Mỹ La tinh (2016) mất 3,5 tỷ USD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v"/>
            </a:pPr>
            <a:r>
              <a:rPr lang="en-US" sz="1800" b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Chi phí chăm sóc trẻ dị tật do Zika: 90.000 – 10 triệu USD.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v"/>
            </a:pPr>
            <a:endParaRPr lang="en-US" sz="1800" b="1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655" y="5463801"/>
            <a:ext cx="1695730" cy="1352463"/>
          </a:xfrm>
          <a:prstGeom prst="rect">
            <a:avLst/>
          </a:prstGeom>
        </p:spPr>
      </p:pic>
      <p:sp>
        <p:nvSpPr>
          <p:cNvPr id="48" name="Content Placeholder 2"/>
          <p:cNvSpPr txBox="1">
            <a:spLocks/>
          </p:cNvSpPr>
          <p:nvPr/>
        </p:nvSpPr>
        <p:spPr bwMode="auto">
          <a:xfrm>
            <a:off x="6721522" y="6025934"/>
            <a:ext cx="2367885" cy="790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800" b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Cộng đồng lo sợ.</a:t>
            </a:r>
            <a:br>
              <a:rPr lang="en-US" sz="1800" b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en-US" sz="1800" b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Giảm tỉ suất có thai.</a:t>
            </a: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285" y="5291745"/>
            <a:ext cx="986691" cy="848287"/>
          </a:xfrm>
          <a:prstGeom prst="rect">
            <a:avLst/>
          </a:prstGeom>
        </p:spPr>
      </p:pic>
      <p:pic>
        <p:nvPicPr>
          <p:cNvPr id="50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81800" y="2819400"/>
            <a:ext cx="179153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" name="Title 1"/>
          <p:cNvSpPr txBox="1">
            <a:spLocks/>
          </p:cNvSpPr>
          <p:nvPr/>
        </p:nvSpPr>
        <p:spPr>
          <a:xfrm>
            <a:off x="-12812" y="3766779"/>
            <a:ext cx="9144000" cy="746125"/>
          </a:xfrm>
          <a:prstGeom prst="rect">
            <a:avLst/>
          </a:prstGeom>
          <a:solidFill>
            <a:srgbClr val="FF0000"/>
          </a:solidFill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defRPr/>
            </a:pPr>
            <a:r>
              <a:rPr lang="en-US" sz="2000" b="1" i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“Với những công nghệ &amp; biện pháp hiện tại rất khó để kiểm soát bệnh do muỗi lây truyền trong đó có ZIKV” </a:t>
            </a:r>
            <a:r>
              <a:rPr lang="en-US" sz="2000" b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Tom Frieden</a:t>
            </a:r>
            <a:r>
              <a:rPr lang="en-US" sz="2000" b="1" i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i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000" b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Giám đốc US.CDC</a:t>
            </a:r>
            <a:endParaRPr lang="en-US" sz="20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8689" y="4519238"/>
            <a:ext cx="4486470" cy="1760675"/>
            <a:chOff x="58689" y="4532886"/>
            <a:chExt cx="4486470" cy="1906589"/>
          </a:xfrm>
        </p:grpSpPr>
        <p:grpSp>
          <p:nvGrpSpPr>
            <p:cNvPr id="22" name="Group 21"/>
            <p:cNvGrpSpPr/>
            <p:nvPr/>
          </p:nvGrpSpPr>
          <p:grpSpPr>
            <a:xfrm>
              <a:off x="58689" y="4532886"/>
              <a:ext cx="4486470" cy="1906589"/>
              <a:chOff x="58689" y="4328166"/>
              <a:chExt cx="4486470" cy="1906589"/>
            </a:xfrm>
          </p:grpSpPr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689" y="4328167"/>
                <a:ext cx="4479646" cy="1906588"/>
              </a:xfrm>
              <a:prstGeom prst="rect">
                <a:avLst/>
              </a:prstGeom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88860" y="4328166"/>
                <a:ext cx="1556299" cy="817039"/>
              </a:xfrm>
              <a:prstGeom prst="rect">
                <a:avLst/>
              </a:prstGeom>
            </p:spPr>
          </p:pic>
        </p:grpSp>
        <p:sp>
          <p:nvSpPr>
            <p:cNvPr id="20" name="Content Placeholder 2"/>
            <p:cNvSpPr txBox="1">
              <a:spLocks/>
            </p:cNvSpPr>
            <p:nvPr/>
          </p:nvSpPr>
          <p:spPr bwMode="auto">
            <a:xfrm>
              <a:off x="1044001" y="5949378"/>
              <a:ext cx="3490229" cy="344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10000"/>
                </a:lnSpc>
                <a:spcBef>
                  <a:spcPts val="0"/>
                </a:spcBef>
                <a:buFont typeface="Arial" charset="0"/>
                <a:buNone/>
              </a:pPr>
              <a:r>
                <a:rPr lang="en-US" sz="1900" b="1" smtClean="0">
                  <a:solidFill>
                    <a:schemeClr val="bg1"/>
                  </a:solidFill>
                </a:rPr>
                <a:t>Chưa hiểu biết nhiều về ZIKV</a:t>
              </a:r>
            </a:p>
          </p:txBody>
        </p:sp>
      </p:grpSp>
      <p:sp>
        <p:nvSpPr>
          <p:cNvPr id="38" name="Content Placeholder 2"/>
          <p:cNvSpPr txBox="1">
            <a:spLocks/>
          </p:cNvSpPr>
          <p:nvPr/>
        </p:nvSpPr>
        <p:spPr bwMode="auto">
          <a:xfrm>
            <a:off x="3175" y="6210962"/>
            <a:ext cx="4528337" cy="694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0000"/>
              </a:lnSpc>
              <a:spcBef>
                <a:spcPts val="0"/>
              </a:spcBef>
              <a:buFont typeface="Arial" charset="0"/>
              <a:buNone/>
            </a:pPr>
            <a:r>
              <a:rPr lang="en-US" sz="1900" b="1" smtClean="0">
                <a:sym typeface="Wingdings" pitchFamily="2" charset="2"/>
              </a:rPr>
              <a:t> </a:t>
            </a:r>
            <a:r>
              <a:rPr lang="en-US" sz="1900" b="1" smtClean="0"/>
              <a:t>Chưa có chẩn đoán hiệu quả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Font typeface="Arial" charset="0"/>
              <a:buNone/>
            </a:pPr>
            <a:r>
              <a:rPr lang="en-US" sz="1900" b="1" smtClean="0">
                <a:sym typeface="Wingdings" pitchFamily="2" charset="2"/>
              </a:rPr>
              <a:t> </a:t>
            </a:r>
            <a:r>
              <a:rPr lang="en-US" sz="1900" b="1" smtClean="0"/>
              <a:t>Chưa có biện pháp điều trị, phòng ngừa</a:t>
            </a:r>
          </a:p>
        </p:txBody>
      </p:sp>
    </p:spTree>
    <p:extLst>
      <p:ext uri="{BB962C8B-B14F-4D97-AF65-F5344CB8AC3E}">
        <p14:creationId xmlns:p14="http://schemas.microsoft.com/office/powerpoint/2010/main" val="332617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113" y="1662113"/>
            <a:ext cx="5819775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5"/>
          <p:cNvSpPr txBox="1">
            <a:spLocks noChangeArrowheads="1"/>
          </p:cNvSpPr>
          <p:nvPr/>
        </p:nvSpPr>
        <p:spPr bwMode="auto">
          <a:xfrm>
            <a:off x="5257800" y="5026025"/>
            <a:ext cx="35433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prstClr val="black"/>
                </a:solidFill>
                <a:ea typeface="ＭＳ Ｐゴシック" panose="020B0600070205080204" pitchFamily="34" charset="-128"/>
              </a:rPr>
              <a:t>Sinh sản ở các vật dụng gia đình</a:t>
            </a:r>
          </a:p>
          <a:p>
            <a:pPr lvl="1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i="1">
                <a:solidFill>
                  <a:prstClr val="black"/>
                </a:solidFill>
                <a:ea typeface="ＭＳ Ｐゴシック" panose="020B0600070205080204" pitchFamily="34" charset="-128"/>
              </a:rPr>
              <a:t>Aedes aegypti</a:t>
            </a:r>
          </a:p>
          <a:p>
            <a:pPr lvl="1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i="1">
                <a:solidFill>
                  <a:prstClr val="black"/>
                </a:solidFill>
                <a:ea typeface="ＭＳ Ｐゴシック" panose="020B0600070205080204" pitchFamily="34" charset="-128"/>
              </a:rPr>
              <a:t>Aedes albopictus</a:t>
            </a:r>
          </a:p>
        </p:txBody>
      </p:sp>
      <p:sp>
        <p:nvSpPr>
          <p:cNvPr id="13316" name="TextBox 6"/>
          <p:cNvSpPr txBox="1">
            <a:spLocks noChangeArrowheads="1"/>
          </p:cNvSpPr>
          <p:nvPr/>
        </p:nvSpPr>
        <p:spPr bwMode="auto">
          <a:xfrm>
            <a:off x="1485900" y="5056188"/>
            <a:ext cx="33242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i="1">
                <a:solidFill>
                  <a:prstClr val="black"/>
                </a:solidFill>
                <a:ea typeface="ＭＳ Ｐゴシック" panose="020B0600070205080204" pitchFamily="34" charset="-128"/>
              </a:rPr>
              <a:t>Aedes spp. </a:t>
            </a:r>
            <a:r>
              <a:rPr lang="en-US" altLang="en-US">
                <a:solidFill>
                  <a:prstClr val="black"/>
                </a:solidFill>
                <a:ea typeface="ＭＳ Ｐゴシック" panose="020B0600070205080204" pitchFamily="34" charset="-128"/>
              </a:rPr>
              <a:t>sinh sản ở các hốc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prstClr val="black"/>
                </a:solidFill>
                <a:ea typeface="ＭＳ Ｐゴシック" panose="020B0600070205080204" pitchFamily="34" charset="-128"/>
              </a:rPr>
              <a:t>chứa nước trên cây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411788" y="3282950"/>
            <a:ext cx="1631950" cy="0"/>
          </a:xfrm>
          <a:prstGeom prst="straightConnector1">
            <a:avLst/>
          </a:prstGeom>
          <a:ln w="28575">
            <a:solidFill>
              <a:schemeClr val="tx1"/>
            </a:solidFill>
            <a:prstDash val="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8" name="TextBox 11"/>
          <p:cNvSpPr txBox="1">
            <a:spLocks noChangeArrowheads="1"/>
          </p:cNvSpPr>
          <p:nvPr/>
        </p:nvSpPr>
        <p:spPr bwMode="auto">
          <a:xfrm>
            <a:off x="457200" y="3251200"/>
            <a:ext cx="1117600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400">
                <a:solidFill>
                  <a:prstClr val="black"/>
                </a:solidFill>
                <a:ea typeface="ＭＳ Ｐゴシック" panose="020B0600070205080204" pitchFamily="34" charset="-128"/>
              </a:rPr>
              <a:t>Linh trưởng</a:t>
            </a:r>
          </a:p>
        </p:txBody>
      </p:sp>
      <p:sp>
        <p:nvSpPr>
          <p:cNvPr id="13319" name="TextBox 14"/>
          <p:cNvSpPr txBox="1">
            <a:spLocks noChangeArrowheads="1"/>
          </p:cNvSpPr>
          <p:nvPr/>
        </p:nvSpPr>
        <p:spPr bwMode="auto">
          <a:xfrm>
            <a:off x="5408613" y="2933700"/>
            <a:ext cx="16779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 err="1">
                <a:solidFill>
                  <a:prstClr val="black"/>
                </a:solidFill>
                <a:ea typeface="ＭＳ Ｐゴシック" panose="020B0600070205080204" pitchFamily="34" charset="-128"/>
              </a:rPr>
              <a:t>Lây</a:t>
            </a:r>
            <a:r>
              <a:rPr lang="en-US" altLang="en-US" sz="1200" dirty="0">
                <a:solidFill>
                  <a:prstClr val="black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200" dirty="0" err="1">
                <a:solidFill>
                  <a:prstClr val="black"/>
                </a:solidFill>
                <a:ea typeface="ＭＳ Ｐゴシック" panose="020B0600070205080204" pitchFamily="34" charset="-128"/>
              </a:rPr>
              <a:t>truyền</a:t>
            </a:r>
            <a:r>
              <a:rPr lang="en-US" altLang="en-US" sz="1200" dirty="0">
                <a:solidFill>
                  <a:prstClr val="black"/>
                </a:solidFill>
                <a:ea typeface="ＭＳ Ｐゴシック" panose="020B0600070205080204" pitchFamily="34" charset="-128"/>
              </a:rPr>
              <a:t> qua QHTD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sz="1200" dirty="0">
              <a:solidFill>
                <a:prstClr val="black"/>
              </a:solidFill>
              <a:ea typeface="ＭＳ Ｐゴシック" panose="020B0600070205080204" pitchFamily="34" charset="-128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 err="1">
                <a:solidFill>
                  <a:prstClr val="black"/>
                </a:solidFill>
                <a:ea typeface="ＭＳ Ｐゴシック" panose="020B0600070205080204" pitchFamily="34" charset="-128"/>
              </a:rPr>
              <a:t>Khi</a:t>
            </a:r>
            <a:r>
              <a:rPr lang="en-US" altLang="en-US" sz="1200" dirty="0">
                <a:solidFill>
                  <a:prstClr val="black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200" dirty="0" err="1">
                <a:solidFill>
                  <a:prstClr val="black"/>
                </a:solidFill>
                <a:ea typeface="ＭＳ Ｐゴシック" panose="020B0600070205080204" pitchFamily="34" charset="-128"/>
              </a:rPr>
              <a:t>mang</a:t>
            </a:r>
            <a:r>
              <a:rPr lang="en-US" altLang="en-US" sz="1200" dirty="0">
                <a:solidFill>
                  <a:prstClr val="black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200" dirty="0" err="1">
                <a:solidFill>
                  <a:prstClr val="black"/>
                </a:solidFill>
                <a:ea typeface="ＭＳ Ｐゴシック" panose="020B0600070205080204" pitchFamily="34" charset="-128"/>
              </a:rPr>
              <a:t>thai</a:t>
            </a:r>
            <a:endParaRPr lang="en-US" altLang="en-US" sz="1200" dirty="0">
              <a:solidFill>
                <a:prstClr val="black"/>
              </a:solidFill>
              <a:ea typeface="ＭＳ Ｐゴシック" panose="020B0600070205080204" pitchFamily="34" charset="-128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 err="1">
                <a:solidFill>
                  <a:prstClr val="black"/>
                </a:solidFill>
                <a:ea typeface="ＭＳ Ｐゴシック" panose="020B0600070205080204" pitchFamily="34" charset="-128"/>
              </a:rPr>
              <a:t>Truyền</a:t>
            </a:r>
            <a:r>
              <a:rPr lang="en-US" altLang="en-US" sz="1200" dirty="0">
                <a:solidFill>
                  <a:prstClr val="black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200" dirty="0" err="1">
                <a:solidFill>
                  <a:prstClr val="black"/>
                </a:solidFill>
                <a:ea typeface="ＭＳ Ｐゴシック" panose="020B0600070205080204" pitchFamily="34" charset="-128"/>
              </a:rPr>
              <a:t>máu</a:t>
            </a:r>
            <a:endParaRPr lang="en-US" altLang="en-US" sz="1200" dirty="0">
              <a:solidFill>
                <a:prstClr val="black"/>
              </a:solidFill>
              <a:ea typeface="ＭＳ Ｐゴシック" panose="020B0600070205080204" pitchFamily="34" charset="-128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sz="1200" dirty="0">
              <a:solidFill>
                <a:prstClr val="black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14950" y="1662113"/>
            <a:ext cx="968375" cy="288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275" b="1">
                <a:solidFill>
                  <a:prstClr val="black"/>
                </a:solidFill>
                <a:ea typeface="MS PGothic" panose="020B0600070205080204" pitchFamily="34" charset="-128"/>
                <a:cs typeface="Arial" charset="0"/>
              </a:rPr>
              <a:t>Đô thị/Dịch</a:t>
            </a:r>
            <a:endParaRPr lang="en-US" sz="1275" b="1" dirty="0">
              <a:solidFill>
                <a:prstClr val="black"/>
              </a:solidFill>
              <a:ea typeface="MS PGothic" panose="020B0600070205080204" pitchFamily="34" charset="-128"/>
              <a:cs typeface="Arial" charset="0"/>
            </a:endParaRPr>
          </a:p>
        </p:txBody>
      </p:sp>
      <p:cxnSp>
        <p:nvCxnSpPr>
          <p:cNvPr id="13321" name="Straight Arrow Connector 5"/>
          <p:cNvCxnSpPr>
            <a:cxnSpLocks noChangeShapeType="1"/>
          </p:cNvCxnSpPr>
          <p:nvPr/>
        </p:nvCxnSpPr>
        <p:spPr bwMode="auto">
          <a:xfrm>
            <a:off x="3028950" y="2562225"/>
            <a:ext cx="4763" cy="15525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Title 1"/>
          <p:cNvSpPr txBox="1">
            <a:spLocks/>
          </p:cNvSpPr>
          <p:nvPr/>
        </p:nvSpPr>
        <p:spPr>
          <a:xfrm>
            <a:off x="3175" y="76200"/>
            <a:ext cx="9144000" cy="7461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36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Đường lây truyền vi rút Zika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81200" y="1662113"/>
            <a:ext cx="2066925" cy="288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275" b="1">
                <a:solidFill>
                  <a:prstClr val="black"/>
                </a:solidFill>
                <a:ea typeface="MS PGothic" panose="020B0600070205080204" pitchFamily="34" charset="-128"/>
                <a:cs typeface="Arial" charset="0"/>
              </a:rPr>
              <a:t>Rừng/dịch khu trú động vật</a:t>
            </a:r>
            <a:endParaRPr lang="en-US" sz="1275" b="1" dirty="0">
              <a:solidFill>
                <a:prstClr val="black"/>
              </a:solidFill>
              <a:ea typeface="MS PGothic" panose="020B0600070205080204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22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175" y="76200"/>
            <a:ext cx="9144000" cy="7461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3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Thời</a:t>
            </a:r>
            <a:r>
              <a:rPr lang="en-US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gian</a:t>
            </a:r>
            <a:r>
              <a:rPr lang="en-US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tồn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tại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vi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rút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Zika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người</a:t>
            </a:r>
            <a:endParaRPr lang="en-US" sz="3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471613"/>
            <a:ext cx="4572000" cy="494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2476500" y="914400"/>
            <a:ext cx="1600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AU" altLang="en-US" b="1">
                <a:solidFill>
                  <a:prstClr val="black"/>
                </a:solidFill>
                <a:latin typeface="Calibri" panose="020F0502020204030204" pitchFamily="34" charset="0"/>
              </a:rPr>
              <a:t>8 – 10 ngày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AU" altLang="en-US">
                <a:solidFill>
                  <a:prstClr val="black"/>
                </a:solidFill>
                <a:latin typeface="Calibri" panose="020F0502020204030204" pitchFamily="34" charset="0"/>
              </a:rPr>
              <a:t>(Ủ bệnh)</a:t>
            </a:r>
            <a:endParaRPr lang="en-GB" altLang="en-US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341" name="TextBox 6"/>
          <p:cNvSpPr txBox="1">
            <a:spLocks noChangeArrowheads="1"/>
          </p:cNvSpPr>
          <p:nvPr/>
        </p:nvSpPr>
        <p:spPr bwMode="auto">
          <a:xfrm>
            <a:off x="4565650" y="1698625"/>
            <a:ext cx="25527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AU" altLang="en-US" b="1">
                <a:solidFill>
                  <a:prstClr val="black"/>
                </a:solidFill>
                <a:latin typeface="Calibri" panose="020F0502020204030204" pitchFamily="34" charset="0"/>
              </a:rPr>
              <a:t> Truyền vi rút trong thời gian sống còn lại của muỗi</a:t>
            </a:r>
            <a:endParaRPr lang="en-GB" altLang="en-US" b="1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342" name="TextBox 7"/>
          <p:cNvSpPr txBox="1">
            <a:spLocks noChangeArrowheads="1"/>
          </p:cNvSpPr>
          <p:nvPr/>
        </p:nvSpPr>
        <p:spPr bwMode="auto">
          <a:xfrm>
            <a:off x="1785863" y="2924944"/>
            <a:ext cx="3578225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AU" altLang="en-US" dirty="0" smtClean="0">
                <a:solidFill>
                  <a:prstClr val="black"/>
                </a:solidFill>
                <a:latin typeface="Calibri" panose="020F0502020204030204" pitchFamily="34" charset="0"/>
              </a:rPr>
              <a:t>Qua </a:t>
            </a:r>
            <a:r>
              <a:rPr lang="en-AU" altLang="en-US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quan</a:t>
            </a:r>
            <a:r>
              <a:rPr lang="en-AU" altLang="en-US" dirty="0" smtClean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en-AU" altLang="en-US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hệ</a:t>
            </a:r>
            <a:r>
              <a:rPr lang="en-AU" altLang="en-US" dirty="0" smtClean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en-AU" altLang="en-US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tình</a:t>
            </a:r>
            <a:r>
              <a:rPr lang="en-AU" altLang="en-US" dirty="0" smtClean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en-AU" altLang="en-US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dục</a:t>
            </a:r>
            <a:endParaRPr lang="en-AU" altLang="en-US" dirty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AU" altLang="en-US" dirty="0" err="1">
                <a:solidFill>
                  <a:prstClr val="black"/>
                </a:solidFill>
                <a:latin typeface="Calibri" panose="020F0502020204030204" pitchFamily="34" charset="0"/>
              </a:rPr>
              <a:t>Mẹ</a:t>
            </a: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-con: </a:t>
            </a:r>
            <a:r>
              <a:rPr lang="en-AU" altLang="en-US" dirty="0" err="1">
                <a:solidFill>
                  <a:prstClr val="black"/>
                </a:solidFill>
                <a:latin typeface="Calibri" panose="020F0502020204030204" pitchFamily="34" charset="0"/>
              </a:rPr>
              <a:t>suốt</a:t>
            </a: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en-AU" altLang="en-US" dirty="0" err="1">
                <a:solidFill>
                  <a:prstClr val="black"/>
                </a:solidFill>
                <a:latin typeface="Calibri" panose="020F0502020204030204" pitchFamily="34" charset="0"/>
              </a:rPr>
              <a:t>thời</a:t>
            </a: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en-AU" altLang="en-US" dirty="0" err="1">
                <a:solidFill>
                  <a:prstClr val="black"/>
                </a:solidFill>
                <a:latin typeface="Calibri" panose="020F0502020204030204" pitchFamily="34" charset="0"/>
              </a:rPr>
              <a:t>gian</a:t>
            </a: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en-AU" altLang="en-US" dirty="0" err="1">
                <a:solidFill>
                  <a:prstClr val="black"/>
                </a:solidFill>
                <a:latin typeface="Calibri" panose="020F0502020204030204" pitchFamily="34" charset="0"/>
              </a:rPr>
              <a:t>mang</a:t>
            </a: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en-AU" altLang="en-US" dirty="0" err="1">
                <a:solidFill>
                  <a:prstClr val="black"/>
                </a:solidFill>
                <a:latin typeface="Calibri" panose="020F0502020204030204" pitchFamily="34" charset="0"/>
              </a:rPr>
              <a:t>thai</a:t>
            </a: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endParaRPr lang="en-GB" altLang="en-US" dirty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GB" altLang="en-US" dirty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    </a:t>
            </a:r>
            <a:r>
              <a:rPr lang="en-AU" altLang="en-US" dirty="0" err="1">
                <a:solidFill>
                  <a:prstClr val="black"/>
                </a:solidFill>
                <a:latin typeface="Calibri" panose="020F0502020204030204" pitchFamily="34" charset="0"/>
              </a:rPr>
              <a:t>Tinh</a:t>
            </a: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en-AU" altLang="en-US" dirty="0" err="1">
                <a:solidFill>
                  <a:prstClr val="black"/>
                </a:solidFill>
                <a:latin typeface="Calibri" panose="020F0502020204030204" pitchFamily="34" charset="0"/>
              </a:rPr>
              <a:t>dịch</a:t>
            </a: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       </a:t>
            </a: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--&gt; </a:t>
            </a:r>
            <a:r>
              <a:rPr lang="en-AU" altLang="en-US" dirty="0" smtClean="0">
                <a:solidFill>
                  <a:prstClr val="black"/>
                </a:solidFill>
                <a:latin typeface="Calibri" panose="020F0502020204030204" pitchFamily="34" charset="0"/>
              </a:rPr>
              <a:t>6 </a:t>
            </a:r>
            <a:r>
              <a:rPr lang="en-AU" altLang="en-US" dirty="0" err="1">
                <a:solidFill>
                  <a:prstClr val="black"/>
                </a:solidFill>
                <a:latin typeface="Calibri" panose="020F0502020204030204" pitchFamily="34" charset="0"/>
              </a:rPr>
              <a:t>tháng</a:t>
            </a: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     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    </a:t>
            </a:r>
            <a:r>
              <a:rPr lang="en-AU" altLang="en-US" dirty="0" err="1">
                <a:solidFill>
                  <a:prstClr val="black"/>
                </a:solidFill>
                <a:latin typeface="Calibri" panose="020F0502020204030204" pitchFamily="34" charset="0"/>
              </a:rPr>
              <a:t>Máu</a:t>
            </a: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 PNMT   </a:t>
            </a: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--&gt; </a:t>
            </a:r>
            <a:r>
              <a:rPr lang="en-AU" altLang="en-US" dirty="0" smtClean="0">
                <a:solidFill>
                  <a:prstClr val="black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107</a:t>
            </a:r>
            <a:r>
              <a:rPr lang="en-AU" altLang="en-US" dirty="0" smtClean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en-AU" altLang="en-US" dirty="0" err="1">
                <a:solidFill>
                  <a:prstClr val="black"/>
                </a:solidFill>
                <a:latin typeface="Calibri" panose="020F0502020204030204" pitchFamily="34" charset="0"/>
              </a:rPr>
              <a:t>ngày</a:t>
            </a:r>
            <a:endParaRPr lang="en-AU" altLang="en-US" dirty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    </a:t>
            </a:r>
            <a:r>
              <a:rPr lang="en-AU" altLang="en-US" dirty="0" err="1">
                <a:solidFill>
                  <a:prstClr val="black"/>
                </a:solidFill>
                <a:latin typeface="Calibri" panose="020F0502020204030204" pitchFamily="34" charset="0"/>
              </a:rPr>
              <a:t>Nước</a:t>
            </a: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en-AU" altLang="en-US" dirty="0" err="1">
                <a:solidFill>
                  <a:prstClr val="black"/>
                </a:solidFill>
                <a:latin typeface="Calibri" panose="020F0502020204030204" pitchFamily="34" charset="0"/>
              </a:rPr>
              <a:t>mắt</a:t>
            </a: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     </a:t>
            </a:r>
            <a:r>
              <a:rPr lang="en-AU" altLang="en-US" dirty="0" smtClean="0">
                <a:solidFill>
                  <a:prstClr val="black"/>
                </a:solidFill>
                <a:latin typeface="Calibri" panose="020F0502020204030204" pitchFamily="34" charset="0"/>
                <a:sym typeface="Wingdings" pitchFamily="2" charset="2"/>
              </a:rPr>
              <a:t>--&gt;</a:t>
            </a:r>
            <a:r>
              <a:rPr lang="en-AU" altLang="en-US" dirty="0" smtClean="0">
                <a:solidFill>
                  <a:prstClr val="black"/>
                </a:solidFill>
                <a:latin typeface="Calibri" panose="020F0502020204030204" pitchFamily="34" charset="0"/>
              </a:rPr>
              <a:t>  21 </a:t>
            </a:r>
            <a:r>
              <a:rPr lang="en-AU" altLang="en-US" dirty="0" err="1">
                <a:solidFill>
                  <a:prstClr val="black"/>
                </a:solidFill>
                <a:latin typeface="Calibri" panose="020F0502020204030204" pitchFamily="34" charset="0"/>
              </a:rPr>
              <a:t>ngày</a:t>
            </a:r>
            <a:endParaRPr lang="en-AU" altLang="en-US" dirty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    </a:t>
            </a:r>
            <a:r>
              <a:rPr lang="en-AU" altLang="en-US" dirty="0" err="1">
                <a:solidFill>
                  <a:prstClr val="black"/>
                </a:solidFill>
                <a:latin typeface="Calibri" panose="020F0502020204030204" pitchFamily="34" charset="0"/>
              </a:rPr>
              <a:t>Nước</a:t>
            </a: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en-AU" altLang="en-US" dirty="0" err="1">
                <a:solidFill>
                  <a:prstClr val="black"/>
                </a:solidFill>
                <a:latin typeface="Calibri" panose="020F0502020204030204" pitchFamily="34" charset="0"/>
              </a:rPr>
              <a:t>tiểu</a:t>
            </a: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     </a:t>
            </a:r>
            <a:r>
              <a:rPr lang="en-AU" altLang="en-US" dirty="0" smtClean="0">
                <a:solidFill>
                  <a:prstClr val="black"/>
                </a:solidFill>
                <a:latin typeface="Calibri" panose="020F0502020204030204" pitchFamily="34" charset="0"/>
              </a:rPr>
              <a:t>--&gt; 10 </a:t>
            </a:r>
            <a:r>
              <a:rPr lang="en-AU" altLang="en-US" dirty="0" err="1">
                <a:solidFill>
                  <a:prstClr val="black"/>
                </a:solidFill>
                <a:latin typeface="Calibri" panose="020F0502020204030204" pitchFamily="34" charset="0"/>
              </a:rPr>
              <a:t>ngày</a:t>
            </a:r>
            <a:endParaRPr lang="en-AU" altLang="en-US" dirty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    </a:t>
            </a:r>
            <a:r>
              <a:rPr lang="en-AU" altLang="en-US" dirty="0" err="1">
                <a:solidFill>
                  <a:prstClr val="black"/>
                </a:solidFill>
                <a:latin typeface="Calibri" panose="020F0502020204030204" pitchFamily="34" charset="0"/>
              </a:rPr>
              <a:t>Dịch</a:t>
            </a: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en-AU" altLang="en-US" dirty="0" err="1">
                <a:solidFill>
                  <a:prstClr val="black"/>
                </a:solidFill>
                <a:latin typeface="Calibri" panose="020F0502020204030204" pitchFamily="34" charset="0"/>
              </a:rPr>
              <a:t>âm</a:t>
            </a: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en-AU" altLang="en-US" dirty="0" err="1">
                <a:solidFill>
                  <a:prstClr val="black"/>
                </a:solidFill>
                <a:latin typeface="Calibri" panose="020F0502020204030204" pitchFamily="34" charset="0"/>
              </a:rPr>
              <a:t>đạo</a:t>
            </a: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--&gt;</a:t>
            </a:r>
            <a:r>
              <a:rPr lang="en-AU" altLang="en-US" dirty="0">
                <a:solidFill>
                  <a:prstClr val="black"/>
                </a:solidFill>
                <a:latin typeface="Calibri" panose="020F0502020204030204" pitchFamily="34" charset="0"/>
              </a:rPr>
              <a:t> 11 </a:t>
            </a:r>
            <a:r>
              <a:rPr lang="en-AU" altLang="en-US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ngày</a:t>
            </a:r>
            <a:endParaRPr lang="en-AU" altLang="en-US" dirty="0" smtClean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AU" altLang="en-US" dirty="0" smtClean="0">
                <a:solidFill>
                  <a:prstClr val="black"/>
                </a:solidFill>
                <a:latin typeface="Calibri" panose="020F0502020204030204" pitchFamily="34" charset="0"/>
              </a:rPr>
              <a:t>    </a:t>
            </a:r>
            <a:r>
              <a:rPr lang="en-AU" altLang="en-US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Nước</a:t>
            </a:r>
            <a:r>
              <a:rPr lang="en-AU" altLang="en-US" dirty="0" smtClean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en-AU" altLang="en-US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ối</a:t>
            </a:r>
            <a:r>
              <a:rPr lang="en-AU" altLang="en-US" dirty="0" smtClean="0">
                <a:solidFill>
                  <a:prstClr val="black"/>
                </a:solidFill>
                <a:latin typeface="Calibri" panose="020F0502020204030204" pitchFamily="34" charset="0"/>
              </a:rPr>
              <a:t>        -- &gt; 37 </a:t>
            </a:r>
            <a:r>
              <a:rPr lang="en-AU" altLang="en-US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ngày</a:t>
            </a:r>
            <a:endParaRPr lang="en-AU" altLang="en-US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343" name="TextBox 8"/>
          <p:cNvSpPr txBox="1">
            <a:spLocks noChangeArrowheads="1"/>
          </p:cNvSpPr>
          <p:nvPr/>
        </p:nvSpPr>
        <p:spPr bwMode="auto">
          <a:xfrm>
            <a:off x="4838700" y="5207000"/>
            <a:ext cx="4308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AU" altLang="en-US" b="1" dirty="0" err="1">
                <a:solidFill>
                  <a:prstClr val="black"/>
                </a:solidFill>
                <a:latin typeface="Calibri" panose="020F0502020204030204" pitchFamily="34" charset="0"/>
              </a:rPr>
              <a:t>Máu</a:t>
            </a:r>
            <a:r>
              <a:rPr lang="en-AU" altLang="en-US" b="1" dirty="0">
                <a:solidFill>
                  <a:prstClr val="black"/>
                </a:solidFill>
                <a:latin typeface="Calibri" panose="020F0502020204030204" pitchFamily="34" charset="0"/>
              </a:rPr>
              <a:t>: </a:t>
            </a:r>
            <a:r>
              <a:rPr lang="en-AU" altLang="en-US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6-10 </a:t>
            </a:r>
            <a:r>
              <a:rPr lang="en-AU" altLang="en-US" b="1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ngày</a:t>
            </a:r>
            <a:r>
              <a:rPr lang="en-AU" altLang="en-US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en-AU" altLang="en-US" b="1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đến</a:t>
            </a:r>
            <a:r>
              <a:rPr lang="en-AU" altLang="en-US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 30 </a:t>
            </a:r>
            <a:r>
              <a:rPr lang="en-AU" altLang="en-US" b="1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ngày</a:t>
            </a:r>
            <a:r>
              <a:rPr lang="en-AU" altLang="en-US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   </a:t>
            </a:r>
            <a:endParaRPr lang="en-AU" altLang="en-US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344" name="Rectangle 5"/>
          <p:cNvSpPr>
            <a:spLocks noChangeArrowheads="1"/>
          </p:cNvSpPr>
          <p:nvPr/>
        </p:nvSpPr>
        <p:spPr bwMode="auto">
          <a:xfrm>
            <a:off x="5562600" y="3359150"/>
            <a:ext cx="21574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AU" altLang="en-US" b="1" dirty="0">
                <a:solidFill>
                  <a:prstClr val="black"/>
                </a:solidFill>
                <a:latin typeface="Calibri" panose="020F0502020204030204" pitchFamily="34" charset="0"/>
              </a:rPr>
              <a:t>Ủ </a:t>
            </a:r>
            <a:r>
              <a:rPr lang="en-AU" altLang="en-US" b="1" dirty="0" err="1">
                <a:solidFill>
                  <a:prstClr val="black"/>
                </a:solidFill>
                <a:latin typeface="Calibri" panose="020F0502020204030204" pitchFamily="34" charset="0"/>
              </a:rPr>
              <a:t>bệnh</a:t>
            </a:r>
            <a:r>
              <a:rPr lang="en-AU" altLang="en-US" b="1" dirty="0">
                <a:solidFill>
                  <a:prstClr val="black"/>
                </a:solidFill>
                <a:latin typeface="Calibri" panose="020F0502020204030204" pitchFamily="34" charset="0"/>
              </a:rPr>
              <a:t>: 3 – </a:t>
            </a:r>
            <a:r>
              <a:rPr lang="en-AU" altLang="en-US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11 </a:t>
            </a:r>
            <a:r>
              <a:rPr lang="en-AU" altLang="en-US" b="1" dirty="0" err="1">
                <a:solidFill>
                  <a:prstClr val="black"/>
                </a:solidFill>
                <a:latin typeface="Calibri" panose="020F0502020204030204" pitchFamily="34" charset="0"/>
              </a:rPr>
              <a:t>ngày</a:t>
            </a:r>
            <a:endParaRPr lang="en-AU" altLang="en-US" b="1" dirty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AU" altLang="en-US" b="1" dirty="0">
                <a:solidFill>
                  <a:prstClr val="black"/>
                </a:solidFill>
                <a:latin typeface="Calibri" panose="020F0502020204030204" pitchFamily="34" charset="0"/>
              </a:rPr>
              <a:t>~20% </a:t>
            </a:r>
            <a:r>
              <a:rPr lang="en-AU" altLang="en-US" b="1" dirty="0" err="1">
                <a:solidFill>
                  <a:prstClr val="black"/>
                </a:solidFill>
                <a:latin typeface="Calibri" panose="020F0502020204030204" pitchFamily="34" charset="0"/>
              </a:rPr>
              <a:t>có</a:t>
            </a:r>
            <a:r>
              <a:rPr lang="en-AU" altLang="en-US" b="1" dirty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en-AU" altLang="en-US" b="1" dirty="0" err="1">
                <a:solidFill>
                  <a:prstClr val="black"/>
                </a:solidFill>
                <a:latin typeface="Calibri" panose="020F0502020204030204" pitchFamily="34" charset="0"/>
              </a:rPr>
              <a:t>TC</a:t>
            </a:r>
            <a:r>
              <a:rPr lang="en-AU" altLang="en-US" b="1" dirty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en-AU" altLang="en-US" b="1" dirty="0" err="1">
                <a:solidFill>
                  <a:prstClr val="black"/>
                </a:solidFill>
                <a:latin typeface="Calibri" panose="020F0502020204030204" pitchFamily="34" charset="0"/>
              </a:rPr>
              <a:t>lâm</a:t>
            </a:r>
            <a:r>
              <a:rPr lang="en-AU" altLang="en-US" b="1" dirty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en-AU" altLang="en-US" b="1" dirty="0" err="1">
                <a:solidFill>
                  <a:prstClr val="black"/>
                </a:solidFill>
                <a:latin typeface="Calibri" panose="020F0502020204030204" pitchFamily="34" charset="0"/>
              </a:rPr>
              <a:t>sàng</a:t>
            </a:r>
            <a:endParaRPr lang="en-AU" altLang="en-US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1943100" y="3645024"/>
            <a:ext cx="2895600" cy="0"/>
          </a:xfrm>
          <a:prstGeom prst="line">
            <a:avLst/>
          </a:prstGeom>
          <a:ln w="38100">
            <a:solidFill>
              <a:schemeClr val="tx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856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0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 - &amp;quot;BỆNH DO VI RÚT ZIKA&amp;quot;&quot;/&gt;&lt;property id=&quot;20307&quot; value=&quot;256&quot;/&gt;&lt;/object&gt;&lt;object type=&quot;3&quot; unique_id=&quot;10004&quot;&gt;&lt;property id=&quot;20148&quot; value=&quot;5&quot;/&gt;&lt;property id=&quot;20300&quot; value=&quot;Slide 2 - &amp;quot;Nội dung&amp;quot;&quot;/&gt;&lt;property id=&quot;20307&quot; value=&quot;257&quot;/&gt;&lt;/object&gt;&lt;object type=&quot;3&quot; unique_id=&quot;10005&quot;&gt;&lt;property id=&quot;20148&quot; value=&quot;5&quot;/&gt;&lt;property id=&quot;20300&quot; value=&quot;Slide 12 - &amp;quot;Tình hình ZIKV trên thế giới&amp;quot;&quot;/&gt;&lt;property id=&quot;20307&quot; value=&quot;278&quot;/&gt;&lt;/object&gt;&lt;object type=&quot;3&quot; unique_id=&quot;10006&quot;&gt;&lt;property id=&quot;20148&quot; value=&quot;5&quot;/&gt;&lt;property id=&quot;20300&quot; value=&quot;Slide 15 - &amp;quot;Tình hình ZIKV tại Việt Nam&amp;quot;&quot;/&gt;&lt;property id=&quot;20307&quot; value=&quot;259&quot;/&gt;&lt;/object&gt;&lt;object type=&quot;3&quot; unique_id=&quot;10008&quot;&gt;&lt;property id=&quot;20148&quot; value=&quot;5&quot;/&gt;&lt;property id=&quot;20300&quot; value=&quot;Slide 20 - &amp;quot;Kết quả theo dõi thai phụ&amp;quot;&quot;/&gt;&lt;property id=&quot;20307&quot; value=&quot;266&quot;/&gt;&lt;/object&gt;&lt;object type=&quot;3&quot; unique_id=&quot;10009&quot;&gt;&lt;property id=&quot;20148&quot; value=&quot;5&quot;/&gt;&lt;property id=&quot;20300&quot; value=&quot;Slide 3&quot;/&gt;&lt;property id=&quot;20307&quot; value=&quot;276&quot;/&gt;&lt;/object&gt;&lt;object type=&quot;3&quot; unique_id=&quot;10011&quot;&gt;&lt;property id=&quot;20148&quot; value=&quot;5&quot;/&gt;&lt;property id=&quot;20300&quot; value=&quot;Slide 22 - &amp;quot;Chỉ định&amp;quot;&quot;/&gt;&lt;property id=&quot;20307&quot; value=&quot;261&quot;/&gt;&lt;/object&gt;&lt;object type=&quot;3&quot; unique_id=&quot;10012&quot;&gt;&lt;property id=&quot;20148&quot; value=&quot;5&quot;/&gt;&lt;property id=&quot;20300&quot; value=&quot;Slide 23&quot;/&gt;&lt;property id=&quot;20307&quot; value=&quot;281&quot;/&gt;&lt;/object&gt;&lt;object type=&quot;3&quot; unique_id=&quot;10013&quot;&gt;&lt;property id=&quot;20148&quot; value=&quot;5&quot;/&gt;&lt;property id=&quot;20300&quot; value=&quot;Slide 24&quot;/&gt;&lt;property id=&quot;20307&quot; value=&quot;280&quot;/&gt;&lt;/object&gt;&lt;object type=&quot;3&quot; unique_id=&quot;10014&quot;&gt;&lt;property id=&quot;20148&quot; value=&quot;5&quot;/&gt;&lt;property id=&quot;20300&quot; value=&quot;Slide 25&quot;/&gt;&lt;property id=&quot;20307&quot; value=&quot;262&quot;/&gt;&lt;/object&gt;&lt;object type=&quot;3&quot; unique_id=&quot;10016&quot;&gt;&lt;property id=&quot;20148&quot; value=&quot;5&quot;/&gt;&lt;property id=&quot;20300&quot; value=&quot;Slide 27&quot;/&gt;&lt;property id=&quot;20307&quot; value=&quot;282&quot;/&gt;&lt;/object&gt;&lt;object type=&quot;3&quot; unique_id=&quot;10017&quot;&gt;&lt;property id=&quot;20148&quot; value=&quot;5&quot;/&gt;&lt;property id=&quot;20300&quot; value=&quot;Slide 33&quot;/&gt;&lt;property id=&quot;20307&quot; value=&quot;273&quot;/&gt;&lt;/object&gt;&lt;object type=&quot;3&quot; unique_id=&quot;10018&quot;&gt;&lt;property id=&quot;20148&quot; value=&quot;5&quot;/&gt;&lt;property id=&quot;20300&quot; value=&quot;Slide 34&quot;/&gt;&lt;property id=&quot;20307&quot; value=&quot;265&quot;/&gt;&lt;/object&gt;&lt;object type=&quot;3&quot; unique_id=&quot;10019&quot;&gt;&lt;property id=&quot;20148&quot; value=&quot;5&quot;/&gt;&lt;property id=&quot;20300&quot; value=&quot;Slide 36 - &amp;quot;THÔNG ĐIỆP CHO CỘNG ĐỒNG&amp;quot;&quot;/&gt;&lt;property id=&quot;20307&quot; value=&quot;283&quot;/&gt;&lt;/object&gt;&lt;object type=&quot;3&quot; unique_id=&quot;11028&quot;&gt;&lt;property id=&quot;20148&quot; value=&quot;5&quot;/&gt;&lt;property id=&quot;20300&quot; value=&quot;Slide 4&quot;/&gt;&lt;property id=&quot;20307&quot; value=&quot;287&quot;/&gt;&lt;/object&gt;&lt;object type=&quot;3&quot; unique_id=&quot;11029&quot;&gt;&lt;property id=&quot;20148&quot; value=&quot;5&quot;/&gt;&lt;property id=&quot;20300&quot; value=&quot;Slide 5 - &amp;quot;ĐẶC ĐIỂM ZIKV&amp;quot;&quot;/&gt;&lt;property id=&quot;20307&quot; value=&quot;284&quot;/&gt;&lt;/object&gt;&lt;object type=&quot;3&quot; unique_id=&quot;11032&quot;&gt;&lt;property id=&quot;20148&quot; value=&quot;5&quot;/&gt;&lt;property id=&quot;20300&quot; value=&quot;Slide 8&quot;/&gt;&lt;property id=&quot;20307&quot; value=&quot;288&quot;/&gt;&lt;/object&gt;&lt;object type=&quot;3&quot; unique_id=&quot;11033&quot;&gt;&lt;property id=&quot;20148&quot; value=&quot;5&quot;/&gt;&lt;property id=&quot;20300&quot; value=&quot;Slide 10&quot;/&gt;&lt;property id=&quot;20307&quot; value=&quot;289&quot;/&gt;&lt;/object&gt;&lt;object type=&quot;3&quot; unique_id=&quot;11034&quot;&gt;&lt;property id=&quot;20148&quot; value=&quot;5&quot;/&gt;&lt;property id=&quot;20300&quot; value=&quot;Slide 9&quot;/&gt;&lt;property id=&quot;20307&quot; value=&quot;290&quot;/&gt;&lt;/object&gt;&lt;object type=&quot;3&quot; unique_id=&quot;11040&quot;&gt;&lt;property id=&quot;20148&quot; value=&quot;5&quot;/&gt;&lt;property id=&quot;20300&quot; value=&quot;Slide 17&quot;/&gt;&lt;property id=&quot;20307&quot; value=&quot;296&quot;/&gt;&lt;/object&gt;&lt;object type=&quot;3&quot; unique_id=&quot;11041&quot;&gt;&lt;property id=&quot;20148&quot; value=&quot;5&quot;/&gt;&lt;property id=&quot;20300&quot; value=&quot;Slide 18 - &amp;quot;Kết quả xét nghiệm vi rút ZIKA/Dengue trên  Muỗi ở KVPN 2016&amp;quot;&quot;/&gt;&lt;property id=&quot;20307&quot; value=&quot;297&quot;/&gt;&lt;/object&gt;&lt;object type=&quot;3&quot; unique_id=&quot;11467&quot;&gt;&lt;property id=&quot;20148&quot; value=&quot;5&quot;/&gt;&lt;property id=&quot;20300&quot; value=&quot;Slide 16&quot;/&gt;&lt;property id=&quot;20307&quot; value=&quot;301&quot;/&gt;&lt;/object&gt;&lt;object type=&quot;3&quot; unique_id=&quot;11470&quot;&gt;&lt;property id=&quot;20148&quot; value=&quot;5&quot;/&gt;&lt;property id=&quot;20300&quot; value=&quot;Slide 19&quot;/&gt;&lt;property id=&quot;20307&quot; value=&quot;305&quot;/&gt;&lt;/object&gt;&lt;object type=&quot;3&quot; unique_id=&quot;11713&quot;&gt;&lt;property id=&quot;20148&quot; value=&quot;5&quot;/&gt;&lt;property id=&quot;20300&quot; value=&quot;Slide 6&quot;/&gt;&lt;property id=&quot;20307&quot; value=&quot;312&quot;/&gt;&lt;/object&gt;&lt;object type=&quot;3&quot; unique_id=&quot;11715&quot;&gt;&lt;property id=&quot;20148&quot; value=&quot;5&quot;/&gt;&lt;property id=&quot;20300&quot; value=&quot;Slide 11&quot;/&gt;&lt;property id=&quot;20307&quot; value=&quot;308&quot;/&gt;&lt;/object&gt;&lt;object type=&quot;3&quot; unique_id=&quot;11716&quot;&gt;&lt;property id=&quot;20148&quot; value=&quot;5&quot;/&gt;&lt;property id=&quot;20300&quot; value=&quot;Slide 7&quot;/&gt;&lt;property id=&quot;20307&quot; value=&quot;314&quot;/&gt;&lt;/object&gt;&lt;object type=&quot;3&quot; unique_id=&quot;11719&quot;&gt;&lt;property id=&quot;20148&quot; value=&quot;5&quot;/&gt;&lt;property id=&quot;20300&quot; value=&quot;Slide 13 - &amp;quot;Countries and territories that reported Zika virus circulation up to March, 2017&amp;quot;&quot;/&gt;&lt;property id=&quot;20307&quot; value=&quot;317&quot;/&gt;&lt;/object&gt;&lt;object type=&quot;3&quot; unique_id=&quot;11720&quot;&gt;&lt;property id=&quot;20148&quot; value=&quot;5&quot;/&gt;&lt;property id=&quot;20300&quot; value=&quot;Slide 14&quot;/&gt;&lt;property id=&quot;20307&quot; value=&quot;318&quot;/&gt;&lt;/object&gt;&lt;object type=&quot;3&quot; unique_id=&quot;11721&quot;&gt;&lt;property id=&quot;20148&quot; value=&quot;5&quot;/&gt;&lt;property id=&quot;20300&quot; value=&quot;Slide 21&quot;/&gt;&lt;property id=&quot;20307&quot; value=&quot;307&quot;/&gt;&lt;/object&gt;&lt;object type=&quot;3&quot; unique_id=&quot;11722&quot;&gt;&lt;property id=&quot;20148&quot; value=&quot;5&quot;/&gt;&lt;property id=&quot;20300&quot; value=&quot;Slide 28 - &amp;quot;Lưu đồ xử lý mẫu máu&amp;quot;&quot;/&gt;&lt;property id=&quot;20307&quot; value=&quot;322&quot;/&gt;&lt;/object&gt;&lt;object type=&quot;3&quot; unique_id=&quot;11723&quot;&gt;&lt;property id=&quot;20148&quot; value=&quot;5&quot;/&gt;&lt;property id=&quot;20300&quot; value=&quot;Slide 29&quot;/&gt;&lt;property id=&quot;20307&quot; value=&quot;319&quot;/&gt;&lt;/object&gt;&lt;object type=&quot;3&quot; unique_id=&quot;11724&quot;&gt;&lt;property id=&quot;20148&quot; value=&quot;5&quot;/&gt;&lt;property id=&quot;20300&quot; value=&quot;Slide 30&quot;/&gt;&lt;property id=&quot;20307&quot; value=&quot;320&quot;/&gt;&lt;/object&gt;&lt;object type=&quot;3&quot; unique_id=&quot;11725&quot;&gt;&lt;property id=&quot;20148&quot; value=&quot;5&quot;/&gt;&lt;property id=&quot;20300&quot; value=&quot;Slide 31&quot;/&gt;&lt;property id=&quot;20307&quot; value=&quot;324&quot;/&gt;&lt;/object&gt;&lt;object type=&quot;3&quot; unique_id=&quot;11726&quot;&gt;&lt;property id=&quot;20148&quot; value=&quot;5&quot;/&gt;&lt;property id=&quot;20300&quot; value=&quot;Slide 32&quot;/&gt;&lt;property id=&quot;20307&quot; value=&quot;323&quot;/&gt;&lt;/object&gt;&lt;object type=&quot;3&quot; unique_id=&quot;11727&quot;&gt;&lt;property id=&quot;20148&quot; value=&quot;5&quot;/&gt;&lt;property id=&quot;20300&quot; value=&quot;Slide 35&quot;/&gt;&lt;property id=&quot;20307&quot; value=&quot;311&quot;/&gt;&lt;/object&gt;&lt;object type=&quot;3&quot; unique_id=&quot;11925&quot;&gt;&lt;property id=&quot;20148&quot; value=&quot;5&quot;/&gt;&lt;property id=&quot;20300&quot; value=&quot;Slide 26&quot;/&gt;&lt;property id=&quot;20307&quot; value=&quot;325&quot;/&gt;&lt;/object&gt;&lt;/object&gt;&lt;object type=&quot;8&quot; unique_id=&quot;1003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1160</TotalTime>
  <Words>3597</Words>
  <Application>Microsoft Office PowerPoint</Application>
  <PresentationFormat>On-screen Show (4:3)</PresentationFormat>
  <Paragraphs>528</Paragraphs>
  <Slides>36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BỆNH DO VI RÚT ZIKA</vt:lpstr>
      <vt:lpstr>Nội dung</vt:lpstr>
      <vt:lpstr>PowerPoint Presentation</vt:lpstr>
      <vt:lpstr>PowerPoint Presentation</vt:lpstr>
      <vt:lpstr>ĐẶC ĐIỂM ZIKV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Tình hình ZIKV trên thế giới</vt:lpstr>
      <vt:lpstr>Countries and territories that reported Zika virus circulation up to March, 2017</vt:lpstr>
      <vt:lpstr>PowerPoint Presentation</vt:lpstr>
      <vt:lpstr>Tình hình ZIKV tại Việt Nam</vt:lpstr>
      <vt:lpstr>PowerPoint Presentation</vt:lpstr>
      <vt:lpstr>PowerPoint Presentation</vt:lpstr>
      <vt:lpstr>Kết quả xét nghiệm vi rút ZIKA/Dengue trên  Muỗi ở KVPN 2016</vt:lpstr>
      <vt:lpstr>PowerPoint Presentation</vt:lpstr>
      <vt:lpstr>Kết quả theo dõi thai phụ</vt:lpstr>
      <vt:lpstr>PowerPoint Presentation</vt:lpstr>
      <vt:lpstr>Chỉ định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Lưu đồ xử lý mẫu máu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THÔNG ĐIỆP CHO CỘNG ĐỒNG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TÌNH HÌNH BỆNH DO VI RÚT ZIKA HIỆN NAY</dc:title>
  <dc:creator>welcome</dc:creator>
  <cp:lastModifiedBy>Tommy_Phan</cp:lastModifiedBy>
  <cp:revision>67</cp:revision>
  <dcterms:created xsi:type="dcterms:W3CDTF">2019-03-14T03:10:39Z</dcterms:created>
  <dcterms:modified xsi:type="dcterms:W3CDTF">2019-04-05T08:12:11Z</dcterms:modified>
</cp:coreProperties>
</file>