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14.xml" ContentType="application/vnd.openxmlformats-officedocument.presentationml.tag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5.xml" ContentType="application/vnd.openxmlformats-officedocument.presentationml.tags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ppt/tags/tag18.xml" ContentType="application/vnd.openxmlformats-officedocument.presentationml.tags+xml"/>
  <Override PartName="/ppt/notesSlides/notesSlide5.xml" ContentType="application/vnd.openxmlformats-officedocument.presentationml.notesSlide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ppt/tags/tag21.xml" ContentType="application/vnd.openxmlformats-officedocument.presentationml.tags+xml"/>
  <Override PartName="/ppt/notesSlides/notesSlide8.xml" ContentType="application/vnd.openxmlformats-officedocument.presentationml.notesSlide+xml"/>
  <Override PartName="/ppt/tags/tag22.xml" ContentType="application/vnd.openxmlformats-officedocument.presentationml.tags+xml"/>
  <Override PartName="/ppt/notesSlides/notesSlide9.xml" ContentType="application/vnd.openxmlformats-officedocument.presentationml.notesSlide+xml"/>
  <Override PartName="/ppt/tags/tag23.xml" ContentType="application/vnd.openxmlformats-officedocument.presentationml.tags+xml"/>
  <Override PartName="/ppt/notesSlides/notesSlide10.xml" ContentType="application/vnd.openxmlformats-officedocument.presentationml.notesSlide+xml"/>
  <Override PartName="/ppt/tags/tag24.xml" ContentType="application/vnd.openxmlformats-officedocument.presentationml.tags+xml"/>
  <Override PartName="/ppt/notesSlides/notesSlide1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ags/tag25.xml" ContentType="application/vnd.openxmlformats-officedocument.presentationml.tags+xml"/>
  <Override PartName="/ppt/notesSlides/notesSlide12.xml" ContentType="application/vnd.openxmlformats-officedocument.presentationml.notesSlide+xml"/>
  <Override PartName="/ppt/tags/tag26.xml" ContentType="application/vnd.openxmlformats-officedocument.presentationml.tags+xml"/>
  <Override PartName="/ppt/notesSlides/notesSlide13.xml" ContentType="application/vnd.openxmlformats-officedocument.presentationml.notesSlide+xml"/>
  <Override PartName="/ppt/tags/tag27.xml" ContentType="application/vnd.openxmlformats-officedocument.presentationml.tags+xml"/>
  <Override PartName="/ppt/notesSlides/notesSlide14.xml" ContentType="application/vnd.openxmlformats-officedocument.presentationml.notesSlide+xml"/>
  <Override PartName="/ppt/tags/tag28.xml" ContentType="application/vnd.openxmlformats-officedocument.presentationml.tags+xml"/>
  <Override PartName="/ppt/notesSlides/notesSlide15.xml" ContentType="application/vnd.openxmlformats-officedocument.presentationml.notesSlide+xml"/>
  <Override PartName="/ppt/tags/tag29.xml" ContentType="application/vnd.openxmlformats-officedocument.presentationml.tags+xml"/>
  <Override PartName="/ppt/notesSlides/notesSlide16.xml" ContentType="application/vnd.openxmlformats-officedocument.presentationml.notesSlide+xml"/>
  <Override PartName="/ppt/tags/tag30.xml" ContentType="application/vnd.openxmlformats-officedocument.presentationml.tags+xml"/>
  <Override PartName="/ppt/notesSlides/notesSlide17.xml" ContentType="application/vnd.openxmlformats-officedocument.presentationml.notesSlide+xml"/>
  <Override PartName="/ppt/tags/tag31.xml" ContentType="application/vnd.openxmlformats-officedocument.presentationml.tags+xml"/>
  <Override PartName="/ppt/notesSlides/notesSlide18.xml" ContentType="application/vnd.openxmlformats-officedocument.presentationml.notesSlide+xml"/>
  <Override PartName="/ppt/tags/tag32.xml" ContentType="application/vnd.openxmlformats-officedocument.presentationml.tags+xml"/>
  <Override PartName="/ppt/notesSlides/notesSlide19.xml" ContentType="application/vnd.openxmlformats-officedocument.presentationml.notesSlide+xml"/>
  <Override PartName="/ppt/tags/tag33.xml" ContentType="application/vnd.openxmlformats-officedocument.presentationml.tags+xml"/>
  <Override PartName="/ppt/notesSlides/notesSlide20.xml" ContentType="application/vnd.openxmlformats-officedocument.presentationml.notesSlide+xml"/>
  <Override PartName="/ppt/tags/tag34.xml" ContentType="application/vnd.openxmlformats-officedocument.presentationml.tags+xml"/>
  <Override PartName="/ppt/notesSlides/notesSlide21.xml" ContentType="application/vnd.openxmlformats-officedocument.presentationml.notesSlide+xml"/>
  <Override PartName="/ppt/tags/tag35.xml" ContentType="application/vnd.openxmlformats-officedocument.presentationml.tags+xml"/>
  <Override PartName="/ppt/notesSlides/notesSlide22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23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24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66"/>
  </p:notesMasterIdLst>
  <p:handoutMasterIdLst>
    <p:handoutMasterId r:id="rId67"/>
  </p:handoutMasterIdLst>
  <p:sldIdLst>
    <p:sldId id="306" r:id="rId2"/>
    <p:sldId id="425" r:id="rId3"/>
    <p:sldId id="505" r:id="rId4"/>
    <p:sldId id="506" r:id="rId5"/>
    <p:sldId id="447" r:id="rId6"/>
    <p:sldId id="448" r:id="rId7"/>
    <p:sldId id="449" r:id="rId8"/>
    <p:sldId id="507" r:id="rId9"/>
    <p:sldId id="378" r:id="rId10"/>
    <p:sldId id="511" r:id="rId11"/>
    <p:sldId id="455" r:id="rId12"/>
    <p:sldId id="456" r:id="rId13"/>
    <p:sldId id="457" r:id="rId14"/>
    <p:sldId id="459" r:id="rId15"/>
    <p:sldId id="458" r:id="rId16"/>
    <p:sldId id="460" r:id="rId17"/>
    <p:sldId id="461" r:id="rId18"/>
    <p:sldId id="462" r:id="rId19"/>
    <p:sldId id="464" r:id="rId20"/>
    <p:sldId id="512" r:id="rId21"/>
    <p:sldId id="463" r:id="rId22"/>
    <p:sldId id="465" r:id="rId23"/>
    <p:sldId id="466" r:id="rId24"/>
    <p:sldId id="468" r:id="rId25"/>
    <p:sldId id="467" r:id="rId26"/>
    <p:sldId id="531" r:id="rId27"/>
    <p:sldId id="532" r:id="rId28"/>
    <p:sldId id="469" r:id="rId29"/>
    <p:sldId id="472" r:id="rId30"/>
    <p:sldId id="514" r:id="rId31"/>
    <p:sldId id="516" r:id="rId32"/>
    <p:sldId id="477" r:id="rId33"/>
    <p:sldId id="483" r:id="rId34"/>
    <p:sldId id="484" r:id="rId35"/>
    <p:sldId id="485" r:id="rId36"/>
    <p:sldId id="486" r:id="rId37"/>
    <p:sldId id="490" r:id="rId38"/>
    <p:sldId id="487" r:id="rId39"/>
    <p:sldId id="488" r:id="rId40"/>
    <p:sldId id="489" r:id="rId41"/>
    <p:sldId id="491" r:id="rId42"/>
    <p:sldId id="493" r:id="rId43"/>
    <p:sldId id="494" r:id="rId44"/>
    <p:sldId id="495" r:id="rId45"/>
    <p:sldId id="496" r:id="rId46"/>
    <p:sldId id="497" r:id="rId47"/>
    <p:sldId id="498" r:id="rId48"/>
    <p:sldId id="499" r:id="rId49"/>
    <p:sldId id="500" r:id="rId50"/>
    <p:sldId id="501" r:id="rId51"/>
    <p:sldId id="502" r:id="rId52"/>
    <p:sldId id="503" r:id="rId53"/>
    <p:sldId id="504" r:id="rId54"/>
    <p:sldId id="520" r:id="rId55"/>
    <p:sldId id="519" r:id="rId56"/>
    <p:sldId id="521" r:id="rId57"/>
    <p:sldId id="524" r:id="rId58"/>
    <p:sldId id="525" r:id="rId59"/>
    <p:sldId id="526" r:id="rId60"/>
    <p:sldId id="529" r:id="rId61"/>
    <p:sldId id="527" r:id="rId62"/>
    <p:sldId id="530" r:id="rId63"/>
    <p:sldId id="533" r:id="rId64"/>
    <p:sldId id="365" r:id="rId65"/>
  </p:sldIdLst>
  <p:sldSz cx="9144000" cy="6858000" type="screen4x3"/>
  <p:notesSz cx="9979025" cy="6858000"/>
  <p:custDataLst>
    <p:tags r:id="rId6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9E"/>
    <a:srgbClr val="D98C25"/>
    <a:srgbClr val="001132"/>
    <a:srgbClr val="FFCC29"/>
    <a:srgbClr val="FFFFCC"/>
    <a:srgbClr val="FFC3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43" autoAdjust="0"/>
    <p:restoredTop sz="94343" autoAdjust="0"/>
  </p:normalViewPr>
  <p:slideViewPr>
    <p:cSldViewPr>
      <p:cViewPr>
        <p:scale>
          <a:sx n="81" d="100"/>
          <a:sy n="81" d="100"/>
        </p:scale>
        <p:origin x="-954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8C2FAD-1919-4162-B4EA-3DAC9FE48AD3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2AE30993-BE4E-4886-B744-4F7CEDAD3D9C}">
      <dgm:prSet phldrT="[Text]" custT="1"/>
      <dgm:spPr/>
      <dgm:t>
        <a:bodyPr/>
        <a:lstStyle/>
        <a:p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Tổng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quan</a:t>
          </a:r>
          <a:endParaRPr lang="en-US" sz="2500" dirty="0">
            <a:solidFill>
              <a:srgbClr val="005A9E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274AA6-7D07-4DEE-BE23-53E36F730328}" type="parTrans" cxnId="{B8488AF9-DB83-47E0-AD40-8A3334370845}">
      <dgm:prSet/>
      <dgm:spPr/>
      <dgm:t>
        <a:bodyPr/>
        <a:lstStyle/>
        <a:p>
          <a:endParaRPr lang="en-US"/>
        </a:p>
      </dgm:t>
    </dgm:pt>
    <dgm:pt modelId="{98CB9241-6B0A-4633-8944-519153BBA196}" type="sibTrans" cxnId="{B8488AF9-DB83-47E0-AD40-8A3334370845}">
      <dgm:prSet/>
      <dgm:spPr/>
      <dgm:t>
        <a:bodyPr/>
        <a:lstStyle/>
        <a:p>
          <a:endParaRPr lang="en-US"/>
        </a:p>
      </dgm:t>
    </dgm:pt>
    <dgm:pt modelId="{8A0ECE16-21C8-492A-A9D5-51B4CEAB1E29}">
      <dgm:prSet phldrT="[Text]" custT="1"/>
      <dgm:spPr/>
      <dgm:t>
        <a:bodyPr/>
        <a:lstStyle/>
        <a:p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Mục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tiêu</a:t>
          </a:r>
          <a:endParaRPr lang="en-US" sz="2500" dirty="0">
            <a:solidFill>
              <a:srgbClr val="005A9E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75C572-6F4F-4586-B5A8-EA7E2A8D2B62}" type="parTrans" cxnId="{534762F2-BDCC-49F9-BCBD-08C4E94BF39D}">
      <dgm:prSet/>
      <dgm:spPr/>
      <dgm:t>
        <a:bodyPr/>
        <a:lstStyle/>
        <a:p>
          <a:endParaRPr lang="en-US"/>
        </a:p>
      </dgm:t>
    </dgm:pt>
    <dgm:pt modelId="{0B66ECEF-5890-49A9-9A9D-DE310DEEF663}" type="sibTrans" cxnId="{534762F2-BDCC-49F9-BCBD-08C4E94BF39D}">
      <dgm:prSet/>
      <dgm:spPr/>
      <dgm:t>
        <a:bodyPr/>
        <a:lstStyle/>
        <a:p>
          <a:endParaRPr lang="en-US"/>
        </a:p>
      </dgm:t>
    </dgm:pt>
    <dgm:pt modelId="{8A5081E9-5C41-4CA3-9122-AD72A524A67A}">
      <dgm:prSet phldrT="[Text]" custT="1"/>
      <dgm:spPr/>
      <dgm:t>
        <a:bodyPr/>
        <a:lstStyle/>
        <a:p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Định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nghĩa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khái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niệm</a:t>
          </a:r>
          <a:endParaRPr lang="en-US" sz="2500" dirty="0">
            <a:solidFill>
              <a:srgbClr val="005A9E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7A48DE-B5C0-431E-B8FB-69C775CFEFBD}" type="parTrans" cxnId="{3C878019-42E1-4944-B3BE-D7F0CBAF4030}">
      <dgm:prSet/>
      <dgm:spPr/>
      <dgm:t>
        <a:bodyPr/>
        <a:lstStyle/>
        <a:p>
          <a:endParaRPr lang="en-US"/>
        </a:p>
      </dgm:t>
    </dgm:pt>
    <dgm:pt modelId="{681C7D87-4EA7-4171-B555-F101C5352181}" type="sibTrans" cxnId="{3C878019-42E1-4944-B3BE-D7F0CBAF4030}">
      <dgm:prSet/>
      <dgm:spPr/>
      <dgm:t>
        <a:bodyPr/>
        <a:lstStyle/>
        <a:p>
          <a:endParaRPr lang="en-US"/>
        </a:p>
      </dgm:t>
    </dgm:pt>
    <dgm:pt modelId="{9B41B470-5127-453A-B169-933C5075049E}">
      <dgm:prSet phldrT="[Text]" custT="1"/>
      <dgm:spPr/>
      <dgm:t>
        <a:bodyPr/>
        <a:lstStyle/>
        <a:p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Thông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báo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báo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cáo</a:t>
          </a:r>
          <a:endParaRPr lang="en-US" sz="2500" dirty="0">
            <a:solidFill>
              <a:srgbClr val="005A9E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1F15EE-582A-41B0-AA0F-802379AF4ED7}" type="parTrans" cxnId="{95D736C3-7157-4723-AF43-F55F8CB9A5F7}">
      <dgm:prSet/>
      <dgm:spPr/>
      <dgm:t>
        <a:bodyPr/>
        <a:lstStyle/>
        <a:p>
          <a:endParaRPr lang="en-US"/>
        </a:p>
      </dgm:t>
    </dgm:pt>
    <dgm:pt modelId="{2A3A8C5B-CC6B-4D63-947A-A418178C5DE1}" type="sibTrans" cxnId="{95D736C3-7157-4723-AF43-F55F8CB9A5F7}">
      <dgm:prSet/>
      <dgm:spPr/>
      <dgm:t>
        <a:bodyPr/>
        <a:lstStyle/>
        <a:p>
          <a:endParaRPr lang="en-US"/>
        </a:p>
      </dgm:t>
    </dgm:pt>
    <dgm:pt modelId="{FFF8E048-3703-45DD-B515-FCADF6156CBB}">
      <dgm:prSet phldrT="[Text]" custT="1"/>
      <dgm:spPr/>
      <dgm:t>
        <a:bodyPr/>
        <a:lstStyle/>
        <a:p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Phương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quy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giám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sát</a:t>
          </a:r>
          <a:endParaRPr lang="en-US" sz="2500" dirty="0">
            <a:solidFill>
              <a:srgbClr val="005A9E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5BB80B-9E97-4AEB-A82D-9A3B3AEF3531}" type="parTrans" cxnId="{D436EDE7-9458-4DA4-81C7-DEBBE4B0F6AC}">
      <dgm:prSet/>
      <dgm:spPr/>
      <dgm:t>
        <a:bodyPr/>
        <a:lstStyle/>
        <a:p>
          <a:endParaRPr lang="en-US"/>
        </a:p>
      </dgm:t>
    </dgm:pt>
    <dgm:pt modelId="{E683E138-4845-42EF-8B19-12B143E9C44E}" type="sibTrans" cxnId="{D436EDE7-9458-4DA4-81C7-DEBBE4B0F6AC}">
      <dgm:prSet/>
      <dgm:spPr/>
      <dgm:t>
        <a:bodyPr/>
        <a:lstStyle/>
        <a:p>
          <a:endParaRPr lang="en-US"/>
        </a:p>
      </dgm:t>
    </dgm:pt>
    <dgm:pt modelId="{E448A7EB-C522-43AB-A13D-01085CB92E5F}">
      <dgm:prSet phldrT="[Text]" custT="1"/>
      <dgm:spPr/>
      <dgm:t>
        <a:bodyPr/>
        <a:lstStyle/>
        <a:p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6.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Trách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nhiệm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đơn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vị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liên</a:t>
          </a:r>
          <a:r>
            <a:rPr lang="en-US" sz="25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quan</a:t>
          </a:r>
          <a:endParaRPr lang="en-US" sz="2500" dirty="0">
            <a:solidFill>
              <a:srgbClr val="005A9E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EBE698-CA5B-4920-A78B-3B88DFA79B72}" type="parTrans" cxnId="{8FFD95F6-6092-4C14-9812-F69E7166F822}">
      <dgm:prSet/>
      <dgm:spPr/>
      <dgm:t>
        <a:bodyPr/>
        <a:lstStyle/>
        <a:p>
          <a:endParaRPr lang="en-US"/>
        </a:p>
      </dgm:t>
    </dgm:pt>
    <dgm:pt modelId="{353FDF02-09A7-4E0C-839B-94A5AC321818}" type="sibTrans" cxnId="{8FFD95F6-6092-4C14-9812-F69E7166F822}">
      <dgm:prSet/>
      <dgm:spPr/>
      <dgm:t>
        <a:bodyPr/>
        <a:lstStyle/>
        <a:p>
          <a:endParaRPr lang="en-US"/>
        </a:p>
      </dgm:t>
    </dgm:pt>
    <dgm:pt modelId="{51452B4D-5D05-41C2-8299-446B3ABDE73F}">
      <dgm:prSet phldrT="[Text]" custT="1"/>
      <dgm:spPr/>
      <dgm:t>
        <a:bodyPr/>
        <a:lstStyle/>
        <a:p>
          <a:r>
            <a:rPr lang="en-US" sz="250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7. Phụ lục</a:t>
          </a:r>
          <a:endParaRPr lang="en-US" sz="2500" dirty="0">
            <a:solidFill>
              <a:srgbClr val="005A9E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2A3963-19B9-49C9-98CF-3E62D9699DA2}" type="parTrans" cxnId="{2717E782-35AA-4FCE-9059-71973D42D34B}">
      <dgm:prSet/>
      <dgm:spPr/>
      <dgm:t>
        <a:bodyPr/>
        <a:lstStyle/>
        <a:p>
          <a:endParaRPr lang="en-US"/>
        </a:p>
      </dgm:t>
    </dgm:pt>
    <dgm:pt modelId="{EDB9105B-6148-47C3-A884-6A9F2CDB641D}" type="sibTrans" cxnId="{2717E782-35AA-4FCE-9059-71973D42D34B}">
      <dgm:prSet/>
      <dgm:spPr/>
      <dgm:t>
        <a:bodyPr/>
        <a:lstStyle/>
        <a:p>
          <a:endParaRPr lang="en-US"/>
        </a:p>
      </dgm:t>
    </dgm:pt>
    <dgm:pt modelId="{709B3BC2-3EEA-4AFB-90B0-48820D93F323}" type="pres">
      <dgm:prSet presAssocID="{8C8C2FAD-1919-4162-B4EA-3DAC9FE48A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465332-6435-4600-AE81-9181DC2FB32A}" type="pres">
      <dgm:prSet presAssocID="{2AE30993-BE4E-4886-B744-4F7CEDAD3D9C}" presName="parentLin" presStyleCnt="0"/>
      <dgm:spPr/>
    </dgm:pt>
    <dgm:pt modelId="{AD7A01BB-9A86-4BCA-B716-2AAC0A1D67CB}" type="pres">
      <dgm:prSet presAssocID="{2AE30993-BE4E-4886-B744-4F7CEDAD3D9C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3B03B623-0F73-4EA7-9344-ACD63C6D7CD1}" type="pres">
      <dgm:prSet presAssocID="{2AE30993-BE4E-4886-B744-4F7CEDAD3D9C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C98A89-2331-4800-ABB8-290DA1C44EEC}" type="pres">
      <dgm:prSet presAssocID="{2AE30993-BE4E-4886-B744-4F7CEDAD3D9C}" presName="negativeSpace" presStyleCnt="0"/>
      <dgm:spPr/>
    </dgm:pt>
    <dgm:pt modelId="{1A38535B-A434-45CF-8130-F8FFCE5202ED}" type="pres">
      <dgm:prSet presAssocID="{2AE30993-BE4E-4886-B744-4F7CEDAD3D9C}" presName="childText" presStyleLbl="conFgAcc1" presStyleIdx="0" presStyleCnt="7">
        <dgm:presLayoutVars>
          <dgm:bulletEnabled val="1"/>
        </dgm:presLayoutVars>
      </dgm:prSet>
      <dgm:spPr/>
    </dgm:pt>
    <dgm:pt modelId="{BF1E88B1-7355-41C2-82AD-B0D8BAABAA91}" type="pres">
      <dgm:prSet presAssocID="{98CB9241-6B0A-4633-8944-519153BBA196}" presName="spaceBetweenRectangles" presStyleCnt="0"/>
      <dgm:spPr/>
    </dgm:pt>
    <dgm:pt modelId="{CFFB7DFD-0C25-4EE4-9D0F-1130370FA151}" type="pres">
      <dgm:prSet presAssocID="{8A0ECE16-21C8-492A-A9D5-51B4CEAB1E29}" presName="parentLin" presStyleCnt="0"/>
      <dgm:spPr/>
    </dgm:pt>
    <dgm:pt modelId="{93B30C68-A8FC-4DB7-BBB9-2281791322A3}" type="pres">
      <dgm:prSet presAssocID="{8A0ECE16-21C8-492A-A9D5-51B4CEAB1E29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D8ACB98B-9C92-44C5-82EC-CD5AD9A536C6}" type="pres">
      <dgm:prSet presAssocID="{8A0ECE16-21C8-492A-A9D5-51B4CEAB1E29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2F42D0-EA8D-44C1-BB34-1143003A3A70}" type="pres">
      <dgm:prSet presAssocID="{8A0ECE16-21C8-492A-A9D5-51B4CEAB1E29}" presName="negativeSpace" presStyleCnt="0"/>
      <dgm:spPr/>
    </dgm:pt>
    <dgm:pt modelId="{D7B0E3BA-7B3D-4537-9666-DCBAF17F242E}" type="pres">
      <dgm:prSet presAssocID="{8A0ECE16-21C8-492A-A9D5-51B4CEAB1E29}" presName="childText" presStyleLbl="conFgAcc1" presStyleIdx="1" presStyleCnt="7">
        <dgm:presLayoutVars>
          <dgm:bulletEnabled val="1"/>
        </dgm:presLayoutVars>
      </dgm:prSet>
      <dgm:spPr/>
    </dgm:pt>
    <dgm:pt modelId="{F2256C4A-ACDF-4BEB-B0A5-199612F5A749}" type="pres">
      <dgm:prSet presAssocID="{0B66ECEF-5890-49A9-9A9D-DE310DEEF663}" presName="spaceBetweenRectangles" presStyleCnt="0"/>
      <dgm:spPr/>
    </dgm:pt>
    <dgm:pt modelId="{2F4FD9F4-477F-4E7D-AA85-9E8BD44FF702}" type="pres">
      <dgm:prSet presAssocID="{8A5081E9-5C41-4CA3-9122-AD72A524A67A}" presName="parentLin" presStyleCnt="0"/>
      <dgm:spPr/>
    </dgm:pt>
    <dgm:pt modelId="{7E9083E7-2166-49E8-BA92-3E6CD2F8E850}" type="pres">
      <dgm:prSet presAssocID="{8A5081E9-5C41-4CA3-9122-AD72A524A67A}" presName="parentLeftMargin" presStyleLbl="node1" presStyleIdx="1" presStyleCnt="7"/>
      <dgm:spPr/>
      <dgm:t>
        <a:bodyPr/>
        <a:lstStyle/>
        <a:p>
          <a:endParaRPr lang="en-US"/>
        </a:p>
      </dgm:t>
    </dgm:pt>
    <dgm:pt modelId="{7433D3FD-5E34-4557-80D0-BD82BBA3ECD5}" type="pres">
      <dgm:prSet presAssocID="{8A5081E9-5C41-4CA3-9122-AD72A524A67A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9F81C5-5FB6-496B-907F-A6ED1696AB8E}" type="pres">
      <dgm:prSet presAssocID="{8A5081E9-5C41-4CA3-9122-AD72A524A67A}" presName="negativeSpace" presStyleCnt="0"/>
      <dgm:spPr/>
    </dgm:pt>
    <dgm:pt modelId="{24BB4FEB-8729-4F52-A799-000678347BA6}" type="pres">
      <dgm:prSet presAssocID="{8A5081E9-5C41-4CA3-9122-AD72A524A67A}" presName="childText" presStyleLbl="conFgAcc1" presStyleIdx="2" presStyleCnt="7">
        <dgm:presLayoutVars>
          <dgm:bulletEnabled val="1"/>
        </dgm:presLayoutVars>
      </dgm:prSet>
      <dgm:spPr/>
    </dgm:pt>
    <dgm:pt modelId="{CEF20F95-A6F6-4921-9756-FE79BFFA8BF5}" type="pres">
      <dgm:prSet presAssocID="{681C7D87-4EA7-4171-B555-F101C5352181}" presName="spaceBetweenRectangles" presStyleCnt="0"/>
      <dgm:spPr/>
    </dgm:pt>
    <dgm:pt modelId="{FEFC67B1-F4AD-42FB-9B60-B9F1C70911A0}" type="pres">
      <dgm:prSet presAssocID="{FFF8E048-3703-45DD-B515-FCADF6156CBB}" presName="parentLin" presStyleCnt="0"/>
      <dgm:spPr/>
    </dgm:pt>
    <dgm:pt modelId="{84FE1702-EC1E-47D2-A91A-1DD5BD7BFDA7}" type="pres">
      <dgm:prSet presAssocID="{FFF8E048-3703-45DD-B515-FCADF6156CBB}" presName="parentLeftMargin" presStyleLbl="node1" presStyleIdx="2" presStyleCnt="7"/>
      <dgm:spPr/>
      <dgm:t>
        <a:bodyPr/>
        <a:lstStyle/>
        <a:p>
          <a:endParaRPr lang="en-US"/>
        </a:p>
      </dgm:t>
    </dgm:pt>
    <dgm:pt modelId="{BAA74A79-95F1-45CC-B359-D1435B75CF8F}" type="pres">
      <dgm:prSet presAssocID="{FFF8E048-3703-45DD-B515-FCADF6156CBB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BAD52C-A46A-4197-9325-7F32290236A7}" type="pres">
      <dgm:prSet presAssocID="{FFF8E048-3703-45DD-B515-FCADF6156CBB}" presName="negativeSpace" presStyleCnt="0"/>
      <dgm:spPr/>
    </dgm:pt>
    <dgm:pt modelId="{12916A1E-A623-4DCF-923B-F9B56F2A8849}" type="pres">
      <dgm:prSet presAssocID="{FFF8E048-3703-45DD-B515-FCADF6156CBB}" presName="childText" presStyleLbl="conFgAcc1" presStyleIdx="3" presStyleCnt="7">
        <dgm:presLayoutVars>
          <dgm:bulletEnabled val="1"/>
        </dgm:presLayoutVars>
      </dgm:prSet>
      <dgm:spPr/>
    </dgm:pt>
    <dgm:pt modelId="{B7251F38-6CA2-47F7-A47E-4C3CBE0A985B}" type="pres">
      <dgm:prSet presAssocID="{E683E138-4845-42EF-8B19-12B143E9C44E}" presName="spaceBetweenRectangles" presStyleCnt="0"/>
      <dgm:spPr/>
    </dgm:pt>
    <dgm:pt modelId="{A65C4B60-13AC-4CA7-8735-6346824EB9A4}" type="pres">
      <dgm:prSet presAssocID="{9B41B470-5127-453A-B169-933C5075049E}" presName="parentLin" presStyleCnt="0"/>
      <dgm:spPr/>
    </dgm:pt>
    <dgm:pt modelId="{CCC35E95-FF1D-4793-A410-B334BF4EF927}" type="pres">
      <dgm:prSet presAssocID="{9B41B470-5127-453A-B169-933C5075049E}" presName="parentLeftMargin" presStyleLbl="node1" presStyleIdx="3" presStyleCnt="7"/>
      <dgm:spPr/>
      <dgm:t>
        <a:bodyPr/>
        <a:lstStyle/>
        <a:p>
          <a:endParaRPr lang="en-US"/>
        </a:p>
      </dgm:t>
    </dgm:pt>
    <dgm:pt modelId="{479CC037-BEF8-4435-89D3-BD8860C4D645}" type="pres">
      <dgm:prSet presAssocID="{9B41B470-5127-453A-B169-933C5075049E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B5ECEC-0D27-46CE-9F5A-AA8F6AFF1028}" type="pres">
      <dgm:prSet presAssocID="{9B41B470-5127-453A-B169-933C5075049E}" presName="negativeSpace" presStyleCnt="0"/>
      <dgm:spPr/>
    </dgm:pt>
    <dgm:pt modelId="{5F8A294A-5C8C-456A-9FB3-C273DC74DBE7}" type="pres">
      <dgm:prSet presAssocID="{9B41B470-5127-453A-B169-933C5075049E}" presName="childText" presStyleLbl="conFgAcc1" presStyleIdx="4" presStyleCnt="7">
        <dgm:presLayoutVars>
          <dgm:bulletEnabled val="1"/>
        </dgm:presLayoutVars>
      </dgm:prSet>
      <dgm:spPr/>
    </dgm:pt>
    <dgm:pt modelId="{D1ACC388-C0B6-43FF-8FCD-74C36908DEE9}" type="pres">
      <dgm:prSet presAssocID="{2A3A8C5B-CC6B-4D63-947A-A418178C5DE1}" presName="spaceBetweenRectangles" presStyleCnt="0"/>
      <dgm:spPr/>
    </dgm:pt>
    <dgm:pt modelId="{E46761C2-AF2F-4CC1-BBF4-A91CABBA0879}" type="pres">
      <dgm:prSet presAssocID="{E448A7EB-C522-43AB-A13D-01085CB92E5F}" presName="parentLin" presStyleCnt="0"/>
      <dgm:spPr/>
    </dgm:pt>
    <dgm:pt modelId="{7CEDC634-9A60-4ED9-9E25-79201F3CD4A2}" type="pres">
      <dgm:prSet presAssocID="{E448A7EB-C522-43AB-A13D-01085CB92E5F}" presName="parentLeftMargin" presStyleLbl="node1" presStyleIdx="4" presStyleCnt="7"/>
      <dgm:spPr/>
      <dgm:t>
        <a:bodyPr/>
        <a:lstStyle/>
        <a:p>
          <a:endParaRPr lang="en-US"/>
        </a:p>
      </dgm:t>
    </dgm:pt>
    <dgm:pt modelId="{C6E3A333-BD1D-4375-9787-704EE0EE22CB}" type="pres">
      <dgm:prSet presAssocID="{E448A7EB-C522-43AB-A13D-01085CB92E5F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F3B327-9F45-4FA3-8E06-9E3C1017A4C0}" type="pres">
      <dgm:prSet presAssocID="{E448A7EB-C522-43AB-A13D-01085CB92E5F}" presName="negativeSpace" presStyleCnt="0"/>
      <dgm:spPr/>
    </dgm:pt>
    <dgm:pt modelId="{413181C4-C812-4AF9-B6BB-86688F983958}" type="pres">
      <dgm:prSet presAssocID="{E448A7EB-C522-43AB-A13D-01085CB92E5F}" presName="childText" presStyleLbl="conFgAcc1" presStyleIdx="5" presStyleCnt="7">
        <dgm:presLayoutVars>
          <dgm:bulletEnabled val="1"/>
        </dgm:presLayoutVars>
      </dgm:prSet>
      <dgm:spPr/>
    </dgm:pt>
    <dgm:pt modelId="{FC4E8DAF-9265-45AC-8046-83861CEFBEC0}" type="pres">
      <dgm:prSet presAssocID="{353FDF02-09A7-4E0C-839B-94A5AC321818}" presName="spaceBetweenRectangles" presStyleCnt="0"/>
      <dgm:spPr/>
    </dgm:pt>
    <dgm:pt modelId="{FAFAC7C1-19C9-4B4F-BD82-F8E206D8555E}" type="pres">
      <dgm:prSet presAssocID="{51452B4D-5D05-41C2-8299-446B3ABDE73F}" presName="parentLin" presStyleCnt="0"/>
      <dgm:spPr/>
    </dgm:pt>
    <dgm:pt modelId="{CFF2EAA5-7C5C-489D-A926-2F0D102D381D}" type="pres">
      <dgm:prSet presAssocID="{51452B4D-5D05-41C2-8299-446B3ABDE73F}" presName="parentLeftMargin" presStyleLbl="node1" presStyleIdx="5" presStyleCnt="7"/>
      <dgm:spPr/>
      <dgm:t>
        <a:bodyPr/>
        <a:lstStyle/>
        <a:p>
          <a:endParaRPr lang="en-US"/>
        </a:p>
      </dgm:t>
    </dgm:pt>
    <dgm:pt modelId="{8080F278-DEF7-48D6-BEFD-18022E879799}" type="pres">
      <dgm:prSet presAssocID="{51452B4D-5D05-41C2-8299-446B3ABDE73F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7E09B9-96D1-44D4-980F-850955075588}" type="pres">
      <dgm:prSet presAssocID="{51452B4D-5D05-41C2-8299-446B3ABDE73F}" presName="negativeSpace" presStyleCnt="0"/>
      <dgm:spPr/>
    </dgm:pt>
    <dgm:pt modelId="{6F6CC349-0619-4B20-AF17-0C63726146A3}" type="pres">
      <dgm:prSet presAssocID="{51452B4D-5D05-41C2-8299-446B3ABDE73F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602F488E-C22B-46DB-9D3F-AA9AC60C54E3}" type="presOf" srcId="{51452B4D-5D05-41C2-8299-446B3ABDE73F}" destId="{CFF2EAA5-7C5C-489D-A926-2F0D102D381D}" srcOrd="0" destOrd="0" presId="urn:microsoft.com/office/officeart/2005/8/layout/list1"/>
    <dgm:cxn modelId="{643237DA-274F-4E59-9DCF-C4309032BB5E}" type="presOf" srcId="{E448A7EB-C522-43AB-A13D-01085CB92E5F}" destId="{7CEDC634-9A60-4ED9-9E25-79201F3CD4A2}" srcOrd="0" destOrd="0" presId="urn:microsoft.com/office/officeart/2005/8/layout/list1"/>
    <dgm:cxn modelId="{8FFD95F6-6092-4C14-9812-F69E7166F822}" srcId="{8C8C2FAD-1919-4162-B4EA-3DAC9FE48AD3}" destId="{E448A7EB-C522-43AB-A13D-01085CB92E5F}" srcOrd="5" destOrd="0" parTransId="{47EBE698-CA5B-4920-A78B-3B88DFA79B72}" sibTransId="{353FDF02-09A7-4E0C-839B-94A5AC321818}"/>
    <dgm:cxn modelId="{95D736C3-7157-4723-AF43-F55F8CB9A5F7}" srcId="{8C8C2FAD-1919-4162-B4EA-3DAC9FE48AD3}" destId="{9B41B470-5127-453A-B169-933C5075049E}" srcOrd="4" destOrd="0" parTransId="{901F15EE-582A-41B0-AA0F-802379AF4ED7}" sibTransId="{2A3A8C5B-CC6B-4D63-947A-A418178C5DE1}"/>
    <dgm:cxn modelId="{D436EDE7-9458-4DA4-81C7-DEBBE4B0F6AC}" srcId="{8C8C2FAD-1919-4162-B4EA-3DAC9FE48AD3}" destId="{FFF8E048-3703-45DD-B515-FCADF6156CBB}" srcOrd="3" destOrd="0" parTransId="{A05BB80B-9E97-4AEB-A82D-9A3B3AEF3531}" sibTransId="{E683E138-4845-42EF-8B19-12B143E9C44E}"/>
    <dgm:cxn modelId="{FAF02833-EBAC-4A8B-BED0-A36993DA8CDD}" type="presOf" srcId="{51452B4D-5D05-41C2-8299-446B3ABDE73F}" destId="{8080F278-DEF7-48D6-BEFD-18022E879799}" srcOrd="1" destOrd="0" presId="urn:microsoft.com/office/officeart/2005/8/layout/list1"/>
    <dgm:cxn modelId="{2F89E714-C6A9-4C31-8254-42900D82367F}" type="presOf" srcId="{8A5081E9-5C41-4CA3-9122-AD72A524A67A}" destId="{7E9083E7-2166-49E8-BA92-3E6CD2F8E850}" srcOrd="0" destOrd="0" presId="urn:microsoft.com/office/officeart/2005/8/layout/list1"/>
    <dgm:cxn modelId="{34890432-8457-46AE-A890-1FD59759E0BB}" type="presOf" srcId="{8C8C2FAD-1919-4162-B4EA-3DAC9FE48AD3}" destId="{709B3BC2-3EEA-4AFB-90B0-48820D93F323}" srcOrd="0" destOrd="0" presId="urn:microsoft.com/office/officeart/2005/8/layout/list1"/>
    <dgm:cxn modelId="{B8488AF9-DB83-47E0-AD40-8A3334370845}" srcId="{8C8C2FAD-1919-4162-B4EA-3DAC9FE48AD3}" destId="{2AE30993-BE4E-4886-B744-4F7CEDAD3D9C}" srcOrd="0" destOrd="0" parTransId="{FA274AA6-7D07-4DEE-BE23-53E36F730328}" sibTransId="{98CB9241-6B0A-4633-8944-519153BBA196}"/>
    <dgm:cxn modelId="{A89663CF-0294-4FA6-BC82-9AF08EDC4A30}" type="presOf" srcId="{9B41B470-5127-453A-B169-933C5075049E}" destId="{479CC037-BEF8-4435-89D3-BD8860C4D645}" srcOrd="1" destOrd="0" presId="urn:microsoft.com/office/officeart/2005/8/layout/list1"/>
    <dgm:cxn modelId="{8B269C3E-1429-40DF-A437-BDD47DA0B40F}" type="presOf" srcId="{2AE30993-BE4E-4886-B744-4F7CEDAD3D9C}" destId="{AD7A01BB-9A86-4BCA-B716-2AAC0A1D67CB}" srcOrd="0" destOrd="0" presId="urn:microsoft.com/office/officeart/2005/8/layout/list1"/>
    <dgm:cxn modelId="{2717E782-35AA-4FCE-9059-71973D42D34B}" srcId="{8C8C2FAD-1919-4162-B4EA-3DAC9FE48AD3}" destId="{51452B4D-5D05-41C2-8299-446B3ABDE73F}" srcOrd="6" destOrd="0" parTransId="{CD2A3963-19B9-49C9-98CF-3E62D9699DA2}" sibTransId="{EDB9105B-6148-47C3-A884-6A9F2CDB641D}"/>
    <dgm:cxn modelId="{534762F2-BDCC-49F9-BCBD-08C4E94BF39D}" srcId="{8C8C2FAD-1919-4162-B4EA-3DAC9FE48AD3}" destId="{8A0ECE16-21C8-492A-A9D5-51B4CEAB1E29}" srcOrd="1" destOrd="0" parTransId="{1A75C572-6F4F-4586-B5A8-EA7E2A8D2B62}" sibTransId="{0B66ECEF-5890-49A9-9A9D-DE310DEEF663}"/>
    <dgm:cxn modelId="{3C878019-42E1-4944-B3BE-D7F0CBAF4030}" srcId="{8C8C2FAD-1919-4162-B4EA-3DAC9FE48AD3}" destId="{8A5081E9-5C41-4CA3-9122-AD72A524A67A}" srcOrd="2" destOrd="0" parTransId="{AB7A48DE-B5C0-431E-B8FB-69C775CFEFBD}" sibTransId="{681C7D87-4EA7-4171-B555-F101C5352181}"/>
    <dgm:cxn modelId="{696E9896-CD9F-4844-A922-3C4C93CCC010}" type="presOf" srcId="{8A0ECE16-21C8-492A-A9D5-51B4CEAB1E29}" destId="{93B30C68-A8FC-4DB7-BBB9-2281791322A3}" srcOrd="0" destOrd="0" presId="urn:microsoft.com/office/officeart/2005/8/layout/list1"/>
    <dgm:cxn modelId="{FF0FBCC7-E36E-4E5D-B2EA-21F7C820FDD0}" type="presOf" srcId="{8A5081E9-5C41-4CA3-9122-AD72A524A67A}" destId="{7433D3FD-5E34-4557-80D0-BD82BBA3ECD5}" srcOrd="1" destOrd="0" presId="urn:microsoft.com/office/officeart/2005/8/layout/list1"/>
    <dgm:cxn modelId="{1D9953E3-7640-4BDC-960E-6E404BAAFE76}" type="presOf" srcId="{FFF8E048-3703-45DD-B515-FCADF6156CBB}" destId="{84FE1702-EC1E-47D2-A91A-1DD5BD7BFDA7}" srcOrd="0" destOrd="0" presId="urn:microsoft.com/office/officeart/2005/8/layout/list1"/>
    <dgm:cxn modelId="{C0FE8268-6431-4922-AE39-17FBC03A74CC}" type="presOf" srcId="{9B41B470-5127-453A-B169-933C5075049E}" destId="{CCC35E95-FF1D-4793-A410-B334BF4EF927}" srcOrd="0" destOrd="0" presId="urn:microsoft.com/office/officeart/2005/8/layout/list1"/>
    <dgm:cxn modelId="{519CAE79-983D-4DAC-BB4A-4263ED8C96B9}" type="presOf" srcId="{8A0ECE16-21C8-492A-A9D5-51B4CEAB1E29}" destId="{D8ACB98B-9C92-44C5-82EC-CD5AD9A536C6}" srcOrd="1" destOrd="0" presId="urn:microsoft.com/office/officeart/2005/8/layout/list1"/>
    <dgm:cxn modelId="{C9A35515-F2F1-409D-8522-87E254F9CC0A}" type="presOf" srcId="{FFF8E048-3703-45DD-B515-FCADF6156CBB}" destId="{BAA74A79-95F1-45CC-B359-D1435B75CF8F}" srcOrd="1" destOrd="0" presId="urn:microsoft.com/office/officeart/2005/8/layout/list1"/>
    <dgm:cxn modelId="{64649198-5188-4CBF-8083-5BF9AE53ED22}" type="presOf" srcId="{E448A7EB-C522-43AB-A13D-01085CB92E5F}" destId="{C6E3A333-BD1D-4375-9787-704EE0EE22CB}" srcOrd="1" destOrd="0" presId="urn:microsoft.com/office/officeart/2005/8/layout/list1"/>
    <dgm:cxn modelId="{C5D0A93C-7D56-4A72-8F24-05DE3F9A4032}" type="presOf" srcId="{2AE30993-BE4E-4886-B744-4F7CEDAD3D9C}" destId="{3B03B623-0F73-4EA7-9344-ACD63C6D7CD1}" srcOrd="1" destOrd="0" presId="urn:microsoft.com/office/officeart/2005/8/layout/list1"/>
    <dgm:cxn modelId="{8027DF03-0C13-4BA2-B72D-28D30DAE0E78}" type="presParOf" srcId="{709B3BC2-3EEA-4AFB-90B0-48820D93F323}" destId="{A6465332-6435-4600-AE81-9181DC2FB32A}" srcOrd="0" destOrd="0" presId="urn:microsoft.com/office/officeart/2005/8/layout/list1"/>
    <dgm:cxn modelId="{AF84697B-B3BF-4240-8D89-FFCC2FA4360B}" type="presParOf" srcId="{A6465332-6435-4600-AE81-9181DC2FB32A}" destId="{AD7A01BB-9A86-4BCA-B716-2AAC0A1D67CB}" srcOrd="0" destOrd="0" presId="urn:microsoft.com/office/officeart/2005/8/layout/list1"/>
    <dgm:cxn modelId="{89A2CCBD-0C84-4BA6-B7ED-DE52AAF8A45D}" type="presParOf" srcId="{A6465332-6435-4600-AE81-9181DC2FB32A}" destId="{3B03B623-0F73-4EA7-9344-ACD63C6D7CD1}" srcOrd="1" destOrd="0" presId="urn:microsoft.com/office/officeart/2005/8/layout/list1"/>
    <dgm:cxn modelId="{E22317F4-FE39-4407-A31A-D0F02C125EA1}" type="presParOf" srcId="{709B3BC2-3EEA-4AFB-90B0-48820D93F323}" destId="{85C98A89-2331-4800-ABB8-290DA1C44EEC}" srcOrd="1" destOrd="0" presId="urn:microsoft.com/office/officeart/2005/8/layout/list1"/>
    <dgm:cxn modelId="{2011A614-1AAF-434F-86B5-DB39F19C7824}" type="presParOf" srcId="{709B3BC2-3EEA-4AFB-90B0-48820D93F323}" destId="{1A38535B-A434-45CF-8130-F8FFCE5202ED}" srcOrd="2" destOrd="0" presId="urn:microsoft.com/office/officeart/2005/8/layout/list1"/>
    <dgm:cxn modelId="{72807947-72AF-40B2-AB2E-627555246732}" type="presParOf" srcId="{709B3BC2-3EEA-4AFB-90B0-48820D93F323}" destId="{BF1E88B1-7355-41C2-82AD-B0D8BAABAA91}" srcOrd="3" destOrd="0" presId="urn:microsoft.com/office/officeart/2005/8/layout/list1"/>
    <dgm:cxn modelId="{77B526D6-354E-4631-AECE-BEC873D59765}" type="presParOf" srcId="{709B3BC2-3EEA-4AFB-90B0-48820D93F323}" destId="{CFFB7DFD-0C25-4EE4-9D0F-1130370FA151}" srcOrd="4" destOrd="0" presId="urn:microsoft.com/office/officeart/2005/8/layout/list1"/>
    <dgm:cxn modelId="{9C7264D7-6760-48A7-A6B0-3EA27AC483E4}" type="presParOf" srcId="{CFFB7DFD-0C25-4EE4-9D0F-1130370FA151}" destId="{93B30C68-A8FC-4DB7-BBB9-2281791322A3}" srcOrd="0" destOrd="0" presId="urn:microsoft.com/office/officeart/2005/8/layout/list1"/>
    <dgm:cxn modelId="{860799DE-2852-42BD-B6A9-D1010C062A4F}" type="presParOf" srcId="{CFFB7DFD-0C25-4EE4-9D0F-1130370FA151}" destId="{D8ACB98B-9C92-44C5-82EC-CD5AD9A536C6}" srcOrd="1" destOrd="0" presId="urn:microsoft.com/office/officeart/2005/8/layout/list1"/>
    <dgm:cxn modelId="{0B287004-9C09-4AD6-AD59-813B2A8470D6}" type="presParOf" srcId="{709B3BC2-3EEA-4AFB-90B0-48820D93F323}" destId="{3F2F42D0-EA8D-44C1-BB34-1143003A3A70}" srcOrd="5" destOrd="0" presId="urn:microsoft.com/office/officeart/2005/8/layout/list1"/>
    <dgm:cxn modelId="{3BBE1554-857C-4403-B953-62D665ED9B82}" type="presParOf" srcId="{709B3BC2-3EEA-4AFB-90B0-48820D93F323}" destId="{D7B0E3BA-7B3D-4537-9666-DCBAF17F242E}" srcOrd="6" destOrd="0" presId="urn:microsoft.com/office/officeart/2005/8/layout/list1"/>
    <dgm:cxn modelId="{E5893FD8-4018-495E-AF6A-581328B022E6}" type="presParOf" srcId="{709B3BC2-3EEA-4AFB-90B0-48820D93F323}" destId="{F2256C4A-ACDF-4BEB-B0A5-199612F5A749}" srcOrd="7" destOrd="0" presId="urn:microsoft.com/office/officeart/2005/8/layout/list1"/>
    <dgm:cxn modelId="{FB99B299-38E7-4DD3-B693-E7905AA56358}" type="presParOf" srcId="{709B3BC2-3EEA-4AFB-90B0-48820D93F323}" destId="{2F4FD9F4-477F-4E7D-AA85-9E8BD44FF702}" srcOrd="8" destOrd="0" presId="urn:microsoft.com/office/officeart/2005/8/layout/list1"/>
    <dgm:cxn modelId="{769FADB3-00E3-4C23-A66C-A97A4A9ECA74}" type="presParOf" srcId="{2F4FD9F4-477F-4E7D-AA85-9E8BD44FF702}" destId="{7E9083E7-2166-49E8-BA92-3E6CD2F8E850}" srcOrd="0" destOrd="0" presId="urn:microsoft.com/office/officeart/2005/8/layout/list1"/>
    <dgm:cxn modelId="{E81148A5-6528-425E-8E0B-577A7B30B9BD}" type="presParOf" srcId="{2F4FD9F4-477F-4E7D-AA85-9E8BD44FF702}" destId="{7433D3FD-5E34-4557-80D0-BD82BBA3ECD5}" srcOrd="1" destOrd="0" presId="urn:microsoft.com/office/officeart/2005/8/layout/list1"/>
    <dgm:cxn modelId="{2D40B726-3F64-4A8C-8F25-8C2FA9D1E995}" type="presParOf" srcId="{709B3BC2-3EEA-4AFB-90B0-48820D93F323}" destId="{BA9F81C5-5FB6-496B-907F-A6ED1696AB8E}" srcOrd="9" destOrd="0" presId="urn:microsoft.com/office/officeart/2005/8/layout/list1"/>
    <dgm:cxn modelId="{02B904AD-2BFF-476E-BF59-24A46F60B633}" type="presParOf" srcId="{709B3BC2-3EEA-4AFB-90B0-48820D93F323}" destId="{24BB4FEB-8729-4F52-A799-000678347BA6}" srcOrd="10" destOrd="0" presId="urn:microsoft.com/office/officeart/2005/8/layout/list1"/>
    <dgm:cxn modelId="{5F3C64D6-EA4A-42BD-8F22-0E66A211537F}" type="presParOf" srcId="{709B3BC2-3EEA-4AFB-90B0-48820D93F323}" destId="{CEF20F95-A6F6-4921-9756-FE79BFFA8BF5}" srcOrd="11" destOrd="0" presId="urn:microsoft.com/office/officeart/2005/8/layout/list1"/>
    <dgm:cxn modelId="{8BCE8876-DD87-49E8-A31D-0A6845E84CED}" type="presParOf" srcId="{709B3BC2-3EEA-4AFB-90B0-48820D93F323}" destId="{FEFC67B1-F4AD-42FB-9B60-B9F1C70911A0}" srcOrd="12" destOrd="0" presId="urn:microsoft.com/office/officeart/2005/8/layout/list1"/>
    <dgm:cxn modelId="{A31BE906-FA0C-4DE2-AE02-F1C227A0B3E7}" type="presParOf" srcId="{FEFC67B1-F4AD-42FB-9B60-B9F1C70911A0}" destId="{84FE1702-EC1E-47D2-A91A-1DD5BD7BFDA7}" srcOrd="0" destOrd="0" presId="urn:microsoft.com/office/officeart/2005/8/layout/list1"/>
    <dgm:cxn modelId="{8453BE92-20EE-4477-AB80-4F6CF2434FB2}" type="presParOf" srcId="{FEFC67B1-F4AD-42FB-9B60-B9F1C70911A0}" destId="{BAA74A79-95F1-45CC-B359-D1435B75CF8F}" srcOrd="1" destOrd="0" presId="urn:microsoft.com/office/officeart/2005/8/layout/list1"/>
    <dgm:cxn modelId="{17FB895E-9F90-435B-9A66-A55317DB8CFC}" type="presParOf" srcId="{709B3BC2-3EEA-4AFB-90B0-48820D93F323}" destId="{95BAD52C-A46A-4197-9325-7F32290236A7}" srcOrd="13" destOrd="0" presId="urn:microsoft.com/office/officeart/2005/8/layout/list1"/>
    <dgm:cxn modelId="{8F102406-B39C-47DE-9D83-1567841F5F32}" type="presParOf" srcId="{709B3BC2-3EEA-4AFB-90B0-48820D93F323}" destId="{12916A1E-A623-4DCF-923B-F9B56F2A8849}" srcOrd="14" destOrd="0" presId="urn:microsoft.com/office/officeart/2005/8/layout/list1"/>
    <dgm:cxn modelId="{04B75FCE-0743-4470-AA13-35A595CC9E74}" type="presParOf" srcId="{709B3BC2-3EEA-4AFB-90B0-48820D93F323}" destId="{B7251F38-6CA2-47F7-A47E-4C3CBE0A985B}" srcOrd="15" destOrd="0" presId="urn:microsoft.com/office/officeart/2005/8/layout/list1"/>
    <dgm:cxn modelId="{163A8335-9254-4EB5-B10A-E31AE8F61329}" type="presParOf" srcId="{709B3BC2-3EEA-4AFB-90B0-48820D93F323}" destId="{A65C4B60-13AC-4CA7-8735-6346824EB9A4}" srcOrd="16" destOrd="0" presId="urn:microsoft.com/office/officeart/2005/8/layout/list1"/>
    <dgm:cxn modelId="{F232B601-1A48-453F-B91C-742B6AD1364C}" type="presParOf" srcId="{A65C4B60-13AC-4CA7-8735-6346824EB9A4}" destId="{CCC35E95-FF1D-4793-A410-B334BF4EF927}" srcOrd="0" destOrd="0" presId="urn:microsoft.com/office/officeart/2005/8/layout/list1"/>
    <dgm:cxn modelId="{196524EC-93CF-4AB5-9389-877C399BEE74}" type="presParOf" srcId="{A65C4B60-13AC-4CA7-8735-6346824EB9A4}" destId="{479CC037-BEF8-4435-89D3-BD8860C4D645}" srcOrd="1" destOrd="0" presId="urn:microsoft.com/office/officeart/2005/8/layout/list1"/>
    <dgm:cxn modelId="{BCE7DD73-06C5-4283-9566-77D6110C02A4}" type="presParOf" srcId="{709B3BC2-3EEA-4AFB-90B0-48820D93F323}" destId="{F7B5ECEC-0D27-46CE-9F5A-AA8F6AFF1028}" srcOrd="17" destOrd="0" presId="urn:microsoft.com/office/officeart/2005/8/layout/list1"/>
    <dgm:cxn modelId="{3F4D3808-8D55-43E7-8722-524C9866FB5C}" type="presParOf" srcId="{709B3BC2-3EEA-4AFB-90B0-48820D93F323}" destId="{5F8A294A-5C8C-456A-9FB3-C273DC74DBE7}" srcOrd="18" destOrd="0" presId="urn:microsoft.com/office/officeart/2005/8/layout/list1"/>
    <dgm:cxn modelId="{09625476-1EEB-474A-B914-87CAF4D0E540}" type="presParOf" srcId="{709B3BC2-3EEA-4AFB-90B0-48820D93F323}" destId="{D1ACC388-C0B6-43FF-8FCD-74C36908DEE9}" srcOrd="19" destOrd="0" presId="urn:microsoft.com/office/officeart/2005/8/layout/list1"/>
    <dgm:cxn modelId="{A8405959-8427-49E3-8884-B5C764DF8E92}" type="presParOf" srcId="{709B3BC2-3EEA-4AFB-90B0-48820D93F323}" destId="{E46761C2-AF2F-4CC1-BBF4-A91CABBA0879}" srcOrd="20" destOrd="0" presId="urn:microsoft.com/office/officeart/2005/8/layout/list1"/>
    <dgm:cxn modelId="{5B71CC2C-C0D8-4DC5-A644-6A0F7DA4CD38}" type="presParOf" srcId="{E46761C2-AF2F-4CC1-BBF4-A91CABBA0879}" destId="{7CEDC634-9A60-4ED9-9E25-79201F3CD4A2}" srcOrd="0" destOrd="0" presId="urn:microsoft.com/office/officeart/2005/8/layout/list1"/>
    <dgm:cxn modelId="{4C0A1AB4-AF7A-40C9-A949-B6865E9B6397}" type="presParOf" srcId="{E46761C2-AF2F-4CC1-BBF4-A91CABBA0879}" destId="{C6E3A333-BD1D-4375-9787-704EE0EE22CB}" srcOrd="1" destOrd="0" presId="urn:microsoft.com/office/officeart/2005/8/layout/list1"/>
    <dgm:cxn modelId="{40820C2F-E1ED-4BDC-BDFB-C10EAF7D8563}" type="presParOf" srcId="{709B3BC2-3EEA-4AFB-90B0-48820D93F323}" destId="{CFF3B327-9F45-4FA3-8E06-9E3C1017A4C0}" srcOrd="21" destOrd="0" presId="urn:microsoft.com/office/officeart/2005/8/layout/list1"/>
    <dgm:cxn modelId="{54A46162-BA7C-4C7F-92B2-606FC08239DA}" type="presParOf" srcId="{709B3BC2-3EEA-4AFB-90B0-48820D93F323}" destId="{413181C4-C812-4AF9-B6BB-86688F983958}" srcOrd="22" destOrd="0" presId="urn:microsoft.com/office/officeart/2005/8/layout/list1"/>
    <dgm:cxn modelId="{3E589040-6854-4F1A-87FF-3421DD7870E5}" type="presParOf" srcId="{709B3BC2-3EEA-4AFB-90B0-48820D93F323}" destId="{FC4E8DAF-9265-45AC-8046-83861CEFBEC0}" srcOrd="23" destOrd="0" presId="urn:microsoft.com/office/officeart/2005/8/layout/list1"/>
    <dgm:cxn modelId="{2168555B-7DEC-42A0-B205-B4AF89D611DB}" type="presParOf" srcId="{709B3BC2-3EEA-4AFB-90B0-48820D93F323}" destId="{FAFAC7C1-19C9-4B4F-BD82-F8E206D8555E}" srcOrd="24" destOrd="0" presId="urn:microsoft.com/office/officeart/2005/8/layout/list1"/>
    <dgm:cxn modelId="{D2D27F8B-6120-4DEB-9488-ABE7BECBC4FC}" type="presParOf" srcId="{FAFAC7C1-19C9-4B4F-BD82-F8E206D8555E}" destId="{CFF2EAA5-7C5C-489D-A926-2F0D102D381D}" srcOrd="0" destOrd="0" presId="urn:microsoft.com/office/officeart/2005/8/layout/list1"/>
    <dgm:cxn modelId="{8AF6BD58-1928-4321-9500-073533F9239A}" type="presParOf" srcId="{FAFAC7C1-19C9-4B4F-BD82-F8E206D8555E}" destId="{8080F278-DEF7-48D6-BEFD-18022E879799}" srcOrd="1" destOrd="0" presId="urn:microsoft.com/office/officeart/2005/8/layout/list1"/>
    <dgm:cxn modelId="{404DB26A-74AB-4B19-9B14-33C4EB78DB01}" type="presParOf" srcId="{709B3BC2-3EEA-4AFB-90B0-48820D93F323}" destId="{827E09B9-96D1-44D4-980F-850955075588}" srcOrd="25" destOrd="0" presId="urn:microsoft.com/office/officeart/2005/8/layout/list1"/>
    <dgm:cxn modelId="{5627B822-6F4A-4AD2-9601-AFD7FB6337DC}" type="presParOf" srcId="{709B3BC2-3EEA-4AFB-90B0-48820D93F323}" destId="{6F6CC349-0619-4B20-AF17-0C63726146A3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FC5BB2B-F015-49EE-B08D-37F938918F8A}" type="doc">
      <dgm:prSet loTypeId="urn:microsoft.com/office/officeart/2005/8/layout/hProcess9" loCatId="process" qsTypeId="urn:microsoft.com/office/officeart/2005/8/quickstyle/simple1" qsCatId="simple" csTypeId="urn:microsoft.com/office/officeart/2005/8/colors/accent2_1" csCatId="accent2" phldr="1"/>
      <dgm:spPr/>
    </dgm:pt>
    <dgm:pt modelId="{14427EBE-1A7E-4B40-AB61-C725095C662B}">
      <dgm:prSet phldrT="[Text]" custT="1"/>
      <dgm:spPr/>
      <dgm:t>
        <a:bodyPr/>
        <a:lstStyle/>
        <a:p>
          <a:r>
            <a:rPr lang="en-US" sz="17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Đầu nhỏ nghi do vi rút Zika được BC tại 31 QG &amp; vùng lãnh thổ</a:t>
          </a:r>
        </a:p>
        <a:p>
          <a:r>
            <a:rPr lang="en-US" sz="17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(10/3/2017)</a:t>
          </a:r>
          <a:endParaRPr lang="en-US" sz="1700" dirty="0">
            <a:solidFill>
              <a:schemeClr val="bg1"/>
            </a:solidFill>
          </a:endParaRPr>
        </a:p>
      </dgm:t>
    </dgm:pt>
    <dgm:pt modelId="{9B53DAD0-E6FA-4215-81F2-4E83D6D39BAC}" type="parTrans" cxnId="{2119035F-2A12-44D6-AAA9-602F61B6EE4B}">
      <dgm:prSet/>
      <dgm:spPr/>
      <dgm:t>
        <a:bodyPr/>
        <a:lstStyle/>
        <a:p>
          <a:endParaRPr lang="en-US"/>
        </a:p>
      </dgm:t>
    </dgm:pt>
    <dgm:pt modelId="{7E7645D9-6912-458D-B782-D183F623802C}" type="sibTrans" cxnId="{2119035F-2A12-44D6-AAA9-602F61B6EE4B}">
      <dgm:prSet/>
      <dgm:spPr/>
      <dgm:t>
        <a:bodyPr/>
        <a:lstStyle/>
        <a:p>
          <a:endParaRPr lang="en-US"/>
        </a:p>
      </dgm:t>
    </dgm:pt>
    <dgm:pt modelId="{24E81ED1-7D17-4860-B431-6BFE3FDCAFB9}">
      <dgm:prSet phldrT="[Text]" custT="1"/>
      <dgm:spPr/>
      <dgm:t>
        <a:bodyPr/>
        <a:lstStyle/>
        <a:p>
          <a:r>
            <a:rPr lang="en-US" sz="17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Ở Đông Nam Á: Thái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Lan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17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VN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thông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báo</a:t>
          </a:r>
          <a:r>
            <a:rPr lang="en-US" sz="17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các 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ca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đầu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nhỏ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nhiều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khả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năng</a:t>
          </a:r>
          <a:r>
            <a:rPr lang="en-US" sz="17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do 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vi </a:t>
          </a:r>
          <a:r>
            <a:rPr lang="en-US" sz="170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rút</a:t>
          </a:r>
          <a:r>
            <a:rPr lang="en-US" sz="17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Zika</a:t>
          </a:r>
          <a:endParaRPr lang="en-US" sz="1700" dirty="0">
            <a:solidFill>
              <a:schemeClr val="bg1"/>
            </a:solidFill>
          </a:endParaRPr>
        </a:p>
      </dgm:t>
    </dgm:pt>
    <dgm:pt modelId="{B827614F-6D72-4ABA-8021-42D0B90DE9A4}" type="parTrans" cxnId="{C4091F50-5ED7-441E-A33E-7F4720F7A256}">
      <dgm:prSet/>
      <dgm:spPr/>
      <dgm:t>
        <a:bodyPr/>
        <a:lstStyle/>
        <a:p>
          <a:endParaRPr lang="en-US"/>
        </a:p>
      </dgm:t>
    </dgm:pt>
    <dgm:pt modelId="{4BF02E6B-41BB-47CB-A302-8C2E46EC0337}" type="sibTrans" cxnId="{C4091F50-5ED7-441E-A33E-7F4720F7A256}">
      <dgm:prSet/>
      <dgm:spPr/>
      <dgm:t>
        <a:bodyPr/>
        <a:lstStyle/>
        <a:p>
          <a:endParaRPr lang="en-US"/>
        </a:p>
      </dgm:t>
    </dgm:pt>
    <dgm:pt modelId="{110401F8-2934-4393-98C6-2C99C15646D7}">
      <dgm:prSet phldrT="[Text]" custT="1"/>
      <dgm:spPr/>
      <dgm:t>
        <a:bodyPr/>
        <a:lstStyle/>
        <a:p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WHO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khuyến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cáo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thiết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lập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hệ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thống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GS đầu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nhỏ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bối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cảnh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dịch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bệnh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Zika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lưu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hành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hay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nguy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cơ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bùng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phát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dịch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tại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CĐ</a:t>
          </a:r>
          <a:endParaRPr lang="en-US" sz="1700" dirty="0">
            <a:solidFill>
              <a:schemeClr val="bg1"/>
            </a:solidFill>
          </a:endParaRPr>
        </a:p>
      </dgm:t>
    </dgm:pt>
    <dgm:pt modelId="{D6D805C5-0422-45B0-ADFA-21F3A78110B1}" type="parTrans" cxnId="{D26FD10A-8FA9-48F5-A9AB-D48631FA5745}">
      <dgm:prSet/>
      <dgm:spPr/>
      <dgm:t>
        <a:bodyPr/>
        <a:lstStyle/>
        <a:p>
          <a:endParaRPr lang="en-US"/>
        </a:p>
      </dgm:t>
    </dgm:pt>
    <dgm:pt modelId="{EC859961-E829-4254-BD43-3EB9FDA5F4D5}" type="sibTrans" cxnId="{D26FD10A-8FA9-48F5-A9AB-D48631FA5745}">
      <dgm:prSet/>
      <dgm:spPr/>
      <dgm:t>
        <a:bodyPr/>
        <a:lstStyle/>
        <a:p>
          <a:endParaRPr lang="en-US"/>
        </a:p>
      </dgm:t>
    </dgm:pt>
    <dgm:pt modelId="{CC8C3790-C1AD-4E7A-8A46-8F4B014B507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800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BYT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800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ban hành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800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HD GS chứng đầu nhỏ ở thai nhi &amp; TSS</a:t>
          </a:r>
          <a:endParaRPr lang="en-US" sz="18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B8BE77-284C-4267-A0D0-5E0499E1A25D}" type="parTrans" cxnId="{4B29E751-ED59-4246-B25C-F5D3A901C05A}">
      <dgm:prSet/>
      <dgm:spPr/>
      <dgm:t>
        <a:bodyPr/>
        <a:lstStyle/>
        <a:p>
          <a:endParaRPr lang="en-US"/>
        </a:p>
      </dgm:t>
    </dgm:pt>
    <dgm:pt modelId="{3B7A144F-4A68-437B-973C-CA56493071EF}" type="sibTrans" cxnId="{4B29E751-ED59-4246-B25C-F5D3A901C05A}">
      <dgm:prSet/>
      <dgm:spPr/>
      <dgm:t>
        <a:bodyPr/>
        <a:lstStyle/>
        <a:p>
          <a:endParaRPr lang="en-US"/>
        </a:p>
      </dgm:t>
    </dgm:pt>
    <dgm:pt modelId="{C4596643-008B-4B1C-8E87-CA6248FB1602}">
      <dgm:prSet phldrT="[Text]" custT="1"/>
      <dgm:spPr/>
      <dgm:t>
        <a:bodyPr/>
        <a:lstStyle/>
        <a:p>
          <a:r>
            <a:rPr lang="en-US" sz="17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WHO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đã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khẳng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định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vi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rút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Zika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gây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nên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biến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chứng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thần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kinh</a:t>
          </a:r>
          <a:r>
            <a:rPr lang="en-US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là</a:t>
          </a:r>
          <a:r>
            <a:rPr lang="en-US" sz="17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đầu nhỏ &amp; GBS</a:t>
          </a:r>
          <a:endParaRPr lang="en-US" sz="1700" dirty="0">
            <a:solidFill>
              <a:schemeClr val="bg1"/>
            </a:solidFill>
          </a:endParaRPr>
        </a:p>
      </dgm:t>
    </dgm:pt>
    <dgm:pt modelId="{2361A8A1-B31B-4068-BFA1-3287F159A2BE}" type="sibTrans" cxnId="{D8215AA5-7CED-4165-96CC-2D177E08912A}">
      <dgm:prSet/>
      <dgm:spPr/>
      <dgm:t>
        <a:bodyPr/>
        <a:lstStyle/>
        <a:p>
          <a:endParaRPr lang="en-US"/>
        </a:p>
      </dgm:t>
    </dgm:pt>
    <dgm:pt modelId="{2EFB69EB-5BE4-426F-90E5-6C6F9F551CE2}" type="parTrans" cxnId="{D8215AA5-7CED-4165-96CC-2D177E08912A}">
      <dgm:prSet/>
      <dgm:spPr/>
      <dgm:t>
        <a:bodyPr/>
        <a:lstStyle/>
        <a:p>
          <a:endParaRPr lang="en-US"/>
        </a:p>
      </dgm:t>
    </dgm:pt>
    <dgm:pt modelId="{6F350D4F-D746-4076-B0CC-690E65EB9976}" type="pres">
      <dgm:prSet presAssocID="{8FC5BB2B-F015-49EE-B08D-37F938918F8A}" presName="CompostProcess" presStyleCnt="0">
        <dgm:presLayoutVars>
          <dgm:dir/>
          <dgm:resizeHandles val="exact"/>
        </dgm:presLayoutVars>
      </dgm:prSet>
      <dgm:spPr/>
    </dgm:pt>
    <dgm:pt modelId="{E576CAA6-67F1-4A22-8238-42B25BC087AF}" type="pres">
      <dgm:prSet presAssocID="{8FC5BB2B-F015-49EE-B08D-37F938918F8A}" presName="arrow" presStyleLbl="bgShp" presStyleIdx="0" presStyleCnt="1" custLinFactNeighborX="384" custLinFactNeighborY="4086"/>
      <dgm:spPr/>
    </dgm:pt>
    <dgm:pt modelId="{513FFABF-A85C-415D-A301-1119C801AD78}" type="pres">
      <dgm:prSet presAssocID="{8FC5BB2B-F015-49EE-B08D-37F938918F8A}" presName="linearProcess" presStyleCnt="0"/>
      <dgm:spPr/>
    </dgm:pt>
    <dgm:pt modelId="{FB811770-952B-4191-AFD0-76C0C4502CDD}" type="pres">
      <dgm:prSet presAssocID="{14427EBE-1A7E-4B40-AB61-C725095C662B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853B98-212B-4552-AAA0-43EF297AF2AC}" type="pres">
      <dgm:prSet presAssocID="{7E7645D9-6912-458D-B782-D183F623802C}" presName="sibTrans" presStyleCnt="0"/>
      <dgm:spPr/>
    </dgm:pt>
    <dgm:pt modelId="{5215F893-0F76-46BD-8C45-0944F39B04BF}" type="pres">
      <dgm:prSet presAssocID="{24E81ED1-7D17-4860-B431-6BFE3FDCAFB9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7D32DF-4A0C-4178-AAE5-19EC82C04958}" type="pres">
      <dgm:prSet presAssocID="{4BF02E6B-41BB-47CB-A302-8C2E46EC0337}" presName="sibTrans" presStyleCnt="0"/>
      <dgm:spPr/>
    </dgm:pt>
    <dgm:pt modelId="{2A76A26E-9C69-4ADA-9E06-5F700001203D}" type="pres">
      <dgm:prSet presAssocID="{C4596643-008B-4B1C-8E87-CA6248FB1602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86D59E-F3FD-45D0-8B3C-E6115C32FD29}" type="pres">
      <dgm:prSet presAssocID="{2361A8A1-B31B-4068-BFA1-3287F159A2BE}" presName="sibTrans" presStyleCnt="0"/>
      <dgm:spPr/>
    </dgm:pt>
    <dgm:pt modelId="{CF4ACD7B-C775-44F1-8B64-39BA23649988}" type="pres">
      <dgm:prSet presAssocID="{110401F8-2934-4393-98C6-2C99C15646D7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6352D8-F34D-424F-B9F7-EB5C4C1E10B9}" type="pres">
      <dgm:prSet presAssocID="{EC859961-E829-4254-BD43-3EB9FDA5F4D5}" presName="sibTrans" presStyleCnt="0"/>
      <dgm:spPr/>
    </dgm:pt>
    <dgm:pt modelId="{FEB0D34C-E458-4C52-9149-194B2CC8E470}" type="pres">
      <dgm:prSet presAssocID="{CC8C3790-C1AD-4E7A-8A46-8F4B014B507E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B29E751-ED59-4246-B25C-F5D3A901C05A}" srcId="{8FC5BB2B-F015-49EE-B08D-37F938918F8A}" destId="{CC8C3790-C1AD-4E7A-8A46-8F4B014B507E}" srcOrd="4" destOrd="0" parTransId="{2DB8BE77-284C-4267-A0D0-5E0499E1A25D}" sibTransId="{3B7A144F-4A68-437B-973C-CA56493071EF}"/>
    <dgm:cxn modelId="{94025AF2-178F-4806-B0E1-C442DA3AD1AB}" type="presOf" srcId="{C4596643-008B-4B1C-8E87-CA6248FB1602}" destId="{2A76A26E-9C69-4ADA-9E06-5F700001203D}" srcOrd="0" destOrd="0" presId="urn:microsoft.com/office/officeart/2005/8/layout/hProcess9"/>
    <dgm:cxn modelId="{A9EBA05B-627E-4B7F-9FF1-E2D2DD831A27}" type="presOf" srcId="{24E81ED1-7D17-4860-B431-6BFE3FDCAFB9}" destId="{5215F893-0F76-46BD-8C45-0944F39B04BF}" srcOrd="0" destOrd="0" presId="urn:microsoft.com/office/officeart/2005/8/layout/hProcess9"/>
    <dgm:cxn modelId="{922682FC-9E18-4880-A018-286B1E5F7E53}" type="presOf" srcId="{110401F8-2934-4393-98C6-2C99C15646D7}" destId="{CF4ACD7B-C775-44F1-8B64-39BA23649988}" srcOrd="0" destOrd="0" presId="urn:microsoft.com/office/officeart/2005/8/layout/hProcess9"/>
    <dgm:cxn modelId="{2119035F-2A12-44D6-AAA9-602F61B6EE4B}" srcId="{8FC5BB2B-F015-49EE-B08D-37F938918F8A}" destId="{14427EBE-1A7E-4B40-AB61-C725095C662B}" srcOrd="0" destOrd="0" parTransId="{9B53DAD0-E6FA-4215-81F2-4E83D6D39BAC}" sibTransId="{7E7645D9-6912-458D-B782-D183F623802C}"/>
    <dgm:cxn modelId="{E1D6D83B-A380-4200-88DB-2F93E6ABE354}" type="presOf" srcId="{8FC5BB2B-F015-49EE-B08D-37F938918F8A}" destId="{6F350D4F-D746-4076-B0CC-690E65EB9976}" srcOrd="0" destOrd="0" presId="urn:microsoft.com/office/officeart/2005/8/layout/hProcess9"/>
    <dgm:cxn modelId="{D8215AA5-7CED-4165-96CC-2D177E08912A}" srcId="{8FC5BB2B-F015-49EE-B08D-37F938918F8A}" destId="{C4596643-008B-4B1C-8E87-CA6248FB1602}" srcOrd="2" destOrd="0" parTransId="{2EFB69EB-5BE4-426F-90E5-6C6F9F551CE2}" sibTransId="{2361A8A1-B31B-4068-BFA1-3287F159A2BE}"/>
    <dgm:cxn modelId="{CBBE4456-F735-4003-881D-B0A44E1E9FDB}" type="presOf" srcId="{CC8C3790-C1AD-4E7A-8A46-8F4B014B507E}" destId="{FEB0D34C-E458-4C52-9149-194B2CC8E470}" srcOrd="0" destOrd="0" presId="urn:microsoft.com/office/officeart/2005/8/layout/hProcess9"/>
    <dgm:cxn modelId="{FAA11C1A-B841-46C5-86FF-AD87CE2B1441}" type="presOf" srcId="{14427EBE-1A7E-4B40-AB61-C725095C662B}" destId="{FB811770-952B-4191-AFD0-76C0C4502CDD}" srcOrd="0" destOrd="0" presId="urn:microsoft.com/office/officeart/2005/8/layout/hProcess9"/>
    <dgm:cxn modelId="{D26FD10A-8FA9-48F5-A9AB-D48631FA5745}" srcId="{8FC5BB2B-F015-49EE-B08D-37F938918F8A}" destId="{110401F8-2934-4393-98C6-2C99C15646D7}" srcOrd="3" destOrd="0" parTransId="{D6D805C5-0422-45B0-ADFA-21F3A78110B1}" sibTransId="{EC859961-E829-4254-BD43-3EB9FDA5F4D5}"/>
    <dgm:cxn modelId="{C4091F50-5ED7-441E-A33E-7F4720F7A256}" srcId="{8FC5BB2B-F015-49EE-B08D-37F938918F8A}" destId="{24E81ED1-7D17-4860-B431-6BFE3FDCAFB9}" srcOrd="1" destOrd="0" parTransId="{B827614F-6D72-4ABA-8021-42D0B90DE9A4}" sibTransId="{4BF02E6B-41BB-47CB-A302-8C2E46EC0337}"/>
    <dgm:cxn modelId="{356EE84B-3ADE-4B11-B220-188B09C59EEF}" type="presParOf" srcId="{6F350D4F-D746-4076-B0CC-690E65EB9976}" destId="{E576CAA6-67F1-4A22-8238-42B25BC087AF}" srcOrd="0" destOrd="0" presId="urn:microsoft.com/office/officeart/2005/8/layout/hProcess9"/>
    <dgm:cxn modelId="{D7AD6742-6E3C-4F0B-96D8-CCFB71A7980D}" type="presParOf" srcId="{6F350D4F-D746-4076-B0CC-690E65EB9976}" destId="{513FFABF-A85C-415D-A301-1119C801AD78}" srcOrd="1" destOrd="0" presId="urn:microsoft.com/office/officeart/2005/8/layout/hProcess9"/>
    <dgm:cxn modelId="{EB6EFCD3-C74F-43F1-B9DC-DAA6DC8F4CC6}" type="presParOf" srcId="{513FFABF-A85C-415D-A301-1119C801AD78}" destId="{FB811770-952B-4191-AFD0-76C0C4502CDD}" srcOrd="0" destOrd="0" presId="urn:microsoft.com/office/officeart/2005/8/layout/hProcess9"/>
    <dgm:cxn modelId="{E6DE7EE8-2A75-4ECC-8D1F-44041E349E5F}" type="presParOf" srcId="{513FFABF-A85C-415D-A301-1119C801AD78}" destId="{9B853B98-212B-4552-AAA0-43EF297AF2AC}" srcOrd="1" destOrd="0" presId="urn:microsoft.com/office/officeart/2005/8/layout/hProcess9"/>
    <dgm:cxn modelId="{99720A6F-7DEC-4FCE-BCA0-0D80A969046A}" type="presParOf" srcId="{513FFABF-A85C-415D-A301-1119C801AD78}" destId="{5215F893-0F76-46BD-8C45-0944F39B04BF}" srcOrd="2" destOrd="0" presId="urn:microsoft.com/office/officeart/2005/8/layout/hProcess9"/>
    <dgm:cxn modelId="{E45BC992-695D-4B88-B7BB-9E023B2C1E34}" type="presParOf" srcId="{513FFABF-A85C-415D-A301-1119C801AD78}" destId="{C27D32DF-4A0C-4178-AAE5-19EC82C04958}" srcOrd="3" destOrd="0" presId="urn:microsoft.com/office/officeart/2005/8/layout/hProcess9"/>
    <dgm:cxn modelId="{8D16629F-DFF7-4778-8BE9-B9C97E58E49C}" type="presParOf" srcId="{513FFABF-A85C-415D-A301-1119C801AD78}" destId="{2A76A26E-9C69-4ADA-9E06-5F700001203D}" srcOrd="4" destOrd="0" presId="urn:microsoft.com/office/officeart/2005/8/layout/hProcess9"/>
    <dgm:cxn modelId="{12362AA3-B485-42E2-BACF-F76EC3CE9931}" type="presParOf" srcId="{513FFABF-A85C-415D-A301-1119C801AD78}" destId="{AE86D59E-F3FD-45D0-8B3C-E6115C32FD29}" srcOrd="5" destOrd="0" presId="urn:microsoft.com/office/officeart/2005/8/layout/hProcess9"/>
    <dgm:cxn modelId="{E60051D7-418C-4961-A80D-89D2ED573DA9}" type="presParOf" srcId="{513FFABF-A85C-415D-A301-1119C801AD78}" destId="{CF4ACD7B-C775-44F1-8B64-39BA23649988}" srcOrd="6" destOrd="0" presId="urn:microsoft.com/office/officeart/2005/8/layout/hProcess9"/>
    <dgm:cxn modelId="{E23706A3-FBC5-42A7-B86C-37EBE375D994}" type="presParOf" srcId="{513FFABF-A85C-415D-A301-1119C801AD78}" destId="{CD6352D8-F34D-424F-B9F7-EB5C4C1E10B9}" srcOrd="7" destOrd="0" presId="urn:microsoft.com/office/officeart/2005/8/layout/hProcess9"/>
    <dgm:cxn modelId="{67B8E122-0798-4A54-AED5-AFABDAF4516A}" type="presParOf" srcId="{513FFABF-A85C-415D-A301-1119C801AD78}" destId="{FEB0D34C-E458-4C52-9149-194B2CC8E470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66E2A73-D5A8-42C6-B506-FA40657EB007}" type="doc">
      <dgm:prSet loTypeId="urn:microsoft.com/office/officeart/2005/8/layout/lProcess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9FC0A38C-ACB9-4DB8-90F6-FD59D55BAABF}">
      <dgm:prSet phldrT="[Text]" custT="1"/>
      <dgm:spPr/>
      <dgm:t>
        <a:bodyPr/>
        <a:lstStyle/>
        <a:p>
          <a:r>
            <a:rPr lang="en-US" sz="25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Hội</a:t>
          </a:r>
          <a:r>
            <a:rPr lang="en-US" sz="25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chứng</a:t>
          </a:r>
          <a:r>
            <a:rPr lang="en-US" sz="25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đầu</a:t>
          </a:r>
          <a:r>
            <a:rPr lang="en-US" sz="25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nhỏ               ở thai nhi </a:t>
          </a:r>
          <a:endParaRPr lang="en-US" sz="25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7DDF4B-3AC7-47F0-8D59-58C0F7D9DCC7}" type="parTrans" cxnId="{0EA556AA-2D83-4D0A-A57D-5F9CE879797E}">
      <dgm:prSet/>
      <dgm:spPr/>
      <dgm:t>
        <a:bodyPr/>
        <a:lstStyle/>
        <a:p>
          <a:endParaRPr lang="en-US"/>
        </a:p>
      </dgm:t>
    </dgm:pt>
    <dgm:pt modelId="{4CF92FE1-CC0D-4403-91CF-A8E9F813A951}" type="sibTrans" cxnId="{0EA556AA-2D83-4D0A-A57D-5F9CE879797E}">
      <dgm:prSet/>
      <dgm:spPr/>
      <dgm:t>
        <a:bodyPr/>
        <a:lstStyle/>
        <a:p>
          <a:endParaRPr lang="en-US"/>
        </a:p>
      </dgm:t>
    </dgm:pt>
    <dgm:pt modelId="{9354C94C-78F3-4AA9-A36C-85D8719DD616}">
      <dgm:prSet phldrT="[Text]" custT="1"/>
      <dgm:spPr/>
      <dgm:t>
        <a:bodyPr/>
        <a:lstStyle/>
        <a:p>
          <a:pPr algn="just">
            <a:lnSpc>
              <a:spcPct val="120000"/>
            </a:lnSpc>
          </a:pPr>
          <a:r>
            <a:rPr lang="en-US" sz="1800" dirty="0" smtClean="0">
              <a:latin typeface="+mn-lt"/>
            </a:rPr>
            <a:t>M</a:t>
          </a:r>
          <a:r>
            <a:rPr lang="vi-VN" sz="1800" dirty="0" smtClean="0">
              <a:latin typeface="+mn-lt"/>
            </a:rPr>
            <a:t>ột tình trạng trong đó đầu thai nhi nhỏ hơn đáng kể so với </a:t>
          </a:r>
          <a:r>
            <a:rPr lang="vi-VN" sz="1800" smtClean="0">
              <a:latin typeface="+mn-lt"/>
            </a:rPr>
            <a:t>tuổi thai</a:t>
          </a:r>
          <a:r>
            <a:rPr lang="en-US" sz="1800" smtClean="0">
              <a:latin typeface="+mn-lt"/>
            </a:rPr>
            <a:t> </a:t>
          </a:r>
          <a:r>
            <a:rPr lang="vi-VN" sz="1800" smtClean="0">
              <a:latin typeface="+mn-lt"/>
            </a:rPr>
            <a:t>và </a:t>
          </a:r>
          <a:r>
            <a:rPr lang="vi-VN" sz="1800" dirty="0" smtClean="0">
              <a:latin typeface="+mn-lt"/>
            </a:rPr>
            <a:t>có thể liên quan đến sự phát triển não bất thường</a:t>
          </a:r>
          <a:endParaRPr lang="en-US" sz="1800" dirty="0">
            <a:latin typeface="+mn-lt"/>
          </a:endParaRPr>
        </a:p>
      </dgm:t>
    </dgm:pt>
    <dgm:pt modelId="{B548F5DE-07D2-4A4E-9F9D-D081FB2C895D}" type="parTrans" cxnId="{D1E825EA-C35D-4B62-9088-87D5C4A2C8ED}">
      <dgm:prSet/>
      <dgm:spPr/>
      <dgm:t>
        <a:bodyPr/>
        <a:lstStyle/>
        <a:p>
          <a:endParaRPr lang="en-US"/>
        </a:p>
      </dgm:t>
    </dgm:pt>
    <dgm:pt modelId="{9F5EE626-385D-4470-8C3F-D1DB36B77091}" type="sibTrans" cxnId="{D1E825EA-C35D-4B62-9088-87D5C4A2C8ED}">
      <dgm:prSet/>
      <dgm:spPr/>
      <dgm:t>
        <a:bodyPr/>
        <a:lstStyle/>
        <a:p>
          <a:endParaRPr lang="en-US"/>
        </a:p>
      </dgm:t>
    </dgm:pt>
    <dgm:pt modelId="{FD49CAAE-E437-4619-9077-45129D4CBEC1}">
      <dgm:prSet phldrT="[Text]" custT="1"/>
      <dgm:spPr/>
      <dgm:t>
        <a:bodyPr/>
        <a:lstStyle/>
        <a:p>
          <a:r>
            <a:rPr lang="en-US" sz="25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Hội</a:t>
          </a:r>
          <a:r>
            <a:rPr lang="en-US" sz="25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chứng</a:t>
          </a:r>
          <a:r>
            <a:rPr lang="en-US" sz="25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đầu</a:t>
          </a:r>
          <a:r>
            <a:rPr lang="en-US" sz="25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nhỏ</a:t>
          </a:r>
          <a:r>
            <a:rPr lang="en-US" sz="25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ở trẻ </a:t>
          </a:r>
          <a:r>
            <a:rPr lang="en-US" sz="25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sơ</a:t>
          </a:r>
          <a:r>
            <a:rPr lang="en-US" sz="25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sinh</a:t>
          </a:r>
          <a:endParaRPr lang="en-US" sz="25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2BCE34-A80F-48F9-BEF6-028DDE2C7965}" type="parTrans" cxnId="{DB18CA52-44BF-4EA7-B561-8539EB3A5F6C}">
      <dgm:prSet/>
      <dgm:spPr/>
      <dgm:t>
        <a:bodyPr/>
        <a:lstStyle/>
        <a:p>
          <a:endParaRPr lang="en-US"/>
        </a:p>
      </dgm:t>
    </dgm:pt>
    <dgm:pt modelId="{1C61451B-7039-4185-9E05-E772A876F64C}" type="sibTrans" cxnId="{DB18CA52-44BF-4EA7-B561-8539EB3A5F6C}">
      <dgm:prSet/>
      <dgm:spPr/>
      <dgm:t>
        <a:bodyPr/>
        <a:lstStyle/>
        <a:p>
          <a:endParaRPr lang="en-US"/>
        </a:p>
      </dgm:t>
    </dgm:pt>
    <dgm:pt modelId="{64D7594C-503D-428C-9362-D644EAEA754B}">
      <dgm:prSet phldrT="[Text]" custT="1"/>
      <dgm:spPr/>
      <dgm:t>
        <a:bodyPr/>
        <a:lstStyle/>
        <a:p>
          <a:pPr algn="just">
            <a:lnSpc>
              <a:spcPct val="120000"/>
            </a:lnSpc>
          </a:pP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Là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tình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trạng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trẻ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sơ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sinh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có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kích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thước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vòng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đầu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được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đo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trong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vòng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24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giờ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sau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sinh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nhỏ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hơn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trung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bình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trừ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đi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2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độ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lệch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chuẩn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(-2SD)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theo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tuổi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và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 </a:t>
          </a:r>
          <a:r>
            <a:rPr lang="en-US" sz="1800" dirty="0" err="1" smtClean="0">
              <a:effectLst/>
              <a:latin typeface="+mn-lt"/>
              <a:ea typeface="MS Mincho" panose="02020609040205080304" pitchFamily="49" charset="-128"/>
            </a:rPr>
            <a:t>giới</a:t>
          </a:r>
          <a:r>
            <a:rPr lang="en-US" sz="1800" dirty="0" smtClean="0">
              <a:effectLst/>
              <a:latin typeface="+mn-lt"/>
              <a:ea typeface="MS Mincho" panose="02020609040205080304" pitchFamily="49" charset="-128"/>
            </a:rPr>
            <a:t>.</a:t>
          </a:r>
          <a:endParaRPr lang="en-US" sz="1800" dirty="0">
            <a:latin typeface="+mn-lt"/>
          </a:endParaRPr>
        </a:p>
      </dgm:t>
    </dgm:pt>
    <dgm:pt modelId="{92C26C42-F63C-492A-86A4-F69A1740386A}" type="parTrans" cxnId="{3F8BDEF5-A3C7-44FE-AD2B-9D36205F4103}">
      <dgm:prSet/>
      <dgm:spPr/>
      <dgm:t>
        <a:bodyPr/>
        <a:lstStyle/>
        <a:p>
          <a:endParaRPr lang="en-US"/>
        </a:p>
      </dgm:t>
    </dgm:pt>
    <dgm:pt modelId="{5405834B-4246-4062-A288-9E43A1AFB325}" type="sibTrans" cxnId="{3F8BDEF5-A3C7-44FE-AD2B-9D36205F4103}">
      <dgm:prSet/>
      <dgm:spPr/>
      <dgm:t>
        <a:bodyPr/>
        <a:lstStyle/>
        <a:p>
          <a:endParaRPr lang="en-US"/>
        </a:p>
      </dgm:t>
    </dgm:pt>
    <dgm:pt modelId="{90B01DC7-F26F-4DD7-8745-87916154273A}">
      <dgm:prSet phldrT="[Text]" custT="1"/>
      <dgm:spPr/>
      <dgm:t>
        <a:bodyPr/>
        <a:lstStyle/>
        <a:p>
          <a:pPr algn="just">
            <a:lnSpc>
              <a:spcPct val="120000"/>
            </a:lnSpc>
          </a:pPr>
          <a:r>
            <a:rPr lang="vi-VN" sz="1800" smtClean="0">
              <a:latin typeface="+mn-lt"/>
            </a:rPr>
            <a:t>Nghi ngờ thai nhi có hội chứng đầu nhỏ nếu kích thước vòng đầu đo được nhỏ hơn số đo trung bình trừ đi 2 độ lệch chuẩn (-2SD) so với tuổi thai.</a:t>
          </a:r>
          <a:endParaRPr lang="en-US" sz="1800" dirty="0">
            <a:latin typeface="+mn-lt"/>
          </a:endParaRPr>
        </a:p>
      </dgm:t>
    </dgm:pt>
    <dgm:pt modelId="{D487924D-3784-4DFD-8446-2BC371306E8B}" type="sibTrans" cxnId="{890E626C-34FB-41D1-A41C-3E5DD3BD89DE}">
      <dgm:prSet/>
      <dgm:spPr/>
      <dgm:t>
        <a:bodyPr/>
        <a:lstStyle/>
        <a:p>
          <a:endParaRPr lang="en-US"/>
        </a:p>
      </dgm:t>
    </dgm:pt>
    <dgm:pt modelId="{B587B43D-465B-4A7A-A0BD-34EBDBD1275C}" type="parTrans" cxnId="{890E626C-34FB-41D1-A41C-3E5DD3BD89DE}">
      <dgm:prSet/>
      <dgm:spPr/>
      <dgm:t>
        <a:bodyPr/>
        <a:lstStyle/>
        <a:p>
          <a:endParaRPr lang="en-US"/>
        </a:p>
      </dgm:t>
    </dgm:pt>
    <dgm:pt modelId="{EB04091F-3C1B-407E-9B4A-8A6F489673CD}" type="pres">
      <dgm:prSet presAssocID="{A66E2A73-D5A8-42C6-B506-FA40657EB007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B7D3C92-AD2D-4E36-931A-38D3FFC64694}" type="pres">
      <dgm:prSet presAssocID="{9FC0A38C-ACB9-4DB8-90F6-FD59D55BAABF}" presName="compNode" presStyleCnt="0"/>
      <dgm:spPr/>
    </dgm:pt>
    <dgm:pt modelId="{C7C3EC8E-078E-442B-AF2F-43B94FF20B82}" type="pres">
      <dgm:prSet presAssocID="{9FC0A38C-ACB9-4DB8-90F6-FD59D55BAABF}" presName="aNode" presStyleLbl="bgShp" presStyleIdx="0" presStyleCnt="2" custLinFactNeighborX="-1109" custLinFactNeighborY="-508"/>
      <dgm:spPr/>
      <dgm:t>
        <a:bodyPr/>
        <a:lstStyle/>
        <a:p>
          <a:endParaRPr lang="en-US"/>
        </a:p>
      </dgm:t>
    </dgm:pt>
    <dgm:pt modelId="{283FF65D-3441-434E-AA42-15AB2640DDFC}" type="pres">
      <dgm:prSet presAssocID="{9FC0A38C-ACB9-4DB8-90F6-FD59D55BAABF}" presName="textNode" presStyleLbl="bgShp" presStyleIdx="0" presStyleCnt="2"/>
      <dgm:spPr/>
      <dgm:t>
        <a:bodyPr/>
        <a:lstStyle/>
        <a:p>
          <a:endParaRPr lang="en-US"/>
        </a:p>
      </dgm:t>
    </dgm:pt>
    <dgm:pt modelId="{D693EA31-A269-4DF4-B67B-E889BAF0558A}" type="pres">
      <dgm:prSet presAssocID="{9FC0A38C-ACB9-4DB8-90F6-FD59D55BAABF}" presName="compChildNode" presStyleCnt="0"/>
      <dgm:spPr/>
    </dgm:pt>
    <dgm:pt modelId="{09E2A69C-9BFF-4B4E-80B3-B1F9EE8C096C}" type="pres">
      <dgm:prSet presAssocID="{9FC0A38C-ACB9-4DB8-90F6-FD59D55BAABF}" presName="theInnerList" presStyleCnt="0"/>
      <dgm:spPr/>
    </dgm:pt>
    <dgm:pt modelId="{26EECA73-4E2D-409A-AB41-21C9998C9650}" type="pres">
      <dgm:prSet presAssocID="{9354C94C-78F3-4AA9-A36C-85D8719DD616}" presName="childNode" presStyleLbl="node1" presStyleIdx="0" presStyleCnt="3" custScaleX="108510" custScaleY="249415" custLinFactY="-21068" custLinFactNeighborX="-1101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4C37EA-D23E-49E1-8400-B1A8BFF39FA9}" type="pres">
      <dgm:prSet presAssocID="{9354C94C-78F3-4AA9-A36C-85D8719DD616}" presName="aSpace2" presStyleCnt="0"/>
      <dgm:spPr/>
    </dgm:pt>
    <dgm:pt modelId="{ED6FBD4E-47DA-4E0B-A17C-7BB56026CEA0}" type="pres">
      <dgm:prSet presAssocID="{90B01DC7-F26F-4DD7-8745-87916154273A}" presName="childNode" presStyleLbl="node1" presStyleIdx="1" presStyleCnt="3" custScaleX="108510" custScaleY="246337" custLinFactY="-22300" custLinFactNeighborX="-1101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20E995-1B4D-4047-B442-34B0A9B9164C}" type="pres">
      <dgm:prSet presAssocID="{9FC0A38C-ACB9-4DB8-90F6-FD59D55BAABF}" presName="aSpace" presStyleCnt="0"/>
      <dgm:spPr/>
    </dgm:pt>
    <dgm:pt modelId="{7BF58023-2A7E-48CB-88F1-D58FC9F862C4}" type="pres">
      <dgm:prSet presAssocID="{FD49CAAE-E437-4619-9077-45129D4CBEC1}" presName="compNode" presStyleCnt="0"/>
      <dgm:spPr/>
    </dgm:pt>
    <dgm:pt modelId="{DDE129E9-2DAA-48BE-B51F-01818C7F67F0}" type="pres">
      <dgm:prSet presAssocID="{FD49CAAE-E437-4619-9077-45129D4CBEC1}" presName="aNode" presStyleLbl="bgShp" presStyleIdx="1" presStyleCnt="2"/>
      <dgm:spPr/>
      <dgm:t>
        <a:bodyPr/>
        <a:lstStyle/>
        <a:p>
          <a:endParaRPr lang="en-US"/>
        </a:p>
      </dgm:t>
    </dgm:pt>
    <dgm:pt modelId="{C023C0B4-BCC2-48AB-9530-5F0AF7E83175}" type="pres">
      <dgm:prSet presAssocID="{FD49CAAE-E437-4619-9077-45129D4CBEC1}" presName="textNode" presStyleLbl="bgShp" presStyleIdx="1" presStyleCnt="2"/>
      <dgm:spPr/>
      <dgm:t>
        <a:bodyPr/>
        <a:lstStyle/>
        <a:p>
          <a:endParaRPr lang="en-US"/>
        </a:p>
      </dgm:t>
    </dgm:pt>
    <dgm:pt modelId="{6EAD72DD-8A1B-428F-9021-A6355B17BD73}" type="pres">
      <dgm:prSet presAssocID="{FD49CAAE-E437-4619-9077-45129D4CBEC1}" presName="compChildNode" presStyleCnt="0"/>
      <dgm:spPr/>
    </dgm:pt>
    <dgm:pt modelId="{D22DCC1B-E6B5-42E7-928A-C891A06F3338}" type="pres">
      <dgm:prSet presAssocID="{FD49CAAE-E437-4619-9077-45129D4CBEC1}" presName="theInnerList" presStyleCnt="0"/>
      <dgm:spPr/>
    </dgm:pt>
    <dgm:pt modelId="{47332107-CFC8-4D00-983B-E745C539F9D1}" type="pres">
      <dgm:prSet presAssocID="{64D7594C-503D-428C-9362-D644EAEA754B}" presName="childNode" presStyleLbl="node1" presStyleIdx="2" presStyleCnt="3" custScaleY="105225" custLinFactNeighborX="892" custLinFactNeighborY="-47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18CA52-44BF-4EA7-B561-8539EB3A5F6C}" srcId="{A66E2A73-D5A8-42C6-B506-FA40657EB007}" destId="{FD49CAAE-E437-4619-9077-45129D4CBEC1}" srcOrd="1" destOrd="0" parTransId="{9C2BCE34-A80F-48F9-BEF6-028DDE2C7965}" sibTransId="{1C61451B-7039-4185-9E05-E772A876F64C}"/>
    <dgm:cxn modelId="{68B5D7C5-28AD-485D-AEE5-63B8BAEA1641}" type="presOf" srcId="{9354C94C-78F3-4AA9-A36C-85D8719DD616}" destId="{26EECA73-4E2D-409A-AB41-21C9998C9650}" srcOrd="0" destOrd="0" presId="urn:microsoft.com/office/officeart/2005/8/layout/lProcess2"/>
    <dgm:cxn modelId="{8B9B156C-47FF-4B71-BA51-A7D8B36EB40A}" type="presOf" srcId="{FD49CAAE-E437-4619-9077-45129D4CBEC1}" destId="{C023C0B4-BCC2-48AB-9530-5F0AF7E83175}" srcOrd="1" destOrd="0" presId="urn:microsoft.com/office/officeart/2005/8/layout/lProcess2"/>
    <dgm:cxn modelId="{C6065CFC-3F74-4C5F-A9D3-C7A00CAA57D6}" type="presOf" srcId="{64D7594C-503D-428C-9362-D644EAEA754B}" destId="{47332107-CFC8-4D00-983B-E745C539F9D1}" srcOrd="0" destOrd="0" presId="urn:microsoft.com/office/officeart/2005/8/layout/lProcess2"/>
    <dgm:cxn modelId="{6E4F449E-B354-4204-BC68-4FAD08407158}" type="presOf" srcId="{A66E2A73-D5A8-42C6-B506-FA40657EB007}" destId="{EB04091F-3C1B-407E-9B4A-8A6F489673CD}" srcOrd="0" destOrd="0" presId="urn:microsoft.com/office/officeart/2005/8/layout/lProcess2"/>
    <dgm:cxn modelId="{D1E825EA-C35D-4B62-9088-87D5C4A2C8ED}" srcId="{9FC0A38C-ACB9-4DB8-90F6-FD59D55BAABF}" destId="{9354C94C-78F3-4AA9-A36C-85D8719DD616}" srcOrd="0" destOrd="0" parTransId="{B548F5DE-07D2-4A4E-9F9D-D081FB2C895D}" sibTransId="{9F5EE626-385D-4470-8C3F-D1DB36B77091}"/>
    <dgm:cxn modelId="{3F8BDEF5-A3C7-44FE-AD2B-9D36205F4103}" srcId="{FD49CAAE-E437-4619-9077-45129D4CBEC1}" destId="{64D7594C-503D-428C-9362-D644EAEA754B}" srcOrd="0" destOrd="0" parTransId="{92C26C42-F63C-492A-86A4-F69A1740386A}" sibTransId="{5405834B-4246-4062-A288-9E43A1AFB325}"/>
    <dgm:cxn modelId="{D4971024-4ECC-4BD6-B120-47020101D70B}" type="presOf" srcId="{FD49CAAE-E437-4619-9077-45129D4CBEC1}" destId="{DDE129E9-2DAA-48BE-B51F-01818C7F67F0}" srcOrd="0" destOrd="0" presId="urn:microsoft.com/office/officeart/2005/8/layout/lProcess2"/>
    <dgm:cxn modelId="{0EA556AA-2D83-4D0A-A57D-5F9CE879797E}" srcId="{A66E2A73-D5A8-42C6-B506-FA40657EB007}" destId="{9FC0A38C-ACB9-4DB8-90F6-FD59D55BAABF}" srcOrd="0" destOrd="0" parTransId="{727DDF4B-3AC7-47F0-8D59-58C0F7D9DCC7}" sibTransId="{4CF92FE1-CC0D-4403-91CF-A8E9F813A951}"/>
    <dgm:cxn modelId="{3431D8D3-A525-4116-850B-746A329F45DC}" type="presOf" srcId="{9FC0A38C-ACB9-4DB8-90F6-FD59D55BAABF}" destId="{283FF65D-3441-434E-AA42-15AB2640DDFC}" srcOrd="1" destOrd="0" presId="urn:microsoft.com/office/officeart/2005/8/layout/lProcess2"/>
    <dgm:cxn modelId="{890E626C-34FB-41D1-A41C-3E5DD3BD89DE}" srcId="{9FC0A38C-ACB9-4DB8-90F6-FD59D55BAABF}" destId="{90B01DC7-F26F-4DD7-8745-87916154273A}" srcOrd="1" destOrd="0" parTransId="{B587B43D-465B-4A7A-A0BD-34EBDBD1275C}" sibTransId="{D487924D-3784-4DFD-8446-2BC371306E8B}"/>
    <dgm:cxn modelId="{032779EA-B299-4279-8821-95009F6F1A45}" type="presOf" srcId="{90B01DC7-F26F-4DD7-8745-87916154273A}" destId="{ED6FBD4E-47DA-4E0B-A17C-7BB56026CEA0}" srcOrd="0" destOrd="0" presId="urn:microsoft.com/office/officeart/2005/8/layout/lProcess2"/>
    <dgm:cxn modelId="{C78B5076-B252-4355-A440-F583A7C52C7C}" type="presOf" srcId="{9FC0A38C-ACB9-4DB8-90F6-FD59D55BAABF}" destId="{C7C3EC8E-078E-442B-AF2F-43B94FF20B82}" srcOrd="0" destOrd="0" presId="urn:microsoft.com/office/officeart/2005/8/layout/lProcess2"/>
    <dgm:cxn modelId="{57E7F31D-8173-4365-A373-B29AE5C0663F}" type="presParOf" srcId="{EB04091F-3C1B-407E-9B4A-8A6F489673CD}" destId="{5B7D3C92-AD2D-4E36-931A-38D3FFC64694}" srcOrd="0" destOrd="0" presId="urn:microsoft.com/office/officeart/2005/8/layout/lProcess2"/>
    <dgm:cxn modelId="{BF16AD2A-8D6A-4D77-A1DD-259701ABE8F9}" type="presParOf" srcId="{5B7D3C92-AD2D-4E36-931A-38D3FFC64694}" destId="{C7C3EC8E-078E-442B-AF2F-43B94FF20B82}" srcOrd="0" destOrd="0" presId="urn:microsoft.com/office/officeart/2005/8/layout/lProcess2"/>
    <dgm:cxn modelId="{B6C79CDC-7B4F-4D4C-8531-FBF3EFA15861}" type="presParOf" srcId="{5B7D3C92-AD2D-4E36-931A-38D3FFC64694}" destId="{283FF65D-3441-434E-AA42-15AB2640DDFC}" srcOrd="1" destOrd="0" presId="urn:microsoft.com/office/officeart/2005/8/layout/lProcess2"/>
    <dgm:cxn modelId="{9B382F52-A02C-425F-A4BB-557128D1B551}" type="presParOf" srcId="{5B7D3C92-AD2D-4E36-931A-38D3FFC64694}" destId="{D693EA31-A269-4DF4-B67B-E889BAF0558A}" srcOrd="2" destOrd="0" presId="urn:microsoft.com/office/officeart/2005/8/layout/lProcess2"/>
    <dgm:cxn modelId="{F7D3EECF-0A16-4587-9027-1F77DFF6F103}" type="presParOf" srcId="{D693EA31-A269-4DF4-B67B-E889BAF0558A}" destId="{09E2A69C-9BFF-4B4E-80B3-B1F9EE8C096C}" srcOrd="0" destOrd="0" presId="urn:microsoft.com/office/officeart/2005/8/layout/lProcess2"/>
    <dgm:cxn modelId="{BF053222-6DF4-4DB6-9A75-A804EB7F4A88}" type="presParOf" srcId="{09E2A69C-9BFF-4B4E-80B3-B1F9EE8C096C}" destId="{26EECA73-4E2D-409A-AB41-21C9998C9650}" srcOrd="0" destOrd="0" presId="urn:microsoft.com/office/officeart/2005/8/layout/lProcess2"/>
    <dgm:cxn modelId="{D7EA6051-DF42-4290-89AE-C4C51881FA8B}" type="presParOf" srcId="{09E2A69C-9BFF-4B4E-80B3-B1F9EE8C096C}" destId="{294C37EA-D23E-49E1-8400-B1A8BFF39FA9}" srcOrd="1" destOrd="0" presId="urn:microsoft.com/office/officeart/2005/8/layout/lProcess2"/>
    <dgm:cxn modelId="{9A2FDAE9-04AC-4140-8367-6F45C2F5572B}" type="presParOf" srcId="{09E2A69C-9BFF-4B4E-80B3-B1F9EE8C096C}" destId="{ED6FBD4E-47DA-4E0B-A17C-7BB56026CEA0}" srcOrd="2" destOrd="0" presId="urn:microsoft.com/office/officeart/2005/8/layout/lProcess2"/>
    <dgm:cxn modelId="{A2AF2253-C55A-4C2B-8A97-E5F5C4F644C2}" type="presParOf" srcId="{EB04091F-3C1B-407E-9B4A-8A6F489673CD}" destId="{DC20E995-1B4D-4047-B442-34B0A9B9164C}" srcOrd="1" destOrd="0" presId="urn:microsoft.com/office/officeart/2005/8/layout/lProcess2"/>
    <dgm:cxn modelId="{976B94A7-02A4-4663-A158-2FFF210D9C73}" type="presParOf" srcId="{EB04091F-3C1B-407E-9B4A-8A6F489673CD}" destId="{7BF58023-2A7E-48CB-88F1-D58FC9F862C4}" srcOrd="2" destOrd="0" presId="urn:microsoft.com/office/officeart/2005/8/layout/lProcess2"/>
    <dgm:cxn modelId="{B09A916B-FAF2-4041-8878-7BD54DCC9339}" type="presParOf" srcId="{7BF58023-2A7E-48CB-88F1-D58FC9F862C4}" destId="{DDE129E9-2DAA-48BE-B51F-01818C7F67F0}" srcOrd="0" destOrd="0" presId="urn:microsoft.com/office/officeart/2005/8/layout/lProcess2"/>
    <dgm:cxn modelId="{5A3A1BDD-39BC-4312-9F57-70DF76149391}" type="presParOf" srcId="{7BF58023-2A7E-48CB-88F1-D58FC9F862C4}" destId="{C023C0B4-BCC2-48AB-9530-5F0AF7E83175}" srcOrd="1" destOrd="0" presId="urn:microsoft.com/office/officeart/2005/8/layout/lProcess2"/>
    <dgm:cxn modelId="{D6F8A3DB-C671-4CE8-A495-CEF67CACB647}" type="presParOf" srcId="{7BF58023-2A7E-48CB-88F1-D58FC9F862C4}" destId="{6EAD72DD-8A1B-428F-9021-A6355B17BD73}" srcOrd="2" destOrd="0" presId="urn:microsoft.com/office/officeart/2005/8/layout/lProcess2"/>
    <dgm:cxn modelId="{2B582B1B-4BAC-4E11-9BBE-985B8F17D28C}" type="presParOf" srcId="{6EAD72DD-8A1B-428F-9021-A6355B17BD73}" destId="{D22DCC1B-E6B5-42E7-928A-C891A06F3338}" srcOrd="0" destOrd="0" presId="urn:microsoft.com/office/officeart/2005/8/layout/lProcess2"/>
    <dgm:cxn modelId="{6D0487E0-BACE-4174-9CD0-432441CD8866}" type="presParOf" srcId="{D22DCC1B-E6B5-42E7-928A-C891A06F3338}" destId="{47332107-CFC8-4D00-983B-E745C539F9D1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66E2A73-D5A8-42C6-B506-FA40657EB007}" type="doc">
      <dgm:prSet loTypeId="urn:microsoft.com/office/officeart/2005/8/layout/h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9FC0A38C-ACB9-4DB8-90F6-FD59D55BAABF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2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Trường</a:t>
          </a:r>
          <a:r>
            <a:rPr lang="en-US" sz="2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hợp</a:t>
          </a:r>
          <a:r>
            <a:rPr lang="en-US" sz="2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bệnh</a:t>
          </a:r>
          <a:r>
            <a:rPr lang="en-US" sz="2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nghi</a:t>
          </a:r>
          <a:r>
            <a:rPr lang="en-US" sz="2500" smtClean="0">
              <a:latin typeface="Times New Roman" panose="02020603050405020304" pitchFamily="18" charset="0"/>
              <a:cs typeface="Times New Roman" panose="02020603050405020304" pitchFamily="18" charset="0"/>
            </a:rPr>
            <a:t> ngờ</a:t>
          </a:r>
          <a:endParaRPr lang="en-US" sz="2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7DDF4B-3AC7-47F0-8D59-58C0F7D9DCC7}" type="parTrans" cxnId="{0EA556AA-2D83-4D0A-A57D-5F9CE879797E}">
      <dgm:prSet/>
      <dgm:spPr/>
      <dgm:t>
        <a:bodyPr/>
        <a:lstStyle/>
        <a:p>
          <a:endParaRPr lang="en-US"/>
        </a:p>
      </dgm:t>
    </dgm:pt>
    <dgm:pt modelId="{4CF92FE1-CC0D-4403-91CF-A8E9F813A951}" type="sibTrans" cxnId="{0EA556AA-2D83-4D0A-A57D-5F9CE879797E}">
      <dgm:prSet/>
      <dgm:spPr/>
      <dgm:t>
        <a:bodyPr/>
        <a:lstStyle/>
        <a:p>
          <a:endParaRPr lang="en-US"/>
        </a:p>
      </dgm:t>
    </dgm:pt>
    <dgm:pt modelId="{E19A69EB-504F-42EC-937A-A7AA878EDC70}">
      <dgm:prSet phldrT="[Text]" custT="1"/>
      <dgm:spPr/>
      <dgm:t>
        <a:bodyPr/>
        <a:lstStyle/>
        <a:p>
          <a:pPr algn="ctr">
            <a:lnSpc>
              <a:spcPct val="110000"/>
            </a:lnSpc>
          </a:pPr>
          <a:r>
            <a:rPr lang="en-US" sz="2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Trường</a:t>
          </a:r>
          <a:r>
            <a:rPr lang="en-US" sz="2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hợp</a:t>
          </a:r>
          <a:r>
            <a:rPr lang="en-US" sz="2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bệnh</a:t>
          </a:r>
          <a:r>
            <a:rPr lang="en-US" sz="2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xác</a:t>
          </a:r>
          <a:r>
            <a:rPr lang="en-US" sz="2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định</a:t>
          </a:r>
          <a:endParaRPr lang="en-US" sz="2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F31DDB-56A8-4201-BDB7-4E63253B93D0}" type="parTrans" cxnId="{0F8AB625-F7DB-43D4-85FB-9DCD79DA9CA3}">
      <dgm:prSet/>
      <dgm:spPr/>
      <dgm:t>
        <a:bodyPr/>
        <a:lstStyle/>
        <a:p>
          <a:endParaRPr lang="en-US"/>
        </a:p>
      </dgm:t>
    </dgm:pt>
    <dgm:pt modelId="{A7355498-79EE-4388-8F90-46836E8765B7}" type="sibTrans" cxnId="{0F8AB625-F7DB-43D4-85FB-9DCD79DA9CA3}">
      <dgm:prSet/>
      <dgm:spPr/>
      <dgm:t>
        <a:bodyPr/>
        <a:lstStyle/>
        <a:p>
          <a:endParaRPr lang="en-US"/>
        </a:p>
      </dgm:t>
    </dgm:pt>
    <dgm:pt modelId="{6B7C2738-6CF3-40EC-9B8F-51D28F34CA2D}">
      <dgm:prSet custT="1"/>
      <dgm:spPr/>
      <dgm:t>
        <a:bodyPr/>
        <a:lstStyle/>
        <a:p>
          <a:pPr algn="just">
            <a:lnSpc>
              <a:spcPct val="90000"/>
            </a:lnSpc>
          </a:pPr>
          <a:r>
            <a:rPr lang="en-US" sz="1800" smtClean="0">
              <a:latin typeface="Times New Roman" panose="02020603050405020304" pitchFamily="18" charset="0"/>
              <a:cs typeface="Times New Roman" panose="02020603050405020304" pitchFamily="18" charset="0"/>
            </a:rPr>
            <a:t>Đau, mỏi cơ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DCB878-97E9-4F67-BDBE-F237E7129A9D}" type="sibTrans" cxnId="{0F77A9D5-DACB-4A2F-A24D-14A216EDDC08}">
      <dgm:prSet/>
      <dgm:spPr/>
      <dgm:t>
        <a:bodyPr/>
        <a:lstStyle/>
        <a:p>
          <a:endParaRPr lang="en-US"/>
        </a:p>
      </dgm:t>
    </dgm:pt>
    <dgm:pt modelId="{82A42E8B-D11A-4963-A49A-26B797F0BAAB}" type="parTrans" cxnId="{0F77A9D5-DACB-4A2F-A24D-14A216EDDC08}">
      <dgm:prSet/>
      <dgm:spPr/>
      <dgm:t>
        <a:bodyPr/>
        <a:lstStyle/>
        <a:p>
          <a:endParaRPr lang="en-US"/>
        </a:p>
      </dgm:t>
    </dgm:pt>
    <dgm:pt modelId="{9426BE7B-C079-42ED-BBD7-809F9618053C}">
      <dgm:prSet custT="1"/>
      <dgm:spPr/>
      <dgm:t>
        <a:bodyPr/>
        <a:lstStyle/>
        <a:p>
          <a:pPr algn="just">
            <a:lnSpc>
              <a:spcPct val="90000"/>
            </a:lnSpc>
          </a:pP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Đau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khớp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phù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quanh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khớp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5B1D7F-80CD-4EEB-836C-CBF50B16DF96}" type="sibTrans" cxnId="{A8CF5D37-4A11-4188-A8D6-B901C851D319}">
      <dgm:prSet/>
      <dgm:spPr/>
      <dgm:t>
        <a:bodyPr/>
        <a:lstStyle/>
        <a:p>
          <a:endParaRPr lang="en-US"/>
        </a:p>
      </dgm:t>
    </dgm:pt>
    <dgm:pt modelId="{6B7AFF3F-AF7B-40C8-9843-3BAAE1780E0C}" type="parTrans" cxnId="{A8CF5D37-4A11-4188-A8D6-B901C851D319}">
      <dgm:prSet/>
      <dgm:spPr/>
      <dgm:t>
        <a:bodyPr/>
        <a:lstStyle/>
        <a:p>
          <a:endParaRPr lang="en-US"/>
        </a:p>
      </dgm:t>
    </dgm:pt>
    <dgm:pt modelId="{94D97F75-769D-4172-BC02-BAE54B968ADC}">
      <dgm:prSet custT="1"/>
      <dgm:spPr/>
      <dgm:t>
        <a:bodyPr/>
        <a:lstStyle/>
        <a:p>
          <a:pPr algn="just">
            <a:lnSpc>
              <a:spcPct val="90000"/>
            </a:lnSpc>
          </a:pP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Viêm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kết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mạc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mắt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sung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huyết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không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mủ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0B97E5E-9D3D-4B03-A1CF-E83D06A2EFE9}" type="sibTrans" cxnId="{1AFA0154-0A9A-4D02-9FAA-FCA6FD61EBA8}">
      <dgm:prSet/>
      <dgm:spPr/>
      <dgm:t>
        <a:bodyPr/>
        <a:lstStyle/>
        <a:p>
          <a:endParaRPr lang="en-US"/>
        </a:p>
      </dgm:t>
    </dgm:pt>
    <dgm:pt modelId="{7DDC2BDF-F6F9-4F44-B00A-9D840BF146AE}" type="parTrans" cxnId="{1AFA0154-0A9A-4D02-9FAA-FCA6FD61EBA8}">
      <dgm:prSet/>
      <dgm:spPr/>
      <dgm:t>
        <a:bodyPr/>
        <a:lstStyle/>
        <a:p>
          <a:endParaRPr lang="en-US"/>
        </a:p>
      </dgm:t>
    </dgm:pt>
    <dgm:pt modelId="{51B62199-1850-4F50-959B-88E3B3820FFA}">
      <dgm:prSet custT="1"/>
      <dgm:spPr/>
      <dgm:t>
        <a:bodyPr/>
        <a:lstStyle/>
        <a:p>
          <a:pPr algn="just">
            <a:lnSpc>
              <a:spcPct val="120000"/>
            </a:lnSpc>
          </a:pPr>
          <a:r>
            <a:rPr lang="pt-BR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Là trường hợp bệnh nghi ngờ, có kháng thể IgM kháng vi rút Zika mà không có bằng chứng nhiễm vi rút flavi khác. 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23D22B-BCDC-4A88-8DA7-C982B90AF06D}" type="parTrans" cxnId="{DE405ABD-8BF5-4C53-8EE9-898DF0084A73}">
      <dgm:prSet/>
      <dgm:spPr/>
      <dgm:t>
        <a:bodyPr/>
        <a:lstStyle/>
        <a:p>
          <a:endParaRPr lang="en-US"/>
        </a:p>
      </dgm:t>
    </dgm:pt>
    <dgm:pt modelId="{C7F0F18D-8B10-4991-9CA0-DCA2273A300A}" type="sibTrans" cxnId="{DE405ABD-8BF5-4C53-8EE9-898DF0084A73}">
      <dgm:prSet/>
      <dgm:spPr/>
      <dgm:t>
        <a:bodyPr/>
        <a:lstStyle/>
        <a:p>
          <a:endParaRPr lang="en-US"/>
        </a:p>
      </dgm:t>
    </dgm:pt>
    <dgm:pt modelId="{33DD0714-D22E-47BB-B260-36A24A8D43AB}">
      <dgm:prSet custT="1"/>
      <dgm:spPr/>
      <dgm:t>
        <a:bodyPr/>
        <a:lstStyle/>
        <a:p>
          <a:pPr algn="just">
            <a:lnSpc>
              <a:spcPct val="90000"/>
            </a:lnSpc>
          </a:pP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Sốt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thường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dưới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38,5</a:t>
          </a:r>
          <a:r>
            <a:rPr lang="en-US" sz="18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9A7304-B3BF-480E-9605-7A42EF9001FA}" type="sibTrans" cxnId="{4DF27CEA-F1A8-4903-9FF2-BC348B0110DD}">
      <dgm:prSet/>
      <dgm:spPr/>
      <dgm:t>
        <a:bodyPr/>
        <a:lstStyle/>
        <a:p>
          <a:endParaRPr lang="en-US"/>
        </a:p>
      </dgm:t>
    </dgm:pt>
    <dgm:pt modelId="{1A17FD1E-C07F-4170-AA55-225C0FC8BE37}" type="parTrans" cxnId="{4DF27CEA-F1A8-4903-9FF2-BC348B0110DD}">
      <dgm:prSet/>
      <dgm:spPr/>
      <dgm:t>
        <a:bodyPr/>
        <a:lstStyle/>
        <a:p>
          <a:endParaRPr lang="en-US"/>
        </a:p>
      </dgm:t>
    </dgm:pt>
    <dgm:pt modelId="{D2E06C90-EE24-4F40-8397-2FF8AE7AB2BD}">
      <dgm:prSet custT="1"/>
      <dgm:spPr/>
      <dgm:t>
        <a:bodyPr/>
        <a:lstStyle/>
        <a:p>
          <a:pPr algn="just"/>
          <a:r>
            <a:rPr lang="pt-BR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Là trường hợp bệnh nghi ngờ </a:t>
          </a:r>
          <a:r>
            <a:rPr lang="pt-BR" sz="1600" smtClean="0">
              <a:latin typeface="Times New Roman" panose="02020603050405020304" pitchFamily="18" charset="0"/>
              <a:cs typeface="Times New Roman" panose="02020603050405020304" pitchFamily="18" charset="0"/>
            </a:rPr>
            <a:t>hoặc bệnh </a:t>
          </a:r>
          <a:r>
            <a:rPr lang="pt-BR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có thể, kèm theo ít nhất một </a:t>
          </a:r>
          <a:r>
            <a:rPr lang="pt-BR" sz="1600" smtClean="0">
              <a:latin typeface="Times New Roman" panose="02020603050405020304" pitchFamily="18" charset="0"/>
              <a:cs typeface="Times New Roman" panose="02020603050405020304" pitchFamily="18" charset="0"/>
            </a:rPr>
            <a:t>trong các KQXN sau</a:t>
          </a:r>
          <a:r>
            <a:rPr lang="pt-BR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A8A10E-3D68-42C1-A8EF-58977CC998AC}" type="parTrans" cxnId="{DF6CF1B0-4332-4E6F-A2E9-85ACE75A4908}">
      <dgm:prSet/>
      <dgm:spPr/>
      <dgm:t>
        <a:bodyPr/>
        <a:lstStyle/>
        <a:p>
          <a:endParaRPr lang="en-US"/>
        </a:p>
      </dgm:t>
    </dgm:pt>
    <dgm:pt modelId="{EC16A763-F933-40C6-ABDC-8B4344F8246F}" type="sibTrans" cxnId="{DF6CF1B0-4332-4E6F-A2E9-85ACE75A4908}">
      <dgm:prSet/>
      <dgm:spPr/>
      <dgm:t>
        <a:bodyPr/>
        <a:lstStyle/>
        <a:p>
          <a:endParaRPr lang="en-US"/>
        </a:p>
      </dgm:t>
    </dgm:pt>
    <dgm:pt modelId="{9D35DDF0-BE6A-490F-8DBC-28DF95E28B03}">
      <dgm:prSet custT="1"/>
      <dgm:spPr/>
      <dgm:t>
        <a:bodyPr/>
        <a:lstStyle/>
        <a:p>
          <a:pPr algn="just"/>
          <a:r>
            <a:rPr lang="pt-BR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Nuôi cấy phân lập được vi rút Zika</a:t>
          </a:r>
          <a:r>
            <a:rPr lang="pt-BR" sz="1600" smtClean="0">
              <a:latin typeface="Times New Roman" panose="02020603050405020304" pitchFamily="18" charset="0"/>
              <a:cs typeface="Times New Roman" panose="02020603050405020304" pitchFamily="18" charset="0"/>
            </a:rPr>
            <a:t>, hoặc: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110F13-50A8-45F8-A466-F076BB2378FB}" type="parTrans" cxnId="{61EC5C6A-BC10-4A0F-A739-646397413FCF}">
      <dgm:prSet/>
      <dgm:spPr/>
      <dgm:t>
        <a:bodyPr/>
        <a:lstStyle/>
        <a:p>
          <a:endParaRPr lang="en-US"/>
        </a:p>
      </dgm:t>
    </dgm:pt>
    <dgm:pt modelId="{A6227C2E-5CE1-4F3F-9195-365067308A32}" type="sibTrans" cxnId="{61EC5C6A-BC10-4A0F-A739-646397413FCF}">
      <dgm:prSet/>
      <dgm:spPr/>
      <dgm:t>
        <a:bodyPr/>
        <a:lstStyle/>
        <a:p>
          <a:endParaRPr lang="en-US"/>
        </a:p>
      </dgm:t>
    </dgm:pt>
    <dgm:pt modelId="{511DBCF5-FF8E-4962-A82E-D4A483B9011C}">
      <dgm:prSet custT="1"/>
      <dgm:spPr/>
      <dgm:t>
        <a:bodyPr/>
        <a:lstStyle/>
        <a:p>
          <a:pPr algn="just"/>
          <a:r>
            <a:rPr lang="pt-BR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Xác định được đoạn gen đặc hiệu của vi rút Zika bằng kỹ thuật sinh học phân tử</a:t>
          </a:r>
          <a:r>
            <a:rPr lang="pt-BR" sz="1600" smtClean="0">
              <a:latin typeface="Times New Roman" panose="02020603050405020304" pitchFamily="18" charset="0"/>
              <a:cs typeface="Times New Roman" panose="02020603050405020304" pitchFamily="18" charset="0"/>
            </a:rPr>
            <a:t>, hoặc: 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49C614-96DF-4FAD-9E66-920A05EAA23E}" type="parTrans" cxnId="{AF809294-BD15-401B-B8DD-847D3914D4BB}">
      <dgm:prSet/>
      <dgm:spPr/>
      <dgm:t>
        <a:bodyPr/>
        <a:lstStyle/>
        <a:p>
          <a:endParaRPr lang="en-US"/>
        </a:p>
      </dgm:t>
    </dgm:pt>
    <dgm:pt modelId="{0B82ED58-8E9E-497D-AD95-7F4D00A30917}" type="sibTrans" cxnId="{AF809294-BD15-401B-B8DD-847D3914D4BB}">
      <dgm:prSet/>
      <dgm:spPr/>
      <dgm:t>
        <a:bodyPr/>
        <a:lstStyle/>
        <a:p>
          <a:endParaRPr lang="en-US"/>
        </a:p>
      </dgm:t>
    </dgm:pt>
    <dgm:pt modelId="{5485CD71-309C-41DA-A76A-11078CFAD85F}">
      <dgm:prSet custT="1"/>
      <dgm:spPr/>
      <dgm:t>
        <a:bodyPr/>
        <a:lstStyle/>
        <a:p>
          <a:pPr algn="just"/>
          <a:r>
            <a:rPr lang="pt-BR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Xác định được kháng thể IgM </a:t>
          </a:r>
          <a:r>
            <a:rPr lang="pt-BR" sz="1600" smtClean="0">
              <a:latin typeface="Times New Roman" panose="02020603050405020304" pitchFamily="18" charset="0"/>
              <a:cs typeface="Times New Roman" panose="02020603050405020304" pitchFamily="18" charset="0"/>
            </a:rPr>
            <a:t>kháng Zika </a:t>
          </a:r>
          <a:r>
            <a:rPr lang="pt-BR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và hiệu giá kháng thể trung hòa (PRNT90) </a:t>
          </a:r>
          <a:r>
            <a:rPr lang="pt-BR" sz="1600" smtClean="0">
              <a:latin typeface="Times New Roman" panose="02020603050405020304" pitchFamily="18" charset="0"/>
              <a:cs typeface="Times New Roman" panose="02020603050405020304" pitchFamily="18" charset="0"/>
            </a:rPr>
            <a:t>với Zika </a:t>
          </a:r>
          <a:r>
            <a:rPr lang="pt-BR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≥ 20 và cao gấp 4 (bốn) lần hoặc hơn so với nồng độ vi rút flavi khác, đồng thời đã loại trừ nhiễm vi rút flavi khác.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970974-AC99-49BB-9EEE-AAD2D738F0B2}" type="parTrans" cxnId="{FD958BF9-04F3-46C3-9417-9E9273303EFF}">
      <dgm:prSet/>
      <dgm:spPr/>
      <dgm:t>
        <a:bodyPr/>
        <a:lstStyle/>
        <a:p>
          <a:endParaRPr lang="en-US"/>
        </a:p>
      </dgm:t>
    </dgm:pt>
    <dgm:pt modelId="{FE5446FB-1675-4FBC-8FF6-701FD037E6BA}" type="sibTrans" cxnId="{FD958BF9-04F3-46C3-9417-9E9273303EFF}">
      <dgm:prSet/>
      <dgm:spPr/>
      <dgm:t>
        <a:bodyPr/>
        <a:lstStyle/>
        <a:p>
          <a:endParaRPr lang="en-US"/>
        </a:p>
      </dgm:t>
    </dgm:pt>
    <dgm:pt modelId="{9354C94C-78F3-4AA9-A36C-85D8719DD616}">
      <dgm:prSet phldrT="[Text]" custT="1"/>
      <dgm:spPr/>
      <dgm:t>
        <a:bodyPr/>
        <a:lstStyle/>
        <a:p>
          <a:pPr algn="just">
            <a:lnSpc>
              <a:spcPct val="90000"/>
            </a:lnSpc>
          </a:pPr>
          <a:r>
            <a:rPr lang="pt-BR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Là trường hợp có phát ban và có ít nhất 2 trong số các triệu chứng sau: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5EE626-385D-4470-8C3F-D1DB36B77091}" type="sibTrans" cxnId="{D1E825EA-C35D-4B62-9088-87D5C4A2C8ED}">
      <dgm:prSet/>
      <dgm:spPr/>
      <dgm:t>
        <a:bodyPr/>
        <a:lstStyle/>
        <a:p>
          <a:endParaRPr lang="en-US"/>
        </a:p>
      </dgm:t>
    </dgm:pt>
    <dgm:pt modelId="{B548F5DE-07D2-4A4E-9F9D-D081FB2C895D}" type="parTrans" cxnId="{D1E825EA-C35D-4B62-9088-87D5C4A2C8ED}">
      <dgm:prSet/>
      <dgm:spPr/>
      <dgm:t>
        <a:bodyPr/>
        <a:lstStyle/>
        <a:p>
          <a:endParaRPr lang="en-US"/>
        </a:p>
      </dgm:t>
    </dgm:pt>
    <dgm:pt modelId="{FD49CAAE-E437-4619-9077-45129D4CBEC1}">
      <dgm:prSet phldrT="[Text]" custT="1"/>
      <dgm:spPr/>
      <dgm:t>
        <a:bodyPr/>
        <a:lstStyle/>
        <a:p>
          <a:r>
            <a:rPr lang="en-US" sz="2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Trường</a:t>
          </a:r>
          <a:r>
            <a:rPr lang="en-US" sz="2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hợp</a:t>
          </a:r>
          <a:r>
            <a:rPr lang="en-US" sz="2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bệnh</a:t>
          </a:r>
          <a:r>
            <a:rPr lang="en-US" sz="2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r>
            <a:rPr lang="en-US" sz="2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2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thể</a:t>
          </a:r>
          <a:endParaRPr lang="en-US" sz="2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61451B-7039-4185-9E05-E772A876F64C}" type="sibTrans" cxnId="{DB18CA52-44BF-4EA7-B561-8539EB3A5F6C}">
      <dgm:prSet/>
      <dgm:spPr/>
      <dgm:t>
        <a:bodyPr/>
        <a:lstStyle/>
        <a:p>
          <a:endParaRPr lang="en-US"/>
        </a:p>
      </dgm:t>
    </dgm:pt>
    <dgm:pt modelId="{9C2BCE34-A80F-48F9-BEF6-028DDE2C7965}" type="parTrans" cxnId="{DB18CA52-44BF-4EA7-B561-8539EB3A5F6C}">
      <dgm:prSet/>
      <dgm:spPr/>
      <dgm:t>
        <a:bodyPr/>
        <a:lstStyle/>
        <a:p>
          <a:endParaRPr lang="en-US"/>
        </a:p>
      </dgm:t>
    </dgm:pt>
    <dgm:pt modelId="{C285026C-7719-4C1E-85A8-28A69E0815E3}" type="pres">
      <dgm:prSet presAssocID="{A66E2A73-D5A8-42C6-B506-FA40657EB00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73DE6CE-4163-406E-9B84-7128EA0718DE}" type="pres">
      <dgm:prSet presAssocID="{9FC0A38C-ACB9-4DB8-90F6-FD59D55BAABF}" presName="composite" presStyleCnt="0"/>
      <dgm:spPr/>
    </dgm:pt>
    <dgm:pt modelId="{2B2F27E5-B1CA-464C-BEB1-8CF34C1D2114}" type="pres">
      <dgm:prSet presAssocID="{9FC0A38C-ACB9-4DB8-90F6-FD59D55BAABF}" presName="parTx" presStyleLbl="alignNode1" presStyleIdx="0" presStyleCnt="3" custScaleX="105618" custScaleY="156598" custLinFactNeighborX="-511" custLinFactNeighborY="-951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02FEA1-27ED-467E-AD52-718CFA076129}" type="pres">
      <dgm:prSet presAssocID="{9FC0A38C-ACB9-4DB8-90F6-FD59D55BAABF}" presName="desTx" presStyleLbl="alignAccFollowNode1" presStyleIdx="0" presStyleCnt="3" custScaleX="106408" custScaleY="110972" custLinFactNeighborX="-1493" custLinFactNeighborY="28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4612AF-414F-43B0-A07A-118FBF7E3284}" type="pres">
      <dgm:prSet presAssocID="{4CF92FE1-CC0D-4403-91CF-A8E9F813A951}" presName="space" presStyleCnt="0"/>
      <dgm:spPr/>
    </dgm:pt>
    <dgm:pt modelId="{7DC19E1F-55D9-4E27-BC5C-0BCE5E7C2946}" type="pres">
      <dgm:prSet presAssocID="{FD49CAAE-E437-4619-9077-45129D4CBEC1}" presName="composite" presStyleCnt="0"/>
      <dgm:spPr/>
    </dgm:pt>
    <dgm:pt modelId="{83C36E90-4331-49A5-A4BD-14DEEE140429}" type="pres">
      <dgm:prSet presAssocID="{FD49CAAE-E437-4619-9077-45129D4CBEC1}" presName="parTx" presStyleLbl="alignNode1" presStyleIdx="1" presStyleCnt="3" custScaleY="151790" custLinFactNeighborX="967" custLinFactNeighborY="-963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913941-9880-46D4-A8B9-10C5AE7B71DB}" type="pres">
      <dgm:prSet presAssocID="{FD49CAAE-E437-4619-9077-45129D4CBEC1}" presName="desTx" presStyleLbl="alignAccFollowNode1" presStyleIdx="1" presStyleCnt="3" custScaleY="111845" custLinFactNeighborX="-65" custLinFactNeighborY="28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7D791D-B1A3-4AE6-8994-829C59279B9B}" type="pres">
      <dgm:prSet presAssocID="{1C61451B-7039-4185-9E05-E772A876F64C}" presName="space" presStyleCnt="0"/>
      <dgm:spPr/>
    </dgm:pt>
    <dgm:pt modelId="{01225094-367D-4A4E-BD8F-796F872F8360}" type="pres">
      <dgm:prSet presAssocID="{E19A69EB-504F-42EC-937A-A7AA878EDC70}" presName="composite" presStyleCnt="0"/>
      <dgm:spPr/>
    </dgm:pt>
    <dgm:pt modelId="{4D885727-7086-4422-B55E-66F1372A7781}" type="pres">
      <dgm:prSet presAssocID="{E19A69EB-504F-42EC-937A-A7AA878EDC70}" presName="parTx" presStyleLbl="alignNode1" presStyleIdx="2" presStyleCnt="3" custScaleY="144273" custLinFactNeighborY="-982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C7F75A-5C87-42F2-BAFF-6ED9F34F30A7}" type="pres">
      <dgm:prSet presAssocID="{E19A69EB-504F-42EC-937A-A7AA878EDC70}" presName="desTx" presStyleLbl="alignAccFollowNode1" presStyleIdx="2" presStyleCnt="3" custScaleY="107222" custLinFactNeighborX="2050" custLinFactNeighborY="28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A5DFF26-2B44-48BB-B637-EDD0D2FCA710}" type="presOf" srcId="{511DBCF5-FF8E-4962-A82E-D4A483B9011C}" destId="{84C7F75A-5C87-42F2-BAFF-6ED9F34F30A7}" srcOrd="0" destOrd="2" presId="urn:microsoft.com/office/officeart/2005/8/layout/hList1"/>
    <dgm:cxn modelId="{1AFA0154-0A9A-4D02-9FAA-FCA6FD61EBA8}" srcId="{9354C94C-78F3-4AA9-A36C-85D8719DD616}" destId="{94D97F75-769D-4172-BC02-BAE54B968ADC}" srcOrd="1" destOrd="0" parTransId="{7DDC2BDF-F6F9-4F44-B00A-9D840BF146AE}" sibTransId="{B0B97E5E-9D3D-4B03-A1CF-E83D06A2EFE9}"/>
    <dgm:cxn modelId="{2302D94F-56CA-4BE8-BF0E-92BE188FF165}" type="presOf" srcId="{51B62199-1850-4F50-959B-88E3B3820FFA}" destId="{29913941-9880-46D4-A8B9-10C5AE7B71DB}" srcOrd="0" destOrd="0" presId="urn:microsoft.com/office/officeart/2005/8/layout/hList1"/>
    <dgm:cxn modelId="{DE405ABD-8BF5-4C53-8EE9-898DF0084A73}" srcId="{FD49CAAE-E437-4619-9077-45129D4CBEC1}" destId="{51B62199-1850-4F50-959B-88E3B3820FFA}" srcOrd="0" destOrd="0" parTransId="{9C23D22B-BCDC-4A88-8DA7-C982B90AF06D}" sibTransId="{C7F0F18D-8B10-4991-9CA0-DCA2273A300A}"/>
    <dgm:cxn modelId="{DF6CF1B0-4332-4E6F-A2E9-85ACE75A4908}" srcId="{E19A69EB-504F-42EC-937A-A7AA878EDC70}" destId="{D2E06C90-EE24-4F40-8397-2FF8AE7AB2BD}" srcOrd="0" destOrd="0" parTransId="{4CA8A10E-3D68-42C1-A8EF-58977CC998AC}" sibTransId="{EC16A763-F933-40C6-ABDC-8B4344F8246F}"/>
    <dgm:cxn modelId="{0F8AB625-F7DB-43D4-85FB-9DCD79DA9CA3}" srcId="{A66E2A73-D5A8-42C6-B506-FA40657EB007}" destId="{E19A69EB-504F-42EC-937A-A7AA878EDC70}" srcOrd="2" destOrd="0" parTransId="{CAF31DDB-56A8-4201-BDB7-4E63253B93D0}" sibTransId="{A7355498-79EE-4388-8F90-46836E8765B7}"/>
    <dgm:cxn modelId="{A8CF5D37-4A11-4188-A8D6-B901C851D319}" srcId="{9354C94C-78F3-4AA9-A36C-85D8719DD616}" destId="{9426BE7B-C079-42ED-BBD7-809F9618053C}" srcOrd="2" destOrd="0" parTransId="{6B7AFF3F-AF7B-40C8-9843-3BAAE1780E0C}" sibTransId="{475B1D7F-80CD-4EEB-836C-CBF50B16DF96}"/>
    <dgm:cxn modelId="{49A28BC3-FE36-40DE-867F-46FAA8D669DE}" type="presOf" srcId="{6B7C2738-6CF3-40EC-9B8F-51D28F34CA2D}" destId="{FB02FEA1-27ED-467E-AD52-718CFA076129}" srcOrd="0" destOrd="4" presId="urn:microsoft.com/office/officeart/2005/8/layout/hList1"/>
    <dgm:cxn modelId="{7019214E-BB38-44D3-AFFC-C45BD8F18ADB}" type="presOf" srcId="{33DD0714-D22E-47BB-B260-36A24A8D43AB}" destId="{FB02FEA1-27ED-467E-AD52-718CFA076129}" srcOrd="0" destOrd="1" presId="urn:microsoft.com/office/officeart/2005/8/layout/hList1"/>
    <dgm:cxn modelId="{0EA556AA-2D83-4D0A-A57D-5F9CE879797E}" srcId="{A66E2A73-D5A8-42C6-B506-FA40657EB007}" destId="{9FC0A38C-ACB9-4DB8-90F6-FD59D55BAABF}" srcOrd="0" destOrd="0" parTransId="{727DDF4B-3AC7-47F0-8D59-58C0F7D9DCC7}" sibTransId="{4CF92FE1-CC0D-4403-91CF-A8E9F813A951}"/>
    <dgm:cxn modelId="{A21FD071-3C71-47D4-8A09-05A1B57B195B}" type="presOf" srcId="{E19A69EB-504F-42EC-937A-A7AA878EDC70}" destId="{4D885727-7086-4422-B55E-66F1372A7781}" srcOrd="0" destOrd="0" presId="urn:microsoft.com/office/officeart/2005/8/layout/hList1"/>
    <dgm:cxn modelId="{0F77A9D5-DACB-4A2F-A24D-14A216EDDC08}" srcId="{9354C94C-78F3-4AA9-A36C-85D8719DD616}" destId="{6B7C2738-6CF3-40EC-9B8F-51D28F34CA2D}" srcOrd="3" destOrd="0" parTransId="{82A42E8B-D11A-4963-A49A-26B797F0BAAB}" sibTransId="{E6DCB878-97E9-4F67-BDBE-F237E7129A9D}"/>
    <dgm:cxn modelId="{DB18CA52-44BF-4EA7-B561-8539EB3A5F6C}" srcId="{A66E2A73-D5A8-42C6-B506-FA40657EB007}" destId="{FD49CAAE-E437-4619-9077-45129D4CBEC1}" srcOrd="1" destOrd="0" parTransId="{9C2BCE34-A80F-48F9-BEF6-028DDE2C7965}" sibTransId="{1C61451B-7039-4185-9E05-E772A876F64C}"/>
    <dgm:cxn modelId="{70820909-6B2C-4D25-8762-0481F88B5AEE}" type="presOf" srcId="{9354C94C-78F3-4AA9-A36C-85D8719DD616}" destId="{FB02FEA1-27ED-467E-AD52-718CFA076129}" srcOrd="0" destOrd="0" presId="urn:microsoft.com/office/officeart/2005/8/layout/hList1"/>
    <dgm:cxn modelId="{0DA08623-4FE2-42B9-8310-BBA71C647156}" type="presOf" srcId="{A66E2A73-D5A8-42C6-B506-FA40657EB007}" destId="{C285026C-7719-4C1E-85A8-28A69E0815E3}" srcOrd="0" destOrd="0" presId="urn:microsoft.com/office/officeart/2005/8/layout/hList1"/>
    <dgm:cxn modelId="{5B662ECC-FD3D-4AEC-AC8D-AAF49A797642}" type="presOf" srcId="{9FC0A38C-ACB9-4DB8-90F6-FD59D55BAABF}" destId="{2B2F27E5-B1CA-464C-BEB1-8CF34C1D2114}" srcOrd="0" destOrd="0" presId="urn:microsoft.com/office/officeart/2005/8/layout/hList1"/>
    <dgm:cxn modelId="{FD958BF9-04F3-46C3-9417-9E9273303EFF}" srcId="{D2E06C90-EE24-4F40-8397-2FF8AE7AB2BD}" destId="{5485CD71-309C-41DA-A76A-11078CFAD85F}" srcOrd="2" destOrd="0" parTransId="{47970974-AC99-49BB-9EEE-AAD2D738F0B2}" sibTransId="{FE5446FB-1675-4FBC-8FF6-701FD037E6BA}"/>
    <dgm:cxn modelId="{70CB8635-5D39-40FF-9CEF-A86EEBDD1381}" type="presOf" srcId="{D2E06C90-EE24-4F40-8397-2FF8AE7AB2BD}" destId="{84C7F75A-5C87-42F2-BAFF-6ED9F34F30A7}" srcOrd="0" destOrd="0" presId="urn:microsoft.com/office/officeart/2005/8/layout/hList1"/>
    <dgm:cxn modelId="{F3EB346E-054B-44B8-B215-E77F9A2D9C94}" type="presOf" srcId="{5485CD71-309C-41DA-A76A-11078CFAD85F}" destId="{84C7F75A-5C87-42F2-BAFF-6ED9F34F30A7}" srcOrd="0" destOrd="3" presId="urn:microsoft.com/office/officeart/2005/8/layout/hList1"/>
    <dgm:cxn modelId="{5DC0D354-1863-4302-A87B-69BBF0C3E438}" type="presOf" srcId="{94D97F75-769D-4172-BC02-BAE54B968ADC}" destId="{FB02FEA1-27ED-467E-AD52-718CFA076129}" srcOrd="0" destOrd="2" presId="urn:microsoft.com/office/officeart/2005/8/layout/hList1"/>
    <dgm:cxn modelId="{61EC5C6A-BC10-4A0F-A739-646397413FCF}" srcId="{D2E06C90-EE24-4F40-8397-2FF8AE7AB2BD}" destId="{9D35DDF0-BE6A-490F-8DBC-28DF95E28B03}" srcOrd="0" destOrd="0" parTransId="{3E110F13-50A8-45F8-A466-F076BB2378FB}" sibTransId="{A6227C2E-5CE1-4F3F-9195-365067308A32}"/>
    <dgm:cxn modelId="{17EECA34-DC90-477B-B3AF-F0E9147C3643}" type="presOf" srcId="{FD49CAAE-E437-4619-9077-45129D4CBEC1}" destId="{83C36E90-4331-49A5-A4BD-14DEEE140429}" srcOrd="0" destOrd="0" presId="urn:microsoft.com/office/officeart/2005/8/layout/hList1"/>
    <dgm:cxn modelId="{AF809294-BD15-401B-B8DD-847D3914D4BB}" srcId="{D2E06C90-EE24-4F40-8397-2FF8AE7AB2BD}" destId="{511DBCF5-FF8E-4962-A82E-D4A483B9011C}" srcOrd="1" destOrd="0" parTransId="{CC49C614-96DF-4FAD-9E66-920A05EAA23E}" sibTransId="{0B82ED58-8E9E-497D-AD95-7F4D00A30917}"/>
    <dgm:cxn modelId="{37A7D5B5-45E6-4F58-90FE-B1B889BAF24F}" type="presOf" srcId="{9426BE7B-C079-42ED-BBD7-809F9618053C}" destId="{FB02FEA1-27ED-467E-AD52-718CFA076129}" srcOrd="0" destOrd="3" presId="urn:microsoft.com/office/officeart/2005/8/layout/hList1"/>
    <dgm:cxn modelId="{40A1ACFF-70E4-4498-975E-910359890058}" type="presOf" srcId="{9D35DDF0-BE6A-490F-8DBC-28DF95E28B03}" destId="{84C7F75A-5C87-42F2-BAFF-6ED9F34F30A7}" srcOrd="0" destOrd="1" presId="urn:microsoft.com/office/officeart/2005/8/layout/hList1"/>
    <dgm:cxn modelId="{D1E825EA-C35D-4B62-9088-87D5C4A2C8ED}" srcId="{9FC0A38C-ACB9-4DB8-90F6-FD59D55BAABF}" destId="{9354C94C-78F3-4AA9-A36C-85D8719DD616}" srcOrd="0" destOrd="0" parTransId="{B548F5DE-07D2-4A4E-9F9D-D081FB2C895D}" sibTransId="{9F5EE626-385D-4470-8C3F-D1DB36B77091}"/>
    <dgm:cxn modelId="{4DF27CEA-F1A8-4903-9FF2-BC348B0110DD}" srcId="{9354C94C-78F3-4AA9-A36C-85D8719DD616}" destId="{33DD0714-D22E-47BB-B260-36A24A8D43AB}" srcOrd="0" destOrd="0" parTransId="{1A17FD1E-C07F-4170-AA55-225C0FC8BE37}" sibTransId="{569A7304-B3BF-480E-9605-7A42EF9001FA}"/>
    <dgm:cxn modelId="{7181C293-513D-4D1D-932E-C13380904B25}" type="presParOf" srcId="{C285026C-7719-4C1E-85A8-28A69E0815E3}" destId="{273DE6CE-4163-406E-9B84-7128EA0718DE}" srcOrd="0" destOrd="0" presId="urn:microsoft.com/office/officeart/2005/8/layout/hList1"/>
    <dgm:cxn modelId="{AA4ACF50-F34F-4060-89B3-EC9FCFCB9792}" type="presParOf" srcId="{273DE6CE-4163-406E-9B84-7128EA0718DE}" destId="{2B2F27E5-B1CA-464C-BEB1-8CF34C1D2114}" srcOrd="0" destOrd="0" presId="urn:microsoft.com/office/officeart/2005/8/layout/hList1"/>
    <dgm:cxn modelId="{069056CE-2645-46E8-B3D9-E9E3A0CCBAE4}" type="presParOf" srcId="{273DE6CE-4163-406E-9B84-7128EA0718DE}" destId="{FB02FEA1-27ED-467E-AD52-718CFA076129}" srcOrd="1" destOrd="0" presId="urn:microsoft.com/office/officeart/2005/8/layout/hList1"/>
    <dgm:cxn modelId="{876656FB-F6D1-4CB2-86B2-26CC6F230BA9}" type="presParOf" srcId="{C285026C-7719-4C1E-85A8-28A69E0815E3}" destId="{964612AF-414F-43B0-A07A-118FBF7E3284}" srcOrd="1" destOrd="0" presId="urn:microsoft.com/office/officeart/2005/8/layout/hList1"/>
    <dgm:cxn modelId="{8A7485F2-13C5-487A-9DD9-6048E0D9BC2B}" type="presParOf" srcId="{C285026C-7719-4C1E-85A8-28A69E0815E3}" destId="{7DC19E1F-55D9-4E27-BC5C-0BCE5E7C2946}" srcOrd="2" destOrd="0" presId="urn:microsoft.com/office/officeart/2005/8/layout/hList1"/>
    <dgm:cxn modelId="{8191E3BE-4E07-4CC3-B5AE-E021BE7BA810}" type="presParOf" srcId="{7DC19E1F-55D9-4E27-BC5C-0BCE5E7C2946}" destId="{83C36E90-4331-49A5-A4BD-14DEEE140429}" srcOrd="0" destOrd="0" presId="urn:microsoft.com/office/officeart/2005/8/layout/hList1"/>
    <dgm:cxn modelId="{5411EE1A-0150-49E7-B417-DB2DD0BBB3F1}" type="presParOf" srcId="{7DC19E1F-55D9-4E27-BC5C-0BCE5E7C2946}" destId="{29913941-9880-46D4-A8B9-10C5AE7B71DB}" srcOrd="1" destOrd="0" presId="urn:microsoft.com/office/officeart/2005/8/layout/hList1"/>
    <dgm:cxn modelId="{9B415746-A317-43BB-BF90-DB7426FC4028}" type="presParOf" srcId="{C285026C-7719-4C1E-85A8-28A69E0815E3}" destId="{0B7D791D-B1A3-4AE6-8994-829C59279B9B}" srcOrd="3" destOrd="0" presId="urn:microsoft.com/office/officeart/2005/8/layout/hList1"/>
    <dgm:cxn modelId="{DB65D797-8B4B-4182-9865-A127BFD5ED1B}" type="presParOf" srcId="{C285026C-7719-4C1E-85A8-28A69E0815E3}" destId="{01225094-367D-4A4E-BD8F-796F872F8360}" srcOrd="4" destOrd="0" presId="urn:microsoft.com/office/officeart/2005/8/layout/hList1"/>
    <dgm:cxn modelId="{37C3C980-11A1-43F7-81A5-732F94FB430B}" type="presParOf" srcId="{01225094-367D-4A4E-BD8F-796F872F8360}" destId="{4D885727-7086-4422-B55E-66F1372A7781}" srcOrd="0" destOrd="0" presId="urn:microsoft.com/office/officeart/2005/8/layout/hList1"/>
    <dgm:cxn modelId="{24743072-DE5D-4FF6-AD0B-A17D587DA89C}" type="presParOf" srcId="{01225094-367D-4A4E-BD8F-796F872F8360}" destId="{84C7F75A-5C87-42F2-BAFF-6ED9F34F30A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273B4AF-26AB-4B4D-850F-775E0871BF28}" type="doc">
      <dgm:prSet loTypeId="urn:microsoft.com/office/officeart/2008/layout/PictureAccentList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B6DA800D-9B27-473C-BF68-902EB668F092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Trường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hợp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trẻ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sơ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sinh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hoặc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trẻ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dưới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1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tuổi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mắc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hội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chứng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đầu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nhỏ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xác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định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liên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quan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đến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vi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rút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Zika</a:t>
          </a:r>
          <a:r>
            <a: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endParaRPr lang="en-US" sz="28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E40898-5159-4024-AFA5-23C1174E68BD}" type="parTrans" cxnId="{4991B6DC-DFEC-4EB2-AA5E-1E6E50EF3F9B}">
      <dgm:prSet/>
      <dgm:spPr/>
      <dgm:t>
        <a:bodyPr/>
        <a:lstStyle/>
        <a:p>
          <a:endParaRPr lang="en-US"/>
        </a:p>
      </dgm:t>
    </dgm:pt>
    <dgm:pt modelId="{719B6759-45A0-4792-A638-1BDE00DAF911}" type="sibTrans" cxnId="{4991B6DC-DFEC-4EB2-AA5E-1E6E50EF3F9B}">
      <dgm:prSet/>
      <dgm:spPr/>
      <dgm:t>
        <a:bodyPr/>
        <a:lstStyle/>
        <a:p>
          <a:endParaRPr lang="en-US"/>
        </a:p>
      </dgm:t>
    </dgm:pt>
    <dgm:pt modelId="{114D88FA-AC54-44F7-8A0F-439B37BCFEAF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pt-BR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Dương </a:t>
          </a:r>
          <a:r>
            <a:rPr lang="pt-BR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tính với vi rút Zika ở cả mẹ và con </a:t>
          </a:r>
          <a:r>
            <a:rPr lang="pt-BR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bằng XN </a:t>
          </a:r>
          <a:r>
            <a:rPr lang="pt-BR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trung hòa giảm đám hoại tử hoặc sinh học phân tử</a:t>
          </a:r>
          <a:endParaRPr lang="en-US" dirty="0">
            <a:solidFill>
              <a:srgbClr val="002060"/>
            </a:solidFill>
          </a:endParaRPr>
        </a:p>
      </dgm:t>
    </dgm:pt>
    <dgm:pt modelId="{963298F3-4F1C-4A28-A91D-43B625CFCA1A}" type="parTrans" cxnId="{3F9246A2-A229-41EC-A6C4-AAC64DAFE47F}">
      <dgm:prSet/>
      <dgm:spPr/>
      <dgm:t>
        <a:bodyPr/>
        <a:lstStyle/>
        <a:p>
          <a:endParaRPr lang="en-US"/>
        </a:p>
      </dgm:t>
    </dgm:pt>
    <dgm:pt modelId="{CC7DF6D4-AF22-4E3E-83E2-30BCB8E61FAE}" type="sibTrans" cxnId="{3F9246A2-A229-41EC-A6C4-AAC64DAFE47F}">
      <dgm:prSet/>
      <dgm:spPr/>
      <dgm:t>
        <a:bodyPr/>
        <a:lstStyle/>
        <a:p>
          <a:endParaRPr lang="en-US"/>
        </a:p>
      </dgm:t>
    </dgm:pt>
    <dgm:pt modelId="{2EC6FCE1-05D8-40F2-9295-4085B62012BD}">
      <dgm:prSet phldrT="[Text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pt-BR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Loại trừ các căn nguyên nhiễm trùng khác như rubella, cytomegalovirus, toxoplasmosis, herpes simplex virus; di truyền, chuyển hóa, nhiễm độc…</a:t>
          </a:r>
          <a:endParaRPr lang="en-US" sz="24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C3F91C-053A-4C5C-8A2A-6B67B7F961A7}" type="parTrans" cxnId="{DB8C9364-9AC2-40AE-8266-3C2084801AE8}">
      <dgm:prSet/>
      <dgm:spPr/>
      <dgm:t>
        <a:bodyPr/>
        <a:lstStyle/>
        <a:p>
          <a:endParaRPr lang="en-US"/>
        </a:p>
      </dgm:t>
    </dgm:pt>
    <dgm:pt modelId="{92CF0EC8-D84D-4476-9299-E091E7A275D2}" type="sibTrans" cxnId="{DB8C9364-9AC2-40AE-8266-3C2084801AE8}">
      <dgm:prSet/>
      <dgm:spPr/>
      <dgm:t>
        <a:bodyPr/>
        <a:lstStyle/>
        <a:p>
          <a:endParaRPr lang="en-US"/>
        </a:p>
      </dgm:t>
    </dgm:pt>
    <dgm:pt modelId="{CB1ABF3C-5FFD-4901-9A76-3AF40736E331}" type="pres">
      <dgm:prSet presAssocID="{8273B4AF-26AB-4B4D-850F-775E0871BF28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73282F1-6FDB-4A12-8B0A-D668B44E2068}" type="pres">
      <dgm:prSet presAssocID="{B6DA800D-9B27-473C-BF68-902EB668F092}" presName="root" presStyleCnt="0">
        <dgm:presLayoutVars>
          <dgm:chMax/>
          <dgm:chPref val="4"/>
        </dgm:presLayoutVars>
      </dgm:prSet>
      <dgm:spPr/>
    </dgm:pt>
    <dgm:pt modelId="{C3DFA8B3-D55F-45F2-8289-3FF9AC177120}" type="pres">
      <dgm:prSet presAssocID="{B6DA800D-9B27-473C-BF68-902EB668F092}" presName="rootComposite" presStyleCnt="0">
        <dgm:presLayoutVars/>
      </dgm:prSet>
      <dgm:spPr/>
    </dgm:pt>
    <dgm:pt modelId="{2D949C10-4A8D-43BF-8B98-03AC58A299B3}" type="pres">
      <dgm:prSet presAssocID="{B6DA800D-9B27-473C-BF68-902EB668F092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en-US"/>
        </a:p>
      </dgm:t>
    </dgm:pt>
    <dgm:pt modelId="{3DD40824-D6A3-4191-94F5-8F6503CC1B20}" type="pres">
      <dgm:prSet presAssocID="{B6DA800D-9B27-473C-BF68-902EB668F092}" presName="childShape" presStyleCnt="0">
        <dgm:presLayoutVars>
          <dgm:chMax val="0"/>
          <dgm:chPref val="0"/>
        </dgm:presLayoutVars>
      </dgm:prSet>
      <dgm:spPr/>
    </dgm:pt>
    <dgm:pt modelId="{A1D10DCF-86E6-4BDD-B27D-5C3B21C9FA8C}" type="pres">
      <dgm:prSet presAssocID="{114D88FA-AC54-44F7-8A0F-439B37BCFEAF}" presName="childComposite" presStyleCnt="0">
        <dgm:presLayoutVars>
          <dgm:chMax val="0"/>
          <dgm:chPref val="0"/>
        </dgm:presLayoutVars>
      </dgm:prSet>
      <dgm:spPr/>
    </dgm:pt>
    <dgm:pt modelId="{8676B18D-2A19-43C7-97CC-71A85C190D9C}" type="pres">
      <dgm:prSet presAssocID="{114D88FA-AC54-44F7-8A0F-439B37BCFEAF}" presName="Image" presStyleLbl="node1" presStyleIdx="0" presStyleCnt="2" custScaleX="103349" custScaleY="94265" custLinFactNeighborX="395" custLinFactNeighborY="-133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BCCC962-A21A-45F3-8F28-82C38DC0060D}" type="pres">
      <dgm:prSet presAssocID="{114D88FA-AC54-44F7-8A0F-439B37BCFEAF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7921C4-99C7-40CF-AE73-07178F1DBDFB}" type="pres">
      <dgm:prSet presAssocID="{2EC6FCE1-05D8-40F2-9295-4085B62012BD}" presName="childComposite" presStyleCnt="0">
        <dgm:presLayoutVars>
          <dgm:chMax val="0"/>
          <dgm:chPref val="0"/>
        </dgm:presLayoutVars>
      </dgm:prSet>
      <dgm:spPr/>
    </dgm:pt>
    <dgm:pt modelId="{CF413599-9A94-4849-9215-F8226913FCA5}" type="pres">
      <dgm:prSet presAssocID="{2EC6FCE1-05D8-40F2-9295-4085B62012BD}" presName="Image" presStyleLbl="nod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3A72246E-FFB4-495A-A929-82FFB81665A5}" type="pres">
      <dgm:prSet presAssocID="{2EC6FCE1-05D8-40F2-9295-4085B62012BD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D78CB45-5B44-4B48-9F12-FBFFF16AFB6B}" type="presOf" srcId="{B6DA800D-9B27-473C-BF68-902EB668F092}" destId="{2D949C10-4A8D-43BF-8B98-03AC58A299B3}" srcOrd="0" destOrd="0" presId="urn:microsoft.com/office/officeart/2008/layout/PictureAccentList"/>
    <dgm:cxn modelId="{AB6FD9AA-A991-4D9B-89F8-D2D21B8C8DA5}" type="presOf" srcId="{114D88FA-AC54-44F7-8A0F-439B37BCFEAF}" destId="{ABCCC962-A21A-45F3-8F28-82C38DC0060D}" srcOrd="0" destOrd="0" presId="urn:microsoft.com/office/officeart/2008/layout/PictureAccentList"/>
    <dgm:cxn modelId="{3F9246A2-A229-41EC-A6C4-AAC64DAFE47F}" srcId="{B6DA800D-9B27-473C-BF68-902EB668F092}" destId="{114D88FA-AC54-44F7-8A0F-439B37BCFEAF}" srcOrd="0" destOrd="0" parTransId="{963298F3-4F1C-4A28-A91D-43B625CFCA1A}" sibTransId="{CC7DF6D4-AF22-4E3E-83E2-30BCB8E61FAE}"/>
    <dgm:cxn modelId="{4991B6DC-DFEC-4EB2-AA5E-1E6E50EF3F9B}" srcId="{8273B4AF-26AB-4B4D-850F-775E0871BF28}" destId="{B6DA800D-9B27-473C-BF68-902EB668F092}" srcOrd="0" destOrd="0" parTransId="{D5E40898-5159-4024-AFA5-23C1174E68BD}" sibTransId="{719B6759-45A0-4792-A638-1BDE00DAF911}"/>
    <dgm:cxn modelId="{F0669573-BCA7-4BDA-AA1B-73CB1F730731}" type="presOf" srcId="{2EC6FCE1-05D8-40F2-9295-4085B62012BD}" destId="{3A72246E-FFB4-495A-A929-82FFB81665A5}" srcOrd="0" destOrd="0" presId="urn:microsoft.com/office/officeart/2008/layout/PictureAccentList"/>
    <dgm:cxn modelId="{DB8C9364-9AC2-40AE-8266-3C2084801AE8}" srcId="{B6DA800D-9B27-473C-BF68-902EB668F092}" destId="{2EC6FCE1-05D8-40F2-9295-4085B62012BD}" srcOrd="1" destOrd="0" parTransId="{25C3F91C-053A-4C5C-8A2A-6B67B7F961A7}" sibTransId="{92CF0EC8-D84D-4476-9299-E091E7A275D2}"/>
    <dgm:cxn modelId="{2E06DF0D-B7D4-4843-97C0-2C59C7C94BCD}" type="presOf" srcId="{8273B4AF-26AB-4B4D-850F-775E0871BF28}" destId="{CB1ABF3C-5FFD-4901-9A76-3AF40736E331}" srcOrd="0" destOrd="0" presId="urn:microsoft.com/office/officeart/2008/layout/PictureAccentList"/>
    <dgm:cxn modelId="{DFCFCAE5-961B-41A7-9A1E-9B1A26FB20E0}" type="presParOf" srcId="{CB1ABF3C-5FFD-4901-9A76-3AF40736E331}" destId="{E73282F1-6FDB-4A12-8B0A-D668B44E2068}" srcOrd="0" destOrd="0" presId="urn:microsoft.com/office/officeart/2008/layout/PictureAccentList"/>
    <dgm:cxn modelId="{DA3C1B07-188A-413F-A314-ECF435A296CD}" type="presParOf" srcId="{E73282F1-6FDB-4A12-8B0A-D668B44E2068}" destId="{C3DFA8B3-D55F-45F2-8289-3FF9AC177120}" srcOrd="0" destOrd="0" presId="urn:microsoft.com/office/officeart/2008/layout/PictureAccentList"/>
    <dgm:cxn modelId="{82D1A1C9-B5B4-4C55-A3D8-C42BA53BD564}" type="presParOf" srcId="{C3DFA8B3-D55F-45F2-8289-3FF9AC177120}" destId="{2D949C10-4A8D-43BF-8B98-03AC58A299B3}" srcOrd="0" destOrd="0" presId="urn:microsoft.com/office/officeart/2008/layout/PictureAccentList"/>
    <dgm:cxn modelId="{C393B5F9-07DE-4CED-A736-3721FE219190}" type="presParOf" srcId="{E73282F1-6FDB-4A12-8B0A-D668B44E2068}" destId="{3DD40824-D6A3-4191-94F5-8F6503CC1B20}" srcOrd="1" destOrd="0" presId="urn:microsoft.com/office/officeart/2008/layout/PictureAccentList"/>
    <dgm:cxn modelId="{2F7D01C9-29B8-4B63-AC26-DDBC9B83F3AF}" type="presParOf" srcId="{3DD40824-D6A3-4191-94F5-8F6503CC1B20}" destId="{A1D10DCF-86E6-4BDD-B27D-5C3B21C9FA8C}" srcOrd="0" destOrd="0" presId="urn:microsoft.com/office/officeart/2008/layout/PictureAccentList"/>
    <dgm:cxn modelId="{ECB19D89-7DBB-42E0-A6F8-034B801A96D7}" type="presParOf" srcId="{A1D10DCF-86E6-4BDD-B27D-5C3B21C9FA8C}" destId="{8676B18D-2A19-43C7-97CC-71A85C190D9C}" srcOrd="0" destOrd="0" presId="urn:microsoft.com/office/officeart/2008/layout/PictureAccentList"/>
    <dgm:cxn modelId="{E673DB9E-1E94-4933-972B-C4055093615C}" type="presParOf" srcId="{A1D10DCF-86E6-4BDD-B27D-5C3B21C9FA8C}" destId="{ABCCC962-A21A-45F3-8F28-82C38DC0060D}" srcOrd="1" destOrd="0" presId="urn:microsoft.com/office/officeart/2008/layout/PictureAccentList"/>
    <dgm:cxn modelId="{5FBE4D1C-62F8-4410-A6A6-BF1E4F068425}" type="presParOf" srcId="{3DD40824-D6A3-4191-94F5-8F6503CC1B20}" destId="{107921C4-99C7-40CF-AE73-07178F1DBDFB}" srcOrd="1" destOrd="0" presId="urn:microsoft.com/office/officeart/2008/layout/PictureAccentList"/>
    <dgm:cxn modelId="{A3531E03-5B5B-4D57-B193-A6EA872F6AEB}" type="presParOf" srcId="{107921C4-99C7-40CF-AE73-07178F1DBDFB}" destId="{CF413599-9A94-4849-9215-F8226913FCA5}" srcOrd="0" destOrd="0" presId="urn:microsoft.com/office/officeart/2008/layout/PictureAccentList"/>
    <dgm:cxn modelId="{5B4D1444-CF4F-4AF0-8F66-DBC187D62AAE}" type="presParOf" srcId="{107921C4-99C7-40CF-AE73-07178F1DBDFB}" destId="{3A72246E-FFB4-495A-A929-82FFB81665A5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E4D8249-E482-4F38-9F73-ACD2957D3DAF}" type="doc">
      <dgm:prSet loTypeId="urn:microsoft.com/office/officeart/2005/8/layout/vList6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AB086EB5-6FCF-438D-92FD-BFB66363D2D9}">
      <dgm:prSet phldrT="[Text]" custT="1"/>
      <dgm:spPr>
        <a:solidFill>
          <a:srgbClr val="D98C25"/>
        </a:solidFill>
      </dgm:spPr>
      <dgm:t>
        <a:bodyPr/>
        <a:lstStyle/>
        <a:p>
          <a:r>
            <a:rPr lang="en-US" sz="55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Điểm</a:t>
          </a:r>
          <a:r>
            <a:rPr lang="en-US" sz="55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55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giám</a:t>
          </a:r>
          <a:r>
            <a:rPr lang="en-US" sz="55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55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sát</a:t>
          </a:r>
          <a:endParaRPr lang="en-US" sz="55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864212-EDDE-4739-ABE9-E4FCAE310E5C}" type="parTrans" cxnId="{3C2FF88C-FD58-4769-B54F-AB61B6612881}">
      <dgm:prSet/>
      <dgm:spPr/>
      <dgm:t>
        <a:bodyPr/>
        <a:lstStyle/>
        <a:p>
          <a:endParaRPr lang="en-US"/>
        </a:p>
      </dgm:t>
    </dgm:pt>
    <dgm:pt modelId="{74889307-54A9-4630-88C1-75FE8AA47E1D}" type="sibTrans" cxnId="{3C2FF88C-FD58-4769-B54F-AB61B6612881}">
      <dgm:prSet/>
      <dgm:spPr/>
      <dgm:t>
        <a:bodyPr/>
        <a:lstStyle/>
        <a:p>
          <a:endParaRPr lang="en-US"/>
        </a:p>
      </dgm:t>
    </dgm:pt>
    <dgm:pt modelId="{AB9A5E24-070F-4EDF-8148-E9236BEF8AE1}">
      <dgm:prSet phldrT="[Text]"/>
      <dgm:spPr/>
      <dgm:t>
        <a:bodyPr/>
        <a:lstStyle/>
        <a:p>
          <a:pPr algn="just">
            <a:lnSpc>
              <a:spcPct val="110000"/>
            </a:lnSpc>
          </a:pP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CSYT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quản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lý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thai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đỡ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đẻ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B635A7-3881-4265-BC9F-1B8CDDB23058}" type="parTrans" cxnId="{589A8F29-247E-47E8-AE85-CAF6E06B74FF}">
      <dgm:prSet/>
      <dgm:spPr/>
      <dgm:t>
        <a:bodyPr/>
        <a:lstStyle/>
        <a:p>
          <a:endParaRPr lang="en-US"/>
        </a:p>
      </dgm:t>
    </dgm:pt>
    <dgm:pt modelId="{8DEF3596-6ED9-4BAD-95CB-C23218CFFE63}" type="sibTrans" cxnId="{589A8F29-247E-47E8-AE85-CAF6E06B74FF}">
      <dgm:prSet/>
      <dgm:spPr/>
      <dgm:t>
        <a:bodyPr/>
        <a:lstStyle/>
        <a:p>
          <a:endParaRPr lang="en-US"/>
        </a:p>
      </dgm:t>
    </dgm:pt>
    <dgm:pt modelId="{8DF8583C-2E9D-465E-87D0-C0FBCCF7D671}">
      <dgm:prSet/>
      <dgm:spPr/>
      <dgm:t>
        <a:bodyPr/>
        <a:lstStyle/>
        <a:p>
          <a:pPr algn="just">
            <a:lnSpc>
              <a:spcPct val="110000"/>
            </a:lnSpc>
          </a:pP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CS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khám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chữa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bệnh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nhi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khoa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toàn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quốc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1BC33F-45CD-4F0E-B822-001EA9769529}" type="parTrans" cxnId="{5EFB045C-F441-49FD-BE2A-797435E747A0}">
      <dgm:prSet/>
      <dgm:spPr/>
      <dgm:t>
        <a:bodyPr/>
        <a:lstStyle/>
        <a:p>
          <a:endParaRPr lang="en-US"/>
        </a:p>
      </dgm:t>
    </dgm:pt>
    <dgm:pt modelId="{C738CA87-E54B-4533-B3D5-68A546C09933}" type="sibTrans" cxnId="{5EFB045C-F441-49FD-BE2A-797435E747A0}">
      <dgm:prSet/>
      <dgm:spPr/>
      <dgm:t>
        <a:bodyPr/>
        <a:lstStyle/>
        <a:p>
          <a:endParaRPr lang="en-US"/>
        </a:p>
      </dgm:t>
    </dgm:pt>
    <dgm:pt modelId="{6AD27FEB-2380-4F86-B99A-B3AA0B7D726E}" type="pres">
      <dgm:prSet presAssocID="{EE4D8249-E482-4F38-9F73-ACD2957D3DA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5451DFF-44F7-4183-98D4-81B6146738F4}" type="pres">
      <dgm:prSet presAssocID="{AB086EB5-6FCF-438D-92FD-BFB66363D2D9}" presName="linNode" presStyleCnt="0"/>
      <dgm:spPr/>
    </dgm:pt>
    <dgm:pt modelId="{50D569F0-EFD3-41A6-8CE1-95FE24F2B4CD}" type="pres">
      <dgm:prSet presAssocID="{AB086EB5-6FCF-438D-92FD-BFB66363D2D9}" presName="parent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A6AF52-F6B9-40A0-897B-6EA78E6C9C38}" type="pres">
      <dgm:prSet presAssocID="{AB086EB5-6FCF-438D-92FD-BFB66363D2D9}" presName="childShp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89A8F29-247E-47E8-AE85-CAF6E06B74FF}" srcId="{AB086EB5-6FCF-438D-92FD-BFB66363D2D9}" destId="{AB9A5E24-070F-4EDF-8148-E9236BEF8AE1}" srcOrd="0" destOrd="0" parTransId="{DCB635A7-3881-4265-BC9F-1B8CDDB23058}" sibTransId="{8DEF3596-6ED9-4BAD-95CB-C23218CFFE63}"/>
    <dgm:cxn modelId="{87DE634C-B545-4F8D-9DD2-88821EE49C24}" type="presOf" srcId="{AB9A5E24-070F-4EDF-8148-E9236BEF8AE1}" destId="{20A6AF52-F6B9-40A0-897B-6EA78E6C9C38}" srcOrd="0" destOrd="0" presId="urn:microsoft.com/office/officeart/2005/8/layout/vList6"/>
    <dgm:cxn modelId="{5EFB045C-F441-49FD-BE2A-797435E747A0}" srcId="{AB086EB5-6FCF-438D-92FD-BFB66363D2D9}" destId="{8DF8583C-2E9D-465E-87D0-C0FBCCF7D671}" srcOrd="1" destOrd="0" parTransId="{481BC33F-45CD-4F0E-B822-001EA9769529}" sibTransId="{C738CA87-E54B-4533-B3D5-68A546C09933}"/>
    <dgm:cxn modelId="{08925C0F-62DB-42C6-979F-F5D5AF6BF6F2}" type="presOf" srcId="{8DF8583C-2E9D-465E-87D0-C0FBCCF7D671}" destId="{20A6AF52-F6B9-40A0-897B-6EA78E6C9C38}" srcOrd="0" destOrd="1" presId="urn:microsoft.com/office/officeart/2005/8/layout/vList6"/>
    <dgm:cxn modelId="{3C2FF88C-FD58-4769-B54F-AB61B6612881}" srcId="{EE4D8249-E482-4F38-9F73-ACD2957D3DAF}" destId="{AB086EB5-6FCF-438D-92FD-BFB66363D2D9}" srcOrd="0" destOrd="0" parTransId="{54864212-EDDE-4739-ABE9-E4FCAE310E5C}" sibTransId="{74889307-54A9-4630-88C1-75FE8AA47E1D}"/>
    <dgm:cxn modelId="{73798BE3-D9E1-4888-B50F-F701CA29A024}" type="presOf" srcId="{EE4D8249-E482-4F38-9F73-ACD2957D3DAF}" destId="{6AD27FEB-2380-4F86-B99A-B3AA0B7D726E}" srcOrd="0" destOrd="0" presId="urn:microsoft.com/office/officeart/2005/8/layout/vList6"/>
    <dgm:cxn modelId="{C820AC1B-1477-41B5-8E2E-81F3274CFE17}" type="presOf" srcId="{AB086EB5-6FCF-438D-92FD-BFB66363D2D9}" destId="{50D569F0-EFD3-41A6-8CE1-95FE24F2B4CD}" srcOrd="0" destOrd="0" presId="urn:microsoft.com/office/officeart/2005/8/layout/vList6"/>
    <dgm:cxn modelId="{FFFF57F5-BDCD-436C-9773-3B0487135027}" type="presParOf" srcId="{6AD27FEB-2380-4F86-B99A-B3AA0B7D726E}" destId="{D5451DFF-44F7-4183-98D4-81B6146738F4}" srcOrd="0" destOrd="0" presId="urn:microsoft.com/office/officeart/2005/8/layout/vList6"/>
    <dgm:cxn modelId="{0C63F9CD-2489-4D52-A694-22982B326869}" type="presParOf" srcId="{D5451DFF-44F7-4183-98D4-81B6146738F4}" destId="{50D569F0-EFD3-41A6-8CE1-95FE24F2B4CD}" srcOrd="0" destOrd="0" presId="urn:microsoft.com/office/officeart/2005/8/layout/vList6"/>
    <dgm:cxn modelId="{1F6DFD54-E539-4830-B9CE-D1B9D691E5FA}" type="presParOf" srcId="{D5451DFF-44F7-4183-98D4-81B6146738F4}" destId="{20A6AF52-F6B9-40A0-897B-6EA78E6C9C3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8879308-3885-408F-8FB0-17F9ED51BBB0}" type="doc">
      <dgm:prSet loTypeId="urn:microsoft.com/office/officeart/2005/8/layout/vProcess5" loCatId="process" qsTypeId="urn:microsoft.com/office/officeart/2005/8/quickstyle/simple1" qsCatId="simple" csTypeId="urn:microsoft.com/office/officeart/2005/8/colors/accent2_2" csCatId="accent2" phldr="1"/>
      <dgm:spPr/>
    </dgm:pt>
    <dgm:pt modelId="{49577664-52B7-463A-AC35-0E96D63CAB92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marL="508000" indent="0" algn="ctr"/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Phát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hiện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trường</a:t>
          </a:r>
          <a:r>
            <a:rPr lang="en-US" sz="24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hợp nghi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ngờ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nhiễm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vi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rút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Zika</a:t>
          </a:r>
          <a:r>
            <a:rPr lang="en-US" sz="24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ở PNMT hoặc trẻ có đầu nhỏ </a:t>
          </a:r>
          <a:endParaRPr lang="en-US" sz="24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7FB01F-E19B-4869-A5B3-8F7DFEDFD907}" type="parTrans" cxnId="{62CC5DB2-23B0-41AD-9D04-F8708C4A89C7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20ECF05A-698F-4A49-9DB9-B4CFA2344BEA}" type="sibTrans" cxnId="{62CC5DB2-23B0-41AD-9D04-F8708C4A89C7}">
      <dgm:prSet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033899B0-990A-4D46-815B-440E3785E262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Tuyến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tỉnh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Thông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báo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cho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TT SKSS/KSBT</a:t>
          </a:r>
        </a:p>
        <a:p>
          <a:pPr algn="ctr"/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Tuyến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TƯ (BV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trực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thuộc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BYT, BV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chỉ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đạo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tuyến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sản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/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nhi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):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thông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báo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Vụ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SKBMTE</a:t>
          </a:r>
          <a:endParaRPr lang="en-US" sz="24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3746AC-2FD2-45A8-A19A-0CAE37CC9851}" type="parTrans" cxnId="{1C244EBF-0893-4CC1-A10A-6CBE36F5D018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0330A531-E28E-4EAA-A3B9-BDB1C1263BA5}" type="sibTrans" cxnId="{1C244EBF-0893-4CC1-A10A-6CBE36F5D018}">
      <dgm:prSet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A486DA69-11CB-4B3F-94FA-2D767D1EF3CF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marL="290513" indent="0" algn="ctr"/>
          <a:r>
            <a:rPr lang="en-US" sz="24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TT SKSS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lập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BC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gửi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về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Vụ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SKBMTE,  </a:t>
          </a:r>
          <a:r>
            <a:rPr lang="en-US" sz="240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gửi</a:t>
          </a:r>
          <a:r>
            <a:rPr lang="en-US" sz="24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TT YTDP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tỉnh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Cục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YTDP</a:t>
          </a:r>
          <a:r>
            <a:rPr lang="en-US" sz="24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Viện 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VSDT/Pasteur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khu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vực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BV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chỉ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đạo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tuyến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sản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khoa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nhi</a:t>
          </a:r>
          <a:r>
            <a:rPr lang="en-US" sz="24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khoa (Mẫu 1a)</a:t>
          </a:r>
          <a:endParaRPr lang="en-US" sz="24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9D10E4-30C4-404A-BCF2-6C079672BC70}" type="parTrans" cxnId="{28A75014-63C5-403E-B683-ECE27A978EF3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1E64040F-91FB-4F40-BE8E-6EE577539F9D}" type="sibTrans" cxnId="{28A75014-63C5-403E-B683-ECE27A978EF3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B5EB2BD1-D1F0-4F22-9E7C-98D21FE2D342}" type="pres">
      <dgm:prSet presAssocID="{08879308-3885-408F-8FB0-17F9ED51BBB0}" presName="outerComposite" presStyleCnt="0">
        <dgm:presLayoutVars>
          <dgm:chMax val="5"/>
          <dgm:dir/>
          <dgm:resizeHandles val="exact"/>
        </dgm:presLayoutVars>
      </dgm:prSet>
      <dgm:spPr/>
    </dgm:pt>
    <dgm:pt modelId="{CFB26709-12E5-40D2-ABFF-C2A04505328E}" type="pres">
      <dgm:prSet presAssocID="{08879308-3885-408F-8FB0-17F9ED51BBB0}" presName="dummyMaxCanvas" presStyleCnt="0">
        <dgm:presLayoutVars/>
      </dgm:prSet>
      <dgm:spPr/>
    </dgm:pt>
    <dgm:pt modelId="{984A0DFE-7236-4695-98C5-4958DBC7CF65}" type="pres">
      <dgm:prSet presAssocID="{08879308-3885-408F-8FB0-17F9ED51BBB0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A41B8C-8210-438F-9364-7B3C4D188B97}" type="pres">
      <dgm:prSet presAssocID="{08879308-3885-408F-8FB0-17F9ED51BBB0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394CBE-E0AB-4F5A-B1F2-75FF80FCB73E}" type="pres">
      <dgm:prSet presAssocID="{08879308-3885-408F-8FB0-17F9ED51BBB0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E48AC7-AA6A-4E47-AF6A-6EDC230ABDC2}" type="pres">
      <dgm:prSet presAssocID="{08879308-3885-408F-8FB0-17F9ED51BBB0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7E0CD8-BB03-4312-8DDC-4956F9715CD9}" type="pres">
      <dgm:prSet presAssocID="{08879308-3885-408F-8FB0-17F9ED51BBB0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E7FCDE-86B8-4E4C-A64A-84FBBA40069D}" type="pres">
      <dgm:prSet presAssocID="{08879308-3885-408F-8FB0-17F9ED51BBB0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94498A-038D-4404-A4DA-52B8CCD86015}" type="pres">
      <dgm:prSet presAssocID="{08879308-3885-408F-8FB0-17F9ED51BBB0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5F549D-C1BF-479C-902F-2FB1EE9EB34B}" type="pres">
      <dgm:prSet presAssocID="{08879308-3885-408F-8FB0-17F9ED51BBB0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6D4AB0C-D13D-4EF5-AF20-532F96315BEB}" type="presOf" srcId="{033899B0-990A-4D46-815B-440E3785E262}" destId="{0AA41B8C-8210-438F-9364-7B3C4D188B97}" srcOrd="0" destOrd="0" presId="urn:microsoft.com/office/officeart/2005/8/layout/vProcess5"/>
    <dgm:cxn modelId="{72D70348-D783-4B19-B65F-7D56D779A819}" type="presOf" srcId="{A486DA69-11CB-4B3F-94FA-2D767D1EF3CF}" destId="{0A5F549D-C1BF-479C-902F-2FB1EE9EB34B}" srcOrd="1" destOrd="0" presId="urn:microsoft.com/office/officeart/2005/8/layout/vProcess5"/>
    <dgm:cxn modelId="{A7122799-0B18-498D-9F8B-407262ECC557}" type="presOf" srcId="{A486DA69-11CB-4B3F-94FA-2D767D1EF3CF}" destId="{56394CBE-E0AB-4F5A-B1F2-75FF80FCB73E}" srcOrd="0" destOrd="0" presId="urn:microsoft.com/office/officeart/2005/8/layout/vProcess5"/>
    <dgm:cxn modelId="{06380E53-A645-44A5-89A3-0ABFF88C2018}" type="presOf" srcId="{08879308-3885-408F-8FB0-17F9ED51BBB0}" destId="{B5EB2BD1-D1F0-4F22-9E7C-98D21FE2D342}" srcOrd="0" destOrd="0" presId="urn:microsoft.com/office/officeart/2005/8/layout/vProcess5"/>
    <dgm:cxn modelId="{AA39116E-351B-44D9-A076-A95CFB421D68}" type="presOf" srcId="{49577664-52B7-463A-AC35-0E96D63CAB92}" destId="{984A0DFE-7236-4695-98C5-4958DBC7CF65}" srcOrd="0" destOrd="0" presId="urn:microsoft.com/office/officeart/2005/8/layout/vProcess5"/>
    <dgm:cxn modelId="{B72D583F-2FF2-4DFE-83F8-07E6C3401116}" type="presOf" srcId="{0330A531-E28E-4EAA-A3B9-BDB1C1263BA5}" destId="{6F7E0CD8-BB03-4312-8DDC-4956F9715CD9}" srcOrd="0" destOrd="0" presId="urn:microsoft.com/office/officeart/2005/8/layout/vProcess5"/>
    <dgm:cxn modelId="{757C559F-5ECD-4081-9B6A-E4A3D18303D4}" type="presOf" srcId="{20ECF05A-698F-4A49-9DB9-B4CFA2344BEA}" destId="{9CE48AC7-AA6A-4E47-AF6A-6EDC230ABDC2}" srcOrd="0" destOrd="0" presId="urn:microsoft.com/office/officeart/2005/8/layout/vProcess5"/>
    <dgm:cxn modelId="{62CC5DB2-23B0-41AD-9D04-F8708C4A89C7}" srcId="{08879308-3885-408F-8FB0-17F9ED51BBB0}" destId="{49577664-52B7-463A-AC35-0E96D63CAB92}" srcOrd="0" destOrd="0" parTransId="{2B7FB01F-E19B-4869-A5B3-8F7DFEDFD907}" sibTransId="{20ECF05A-698F-4A49-9DB9-B4CFA2344BEA}"/>
    <dgm:cxn modelId="{60AD6125-DEA6-45FD-990F-722D1ABCD436}" type="presOf" srcId="{49577664-52B7-463A-AC35-0E96D63CAB92}" destId="{A2E7FCDE-86B8-4E4C-A64A-84FBBA40069D}" srcOrd="1" destOrd="0" presId="urn:microsoft.com/office/officeart/2005/8/layout/vProcess5"/>
    <dgm:cxn modelId="{24781B18-354C-4658-819A-2026671F27BE}" type="presOf" srcId="{033899B0-990A-4D46-815B-440E3785E262}" destId="{6294498A-038D-4404-A4DA-52B8CCD86015}" srcOrd="1" destOrd="0" presId="urn:microsoft.com/office/officeart/2005/8/layout/vProcess5"/>
    <dgm:cxn modelId="{28A75014-63C5-403E-B683-ECE27A978EF3}" srcId="{08879308-3885-408F-8FB0-17F9ED51BBB0}" destId="{A486DA69-11CB-4B3F-94FA-2D767D1EF3CF}" srcOrd="2" destOrd="0" parTransId="{C69D10E4-30C4-404A-BCF2-6C079672BC70}" sibTransId="{1E64040F-91FB-4F40-BE8E-6EE577539F9D}"/>
    <dgm:cxn modelId="{1C244EBF-0893-4CC1-A10A-6CBE36F5D018}" srcId="{08879308-3885-408F-8FB0-17F9ED51BBB0}" destId="{033899B0-990A-4D46-815B-440E3785E262}" srcOrd="1" destOrd="0" parTransId="{0C3746AC-2FD2-45A8-A19A-0CAE37CC9851}" sibTransId="{0330A531-E28E-4EAA-A3B9-BDB1C1263BA5}"/>
    <dgm:cxn modelId="{BA1401A8-A09B-4B3F-A153-F4CE3A56CF42}" type="presParOf" srcId="{B5EB2BD1-D1F0-4F22-9E7C-98D21FE2D342}" destId="{CFB26709-12E5-40D2-ABFF-C2A04505328E}" srcOrd="0" destOrd="0" presId="urn:microsoft.com/office/officeart/2005/8/layout/vProcess5"/>
    <dgm:cxn modelId="{1D016A55-4AA5-4A23-A7CF-50D49B9273B1}" type="presParOf" srcId="{B5EB2BD1-D1F0-4F22-9E7C-98D21FE2D342}" destId="{984A0DFE-7236-4695-98C5-4958DBC7CF65}" srcOrd="1" destOrd="0" presId="urn:microsoft.com/office/officeart/2005/8/layout/vProcess5"/>
    <dgm:cxn modelId="{17C63D2F-EE9F-458C-B655-8D55988CE956}" type="presParOf" srcId="{B5EB2BD1-D1F0-4F22-9E7C-98D21FE2D342}" destId="{0AA41B8C-8210-438F-9364-7B3C4D188B97}" srcOrd="2" destOrd="0" presId="urn:microsoft.com/office/officeart/2005/8/layout/vProcess5"/>
    <dgm:cxn modelId="{33CF0E32-952A-4611-B578-437C6650ED79}" type="presParOf" srcId="{B5EB2BD1-D1F0-4F22-9E7C-98D21FE2D342}" destId="{56394CBE-E0AB-4F5A-B1F2-75FF80FCB73E}" srcOrd="3" destOrd="0" presId="urn:microsoft.com/office/officeart/2005/8/layout/vProcess5"/>
    <dgm:cxn modelId="{A7C46519-6FE2-40EE-B3FB-F905D7EEE9AA}" type="presParOf" srcId="{B5EB2BD1-D1F0-4F22-9E7C-98D21FE2D342}" destId="{9CE48AC7-AA6A-4E47-AF6A-6EDC230ABDC2}" srcOrd="4" destOrd="0" presId="urn:microsoft.com/office/officeart/2005/8/layout/vProcess5"/>
    <dgm:cxn modelId="{F81E4AC9-D3BF-4844-BC28-CE69E35B2F10}" type="presParOf" srcId="{B5EB2BD1-D1F0-4F22-9E7C-98D21FE2D342}" destId="{6F7E0CD8-BB03-4312-8DDC-4956F9715CD9}" srcOrd="5" destOrd="0" presId="urn:microsoft.com/office/officeart/2005/8/layout/vProcess5"/>
    <dgm:cxn modelId="{325B784C-9296-4027-B019-36B2C53AFC2A}" type="presParOf" srcId="{B5EB2BD1-D1F0-4F22-9E7C-98D21FE2D342}" destId="{A2E7FCDE-86B8-4E4C-A64A-84FBBA40069D}" srcOrd="6" destOrd="0" presId="urn:microsoft.com/office/officeart/2005/8/layout/vProcess5"/>
    <dgm:cxn modelId="{2B1B25DE-66B1-4420-8F99-32BDC67A463A}" type="presParOf" srcId="{B5EB2BD1-D1F0-4F22-9E7C-98D21FE2D342}" destId="{6294498A-038D-4404-A4DA-52B8CCD86015}" srcOrd="7" destOrd="0" presId="urn:microsoft.com/office/officeart/2005/8/layout/vProcess5"/>
    <dgm:cxn modelId="{BBAB9B32-7C6D-48F9-9786-3C5734BCFD96}" type="presParOf" srcId="{B5EB2BD1-D1F0-4F22-9E7C-98D21FE2D342}" destId="{0A5F549D-C1BF-479C-902F-2FB1EE9EB34B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38535B-A434-45CF-8130-F8FFCE5202ED}">
      <dsp:nvSpPr>
        <dsp:cNvPr id="0" name=""/>
        <dsp:cNvSpPr/>
      </dsp:nvSpPr>
      <dsp:spPr>
        <a:xfrm>
          <a:off x="0" y="264899"/>
          <a:ext cx="8229600" cy="428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03B623-0F73-4EA7-9344-ACD63C6D7CD1}">
      <dsp:nvSpPr>
        <dsp:cNvPr id="0" name=""/>
        <dsp:cNvSpPr/>
      </dsp:nvSpPr>
      <dsp:spPr>
        <a:xfrm>
          <a:off x="411480" y="13979"/>
          <a:ext cx="576072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Tổng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quan</a:t>
          </a:r>
          <a:endParaRPr lang="en-US" sz="2500" kern="1200" dirty="0">
            <a:solidFill>
              <a:srgbClr val="005A9E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5978" y="38477"/>
        <a:ext cx="5711724" cy="452844"/>
      </dsp:txXfrm>
    </dsp:sp>
    <dsp:sp modelId="{D7B0E3BA-7B3D-4537-9666-DCBAF17F242E}">
      <dsp:nvSpPr>
        <dsp:cNvPr id="0" name=""/>
        <dsp:cNvSpPr/>
      </dsp:nvSpPr>
      <dsp:spPr>
        <a:xfrm>
          <a:off x="0" y="1036019"/>
          <a:ext cx="8229600" cy="428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ACB98B-9C92-44C5-82EC-CD5AD9A536C6}">
      <dsp:nvSpPr>
        <dsp:cNvPr id="0" name=""/>
        <dsp:cNvSpPr/>
      </dsp:nvSpPr>
      <dsp:spPr>
        <a:xfrm>
          <a:off x="411480" y="785099"/>
          <a:ext cx="576072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Mục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tiêu</a:t>
          </a:r>
          <a:endParaRPr lang="en-US" sz="2500" kern="1200" dirty="0">
            <a:solidFill>
              <a:srgbClr val="005A9E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5978" y="809597"/>
        <a:ext cx="5711724" cy="452844"/>
      </dsp:txXfrm>
    </dsp:sp>
    <dsp:sp modelId="{24BB4FEB-8729-4F52-A799-000678347BA6}">
      <dsp:nvSpPr>
        <dsp:cNvPr id="0" name=""/>
        <dsp:cNvSpPr/>
      </dsp:nvSpPr>
      <dsp:spPr>
        <a:xfrm>
          <a:off x="0" y="1807139"/>
          <a:ext cx="8229600" cy="428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33D3FD-5E34-4557-80D0-BD82BBA3ECD5}">
      <dsp:nvSpPr>
        <dsp:cNvPr id="0" name=""/>
        <dsp:cNvSpPr/>
      </dsp:nvSpPr>
      <dsp:spPr>
        <a:xfrm>
          <a:off x="411480" y="1556219"/>
          <a:ext cx="576072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Định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nghĩa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khái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niệm</a:t>
          </a:r>
          <a:endParaRPr lang="en-US" sz="2500" kern="1200" dirty="0">
            <a:solidFill>
              <a:srgbClr val="005A9E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5978" y="1580717"/>
        <a:ext cx="5711724" cy="452844"/>
      </dsp:txXfrm>
    </dsp:sp>
    <dsp:sp modelId="{12916A1E-A623-4DCF-923B-F9B56F2A8849}">
      <dsp:nvSpPr>
        <dsp:cNvPr id="0" name=""/>
        <dsp:cNvSpPr/>
      </dsp:nvSpPr>
      <dsp:spPr>
        <a:xfrm>
          <a:off x="0" y="2578259"/>
          <a:ext cx="8229600" cy="428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A74A79-95F1-45CC-B359-D1435B75CF8F}">
      <dsp:nvSpPr>
        <dsp:cNvPr id="0" name=""/>
        <dsp:cNvSpPr/>
      </dsp:nvSpPr>
      <dsp:spPr>
        <a:xfrm>
          <a:off x="411480" y="2327339"/>
          <a:ext cx="576072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Phương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quy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giám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sát</a:t>
          </a:r>
          <a:endParaRPr lang="en-US" sz="2500" kern="1200" dirty="0">
            <a:solidFill>
              <a:srgbClr val="005A9E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5978" y="2351837"/>
        <a:ext cx="5711724" cy="452844"/>
      </dsp:txXfrm>
    </dsp:sp>
    <dsp:sp modelId="{5F8A294A-5C8C-456A-9FB3-C273DC74DBE7}">
      <dsp:nvSpPr>
        <dsp:cNvPr id="0" name=""/>
        <dsp:cNvSpPr/>
      </dsp:nvSpPr>
      <dsp:spPr>
        <a:xfrm>
          <a:off x="0" y="3349379"/>
          <a:ext cx="8229600" cy="428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9CC037-BEF8-4435-89D3-BD8860C4D645}">
      <dsp:nvSpPr>
        <dsp:cNvPr id="0" name=""/>
        <dsp:cNvSpPr/>
      </dsp:nvSpPr>
      <dsp:spPr>
        <a:xfrm>
          <a:off x="411480" y="3098459"/>
          <a:ext cx="576072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Thông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báo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báo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cáo</a:t>
          </a:r>
          <a:endParaRPr lang="en-US" sz="2500" kern="1200" dirty="0">
            <a:solidFill>
              <a:srgbClr val="005A9E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5978" y="3122957"/>
        <a:ext cx="5711724" cy="452844"/>
      </dsp:txXfrm>
    </dsp:sp>
    <dsp:sp modelId="{413181C4-C812-4AF9-B6BB-86688F983958}">
      <dsp:nvSpPr>
        <dsp:cNvPr id="0" name=""/>
        <dsp:cNvSpPr/>
      </dsp:nvSpPr>
      <dsp:spPr>
        <a:xfrm>
          <a:off x="0" y="4120500"/>
          <a:ext cx="8229600" cy="428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E3A333-BD1D-4375-9787-704EE0EE22CB}">
      <dsp:nvSpPr>
        <dsp:cNvPr id="0" name=""/>
        <dsp:cNvSpPr/>
      </dsp:nvSpPr>
      <dsp:spPr>
        <a:xfrm>
          <a:off x="411480" y="3869580"/>
          <a:ext cx="576072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6.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Trách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nhiệm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đơn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vị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liên</a:t>
          </a:r>
          <a:r>
            <a:rPr lang="en-US" sz="2500" kern="1200" dirty="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kern="1200" dirty="0" err="1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quan</a:t>
          </a:r>
          <a:endParaRPr lang="en-US" sz="2500" kern="1200" dirty="0">
            <a:solidFill>
              <a:srgbClr val="005A9E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5978" y="3894078"/>
        <a:ext cx="5711724" cy="452844"/>
      </dsp:txXfrm>
    </dsp:sp>
    <dsp:sp modelId="{6F6CC349-0619-4B20-AF17-0C63726146A3}">
      <dsp:nvSpPr>
        <dsp:cNvPr id="0" name=""/>
        <dsp:cNvSpPr/>
      </dsp:nvSpPr>
      <dsp:spPr>
        <a:xfrm>
          <a:off x="0" y="4891620"/>
          <a:ext cx="8229600" cy="428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80F278-DEF7-48D6-BEFD-18022E879799}">
      <dsp:nvSpPr>
        <dsp:cNvPr id="0" name=""/>
        <dsp:cNvSpPr/>
      </dsp:nvSpPr>
      <dsp:spPr>
        <a:xfrm>
          <a:off x="411480" y="4640700"/>
          <a:ext cx="576072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smtClean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7. Phụ lục</a:t>
          </a:r>
          <a:endParaRPr lang="en-US" sz="2500" kern="1200" dirty="0">
            <a:solidFill>
              <a:srgbClr val="005A9E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5978" y="4665198"/>
        <a:ext cx="5711724" cy="4528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24244" cy="342900"/>
          </a:xfrm>
          <a:prstGeom prst="rect">
            <a:avLst/>
          </a:prstGeom>
        </p:spPr>
        <p:txBody>
          <a:bodyPr vert="horz" lIns="93792" tIns="46896" rIns="93792" bIns="4689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52474" y="0"/>
            <a:ext cx="4324244" cy="342900"/>
          </a:xfrm>
          <a:prstGeom prst="rect">
            <a:avLst/>
          </a:prstGeom>
        </p:spPr>
        <p:txBody>
          <a:bodyPr vert="horz" lIns="93792" tIns="46896" rIns="93792" bIns="46896" rtlCol="0"/>
          <a:lstStyle>
            <a:lvl1pPr algn="r">
              <a:defRPr sz="1200"/>
            </a:lvl1pPr>
          </a:lstStyle>
          <a:p>
            <a:fld id="{28C91E1D-80D1-4D4C-B145-0F60D0556726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6513910"/>
            <a:ext cx="4324244" cy="342900"/>
          </a:xfrm>
          <a:prstGeom prst="rect">
            <a:avLst/>
          </a:prstGeom>
        </p:spPr>
        <p:txBody>
          <a:bodyPr vert="horz" lIns="93792" tIns="46896" rIns="93792" bIns="4689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52474" y="6513910"/>
            <a:ext cx="4324244" cy="342900"/>
          </a:xfrm>
          <a:prstGeom prst="rect">
            <a:avLst/>
          </a:prstGeom>
        </p:spPr>
        <p:txBody>
          <a:bodyPr vert="horz" lIns="93792" tIns="46896" rIns="93792" bIns="46896" rtlCol="0" anchor="b"/>
          <a:lstStyle>
            <a:lvl1pPr algn="r">
              <a:defRPr sz="1200"/>
            </a:lvl1pPr>
          </a:lstStyle>
          <a:p>
            <a:fld id="{C68B8CF0-0A74-4950-93CB-66E3AA6C0D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219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24244" cy="342900"/>
          </a:xfrm>
          <a:prstGeom prst="rect">
            <a:avLst/>
          </a:prstGeom>
        </p:spPr>
        <p:txBody>
          <a:bodyPr vert="horz" lIns="93792" tIns="46896" rIns="93792" bIns="4689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52474" y="0"/>
            <a:ext cx="4324244" cy="342900"/>
          </a:xfrm>
          <a:prstGeom prst="rect">
            <a:avLst/>
          </a:prstGeom>
        </p:spPr>
        <p:txBody>
          <a:bodyPr vert="horz" lIns="93792" tIns="46896" rIns="93792" bIns="46896" rtlCol="0"/>
          <a:lstStyle>
            <a:lvl1pPr algn="r">
              <a:defRPr sz="1200"/>
            </a:lvl1pPr>
          </a:lstStyle>
          <a:p>
            <a:fld id="{5634EDFA-D5C6-4157-9B09-F295A4745F6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75013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792" tIns="46896" rIns="93792" bIns="4689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7903" y="3257551"/>
            <a:ext cx="7983220" cy="3086100"/>
          </a:xfrm>
          <a:prstGeom prst="rect">
            <a:avLst/>
          </a:prstGeom>
        </p:spPr>
        <p:txBody>
          <a:bodyPr vert="horz" lIns="93792" tIns="46896" rIns="93792" bIns="4689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513910"/>
            <a:ext cx="4324244" cy="342900"/>
          </a:xfrm>
          <a:prstGeom prst="rect">
            <a:avLst/>
          </a:prstGeom>
        </p:spPr>
        <p:txBody>
          <a:bodyPr vert="horz" lIns="93792" tIns="46896" rIns="93792" bIns="4689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52474" y="6513910"/>
            <a:ext cx="4324244" cy="342900"/>
          </a:xfrm>
          <a:prstGeom prst="rect">
            <a:avLst/>
          </a:prstGeom>
        </p:spPr>
        <p:txBody>
          <a:bodyPr vert="horz" lIns="93792" tIns="46896" rIns="93792" bIns="46896" rtlCol="0" anchor="b"/>
          <a:lstStyle>
            <a:lvl1pPr algn="r">
              <a:defRPr sz="1200"/>
            </a:lvl1pPr>
          </a:lstStyle>
          <a:p>
            <a:fld id="{0F3F7666-B4E4-4EE8-8860-96756CEDED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326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5495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3106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6610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3563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2960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865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>
                <a:solidFill>
                  <a:prstClr val="black"/>
                </a:solidFill>
              </a:rPr>
              <a:pPr/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7931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6945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>
                <a:solidFill>
                  <a:prstClr val="black"/>
                </a:solidFill>
              </a:rPr>
              <a:pPr/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9620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>
                <a:solidFill>
                  <a:prstClr val="black"/>
                </a:solidFill>
              </a:rPr>
              <a:pPr/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9196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>
                <a:solidFill>
                  <a:prstClr val="black"/>
                </a:solidFill>
              </a:rPr>
              <a:pPr/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071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Trường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hợp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bệnh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xác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định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là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trường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hợp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bệnh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hoặc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xác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định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2055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>
                <a:solidFill>
                  <a:prstClr val="black"/>
                </a:solidFill>
              </a:rPr>
              <a:pPr/>
              <a:t>32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8306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>
                <a:solidFill>
                  <a:prstClr val="black"/>
                </a:solidFill>
              </a:rPr>
              <a:pPr/>
              <a:t>33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6282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>
                <a:solidFill>
                  <a:prstClr val="black"/>
                </a:solidFill>
              </a:rPr>
              <a:pPr/>
              <a:t>34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0589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0435">
              <a:defRPr/>
            </a:pPr>
            <a:r>
              <a:rPr lang="en-US" dirty="0" err="1"/>
              <a:t>Mẫu</a:t>
            </a:r>
            <a:r>
              <a:rPr lang="en-US" dirty="0"/>
              <a:t> </a:t>
            </a:r>
            <a:r>
              <a:rPr lang="en-US" dirty="0" err="1"/>
              <a:t>máu</a:t>
            </a:r>
            <a:r>
              <a:rPr lang="en-US" dirty="0"/>
              <a:t> (5 ml (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) </a:t>
            </a:r>
            <a:r>
              <a:rPr lang="en-US" dirty="0" err="1"/>
              <a:t>và</a:t>
            </a:r>
            <a:r>
              <a:rPr lang="en-US" dirty="0"/>
              <a:t> 2 ml (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) - </a:t>
            </a:r>
            <a:r>
              <a:rPr lang="en-US" dirty="0" err="1"/>
              <a:t>máu</a:t>
            </a:r>
            <a:r>
              <a:rPr lang="en-US" dirty="0"/>
              <a:t> </a:t>
            </a:r>
            <a:r>
              <a:rPr lang="en-US" dirty="0" err="1"/>
              <a:t>tĩnh</a:t>
            </a:r>
            <a:r>
              <a:rPr lang="en-US" dirty="0"/>
              <a:t> </a:t>
            </a:r>
            <a:r>
              <a:rPr lang="en-US" dirty="0" err="1"/>
              <a:t>mạch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chống</a:t>
            </a:r>
            <a:r>
              <a:rPr lang="en-US" dirty="0"/>
              <a:t> </a:t>
            </a:r>
            <a:r>
              <a:rPr lang="en-US" dirty="0" err="1"/>
              <a:t>đông</a:t>
            </a:r>
            <a:r>
              <a:rPr lang="en-US" dirty="0"/>
              <a:t> EDTA), </a:t>
            </a:r>
            <a:r>
              <a:rPr lang="en-US" dirty="0" err="1"/>
              <a:t>ly</a:t>
            </a:r>
            <a:r>
              <a:rPr lang="en-US" dirty="0"/>
              <a:t> </a:t>
            </a:r>
            <a:r>
              <a:rPr lang="en-US" dirty="0" err="1"/>
              <a:t>tâm</a:t>
            </a:r>
            <a:r>
              <a:rPr lang="en-US" dirty="0"/>
              <a:t> </a:t>
            </a:r>
            <a:r>
              <a:rPr lang="en-US" dirty="0" err="1"/>
              <a:t>tách</a:t>
            </a:r>
            <a:r>
              <a:rPr lang="en-US" dirty="0"/>
              <a:t> </a:t>
            </a:r>
            <a:r>
              <a:rPr lang="en-US" dirty="0" err="1"/>
              <a:t>huyết</a:t>
            </a:r>
            <a:r>
              <a:rPr lang="en-US" dirty="0"/>
              <a:t> </a:t>
            </a:r>
            <a:r>
              <a:rPr lang="en-US" dirty="0" err="1"/>
              <a:t>thanh</a:t>
            </a:r>
            <a:r>
              <a:rPr lang="en-US" dirty="0"/>
              <a:t>, </a:t>
            </a:r>
            <a:r>
              <a:rPr lang="en-US" dirty="0" err="1"/>
              <a:t>đựng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tuýp</a:t>
            </a:r>
            <a:r>
              <a:rPr lang="en-US" dirty="0"/>
              <a:t> </a:t>
            </a:r>
            <a:r>
              <a:rPr lang="en-US" dirty="0" err="1"/>
              <a:t>vô</a:t>
            </a:r>
            <a:r>
              <a:rPr lang="en-US" dirty="0"/>
              <a:t> </a:t>
            </a:r>
            <a:r>
              <a:rPr lang="en-US" dirty="0" err="1"/>
              <a:t>trùng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nắp</a:t>
            </a:r>
            <a:r>
              <a:rPr lang="en-US" dirty="0"/>
              <a:t> </a:t>
            </a:r>
            <a:r>
              <a:rPr lang="en-US" dirty="0" err="1"/>
              <a:t>vặn</a:t>
            </a:r>
            <a:r>
              <a:rPr lang="en-US" dirty="0"/>
              <a:t>.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tối</a:t>
            </a:r>
            <a:r>
              <a:rPr lang="en-US" dirty="0"/>
              <a:t> </a:t>
            </a:r>
            <a:r>
              <a:rPr lang="en-US" dirty="0" err="1"/>
              <a:t>thiểu</a:t>
            </a:r>
            <a:r>
              <a:rPr lang="en-US" dirty="0"/>
              <a:t> </a:t>
            </a:r>
            <a:r>
              <a:rPr lang="en-US" dirty="0" err="1"/>
              <a:t>huyết</a:t>
            </a:r>
            <a:r>
              <a:rPr lang="en-US" dirty="0"/>
              <a:t> </a:t>
            </a:r>
            <a:r>
              <a:rPr lang="en-US" dirty="0" err="1"/>
              <a:t>thanh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ly</a:t>
            </a:r>
            <a:r>
              <a:rPr lang="en-US" dirty="0"/>
              <a:t> </a:t>
            </a:r>
            <a:r>
              <a:rPr lang="en-US" dirty="0" err="1"/>
              <a:t>tâm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1ml.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2957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109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8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912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9468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xét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cận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lâm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sàng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giám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sát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TTCSSKSS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tỉnh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Tp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báo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cáo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Cục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Y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tế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dự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phòng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Sức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khỏe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Trẻ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1854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9400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2517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F7666-B4E4-4EE8-8860-96756CEDEDB1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989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183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273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99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2555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6084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770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7575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160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943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720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904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974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94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738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064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430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966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750">
              <a:schemeClr val="accent5">
                <a:lumMod val="60000"/>
                <a:lumOff val="40000"/>
              </a:schemeClr>
            </a:gs>
            <a:gs pos="91500">
              <a:schemeClr val="accent5">
                <a:lumMod val="60000"/>
                <a:lumOff val="40000"/>
              </a:schemeClr>
            </a:gs>
            <a:gs pos="83000">
              <a:schemeClr val="accent4">
                <a:lumMod val="20000"/>
                <a:lumOff val="80000"/>
              </a:schemeClr>
            </a:gs>
            <a:gs pos="39823">
              <a:schemeClr val="accent4">
                <a:lumMod val="40000"/>
                <a:lumOff val="60000"/>
              </a:schemeClr>
            </a:gs>
            <a:gs pos="100000">
              <a:schemeClr val="accent5">
                <a:lumMod val="7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C0C86C4-586E-4C98-A8EB-1CA6B16DA202}" type="datetimeFigureOut">
              <a:rPr lang="en-US" smtClean="0"/>
              <a:pPr/>
              <a:t>05/04/2019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30EF7-55FB-4C64-ABEA-BEA76ECD53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654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notesSlide" Target="../notesSlides/notesSlide11.xml"/><Relationship Id="rId7" Type="http://schemas.openxmlformats.org/officeDocument/2006/relationships/diagramQuickStyle" Target="../diagrams/quickStyl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16.jpg"/><Relationship Id="rId9" Type="http://schemas.microsoft.com/office/2007/relationships/diagramDrawing" Target="../diagrams/drawing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Relationship Id="rId4" Type="http://schemas.openxmlformats.org/officeDocument/2006/relationships/image" Target="../media/image30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Relationship Id="rId4" Type="http://schemas.openxmlformats.org/officeDocument/2006/relationships/image" Target="../media/image3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19333" y="6071616"/>
            <a:ext cx="26917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sz="2000" b="1" i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</a:t>
            </a:r>
            <a:r>
              <a:rPr lang="en-US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b="1" i="1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2000" b="1" i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3/2019</a:t>
            </a:r>
            <a:endParaRPr lang="en-US" sz="20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4419600"/>
          </a:xfrm>
        </p:spPr>
        <p:txBody>
          <a:bodyPr>
            <a:noAutofit/>
          </a:bodyPr>
          <a:lstStyle/>
          <a:p>
            <a:pPr marL="109728" indent="0" algn="ctr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HƯỚNG </a:t>
            </a:r>
            <a:r>
              <a:rPr lang="en-US" sz="3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DẪN </a:t>
            </a:r>
            <a:r>
              <a:rPr lang="en-US" sz="3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GIÁM </a:t>
            </a:r>
            <a:r>
              <a:rPr lang="en-US" sz="3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SÁT </a:t>
            </a:r>
          </a:p>
          <a:p>
            <a:pPr marL="109728" indent="0" algn="ctr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HỘI CHỨNG ĐẦU </a:t>
            </a:r>
            <a:r>
              <a:rPr lang="en-US" sz="3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NHỎ Ở THAI </a:t>
            </a:r>
            <a:r>
              <a:rPr lang="en-US" sz="3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 VÀ</a:t>
            </a:r>
          </a:p>
          <a:p>
            <a:pPr marL="109728" indent="0" algn="ctr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TRẺ SƠ SINH NGHI DO VI RÚT ZIKA</a:t>
            </a:r>
          </a:p>
          <a:p>
            <a:pPr marL="109728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(Ban </a:t>
            </a:r>
            <a:r>
              <a:rPr lang="en-US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kèm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1425/QĐ-BYT </a:t>
            </a:r>
            <a:r>
              <a:rPr lang="en-US" sz="2400" b="1" i="1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13/4/2017)</a:t>
            </a:r>
            <a:r>
              <a:rPr lang="en-US" sz="36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endParaRPr lang="en-US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endParaRPr lang="en-US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09800" y="533400"/>
            <a:ext cx="49560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BỘ Y TẾ</a:t>
            </a: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VỤ SỨC KHỎE BÀ MẸ - TRẺ EM 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899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0371" y="820356"/>
            <a:ext cx="8643257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lvl="0" indent="-365125" algn="just"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vi-VN" sz="2250" dirty="0">
                <a:solidFill>
                  <a:prstClr val="black"/>
                </a:solidFill>
                <a:cs typeface="Times New Roman" pitchFamily="18" charset="0"/>
              </a:rPr>
              <a:t>Siêu âm thai (bao gồm đo kích thước của đầu) để theo dõi sự phát triển của thai nhi nằm trong quy trình chăm sóc trước sinh. </a:t>
            </a:r>
            <a:endParaRPr lang="en-US" sz="2250" dirty="0">
              <a:solidFill>
                <a:prstClr val="black"/>
              </a:solidFill>
              <a:cs typeface="Times New Roman" pitchFamily="18" charset="0"/>
            </a:endParaRPr>
          </a:p>
          <a:p>
            <a:pPr lvl="1" algn="just">
              <a:spcBef>
                <a:spcPts val="1200"/>
              </a:spcBef>
            </a:pPr>
            <a:r>
              <a:rPr lang="en-US" sz="2250" smtClean="0">
                <a:solidFill>
                  <a:srgbClr val="0070C0"/>
                </a:solidFill>
                <a:cs typeface="Times New Roman" pitchFamily="18" charset="0"/>
                <a:sym typeface="Wingdings" panose="05000000000000000000" pitchFamily="2" charset="2"/>
              </a:rPr>
              <a:t>VN chưa có biểu đồ chuẩn về kích thước đầu thai nhi theo tuổi thai. </a:t>
            </a:r>
            <a:r>
              <a:rPr lang="vi-VN" sz="2250" smtClean="0">
                <a:solidFill>
                  <a:srgbClr val="0070C0"/>
                </a:solidFill>
                <a:cs typeface="Times New Roman" pitchFamily="18" charset="0"/>
              </a:rPr>
              <a:t>Quy </a:t>
            </a:r>
            <a:r>
              <a:rPr lang="vi-VN" sz="2250">
                <a:solidFill>
                  <a:srgbClr val="0070C0"/>
                </a:solidFill>
                <a:cs typeface="Times New Roman" pitchFamily="18" charset="0"/>
              </a:rPr>
              <a:t>trình siêu âm trong đó có đo kích thước của đầu chưa được chuẩn hóa và </a:t>
            </a:r>
            <a:r>
              <a:rPr lang="en-US" sz="2250" smtClean="0">
                <a:solidFill>
                  <a:srgbClr val="0070C0"/>
                </a:solidFill>
                <a:cs typeface="Times New Roman" pitchFamily="18" charset="0"/>
              </a:rPr>
              <a:t>chưa </a:t>
            </a:r>
            <a:r>
              <a:rPr lang="vi-VN" sz="2250" smtClean="0">
                <a:solidFill>
                  <a:srgbClr val="0070C0"/>
                </a:solidFill>
                <a:cs typeface="Times New Roman" pitchFamily="18" charset="0"/>
              </a:rPr>
              <a:t>thống </a:t>
            </a:r>
            <a:r>
              <a:rPr lang="vi-VN" sz="2250">
                <a:solidFill>
                  <a:srgbClr val="0070C0"/>
                </a:solidFill>
                <a:cs typeface="Times New Roman" pitchFamily="18" charset="0"/>
              </a:rPr>
              <a:t>nhất trong hệ thống sản khoa trên toàn quốc.</a:t>
            </a:r>
            <a:endParaRPr lang="en-US" sz="2250">
              <a:solidFill>
                <a:srgbClr val="0070C0"/>
              </a:solidFill>
              <a:cs typeface="Times New Roman" pitchFamily="18" charset="0"/>
            </a:endParaRPr>
          </a:p>
          <a:p>
            <a:pPr marL="365125" lvl="0" indent="-365125" algn="just"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en-US" sz="2250">
                <a:solidFill>
                  <a:prstClr val="black"/>
                </a:solidFill>
                <a:cs typeface="Times New Roman" pitchFamily="18" charset="0"/>
              </a:rPr>
              <a:t>Đo </a:t>
            </a:r>
            <a:r>
              <a:rPr lang="vi-VN" sz="2250">
                <a:solidFill>
                  <a:prstClr val="black"/>
                </a:solidFill>
                <a:cs typeface="Times New Roman" pitchFamily="18" charset="0"/>
              </a:rPr>
              <a:t>vòng đầu và ghi chép số đo vòng đầu ở trẻ sơ sinh </a:t>
            </a:r>
            <a:r>
              <a:rPr lang="en-US" sz="2250" smtClean="0">
                <a:solidFill>
                  <a:prstClr val="black"/>
                </a:solidFill>
                <a:cs typeface="Times New Roman" pitchFamily="18" charset="0"/>
              </a:rPr>
              <a:t>cũng nằm trong quy trình CS sơ sinh</a:t>
            </a:r>
          </a:p>
          <a:p>
            <a:pPr lvl="1" algn="just">
              <a:spcBef>
                <a:spcPts val="1200"/>
              </a:spcBef>
            </a:pPr>
            <a:r>
              <a:rPr lang="en-US" sz="2250" smtClean="0">
                <a:solidFill>
                  <a:srgbClr val="0070C0"/>
                </a:solidFill>
                <a:cs typeface="Times New Roman" pitchFamily="18" charset="0"/>
                <a:sym typeface="Wingdings" panose="05000000000000000000" pitchFamily="2" charset="2"/>
              </a:rPr>
              <a:t></a:t>
            </a:r>
            <a:r>
              <a:rPr lang="en-US" sz="2250">
                <a:solidFill>
                  <a:srgbClr val="0070C0"/>
                </a:solidFill>
                <a:cs typeface="Times New Roman" pitchFamily="18" charset="0"/>
              </a:rPr>
              <a:t> Đo </a:t>
            </a:r>
            <a:r>
              <a:rPr lang="vi-VN" sz="2250">
                <a:solidFill>
                  <a:srgbClr val="0070C0"/>
                </a:solidFill>
                <a:cs typeface="Times New Roman" pitchFamily="18" charset="0"/>
              </a:rPr>
              <a:t>vòng đầu và ghi chép số đo vòng đầu ở trẻ sơ sinh ở Việt Nam chưa được thực hiện thường quy và chuẩn </a:t>
            </a:r>
            <a:r>
              <a:rPr lang="en-US" sz="2250">
                <a:solidFill>
                  <a:srgbClr val="0070C0"/>
                </a:solidFill>
                <a:cs typeface="Times New Roman" pitchFamily="18" charset="0"/>
              </a:rPr>
              <a:t>hóa</a:t>
            </a:r>
          </a:p>
          <a:p>
            <a:pPr marL="800100" lvl="1" indent="-342900" algn="just">
              <a:spcBef>
                <a:spcPts val="1200"/>
              </a:spcBef>
              <a:buFont typeface="Wingdings" panose="05000000000000000000" pitchFamily="2" charset="2"/>
              <a:buChar char="è"/>
            </a:pPr>
            <a:r>
              <a:rPr lang="vi-VN" sz="2250" smtClean="0">
                <a:solidFill>
                  <a:srgbClr val="0070C0"/>
                </a:solidFill>
                <a:cs typeface="Times New Roman" pitchFamily="18" charset="0"/>
              </a:rPr>
              <a:t>Việt </a:t>
            </a:r>
            <a:r>
              <a:rPr lang="vi-VN" sz="2250" dirty="0">
                <a:solidFill>
                  <a:srgbClr val="0070C0"/>
                </a:solidFill>
                <a:cs typeface="Times New Roman" pitchFamily="18" charset="0"/>
              </a:rPr>
              <a:t>Nam chưa có biểu đồ chuẩn về kích thước của đầu theo tuổi thai và </a:t>
            </a:r>
            <a:r>
              <a:rPr lang="vi-VN" sz="2250">
                <a:solidFill>
                  <a:srgbClr val="0070C0"/>
                </a:solidFill>
                <a:cs typeface="Times New Roman" pitchFamily="18" charset="0"/>
              </a:rPr>
              <a:t>giới</a:t>
            </a:r>
            <a:r>
              <a:rPr lang="vi-VN" sz="2250" smtClean="0">
                <a:solidFill>
                  <a:srgbClr val="0070C0"/>
                </a:solidFill>
                <a:cs typeface="Times New Roman" pitchFamily="18" charset="0"/>
              </a:rPr>
              <a:t>.</a:t>
            </a:r>
            <a:endParaRPr lang="en-US" sz="2250" smtClean="0">
              <a:solidFill>
                <a:srgbClr val="0070C0"/>
              </a:solidFill>
              <a:cs typeface="Times New Roman" pitchFamily="18" charset="0"/>
            </a:endParaRPr>
          </a:p>
          <a:p>
            <a:pPr lvl="1" algn="just">
              <a:spcBef>
                <a:spcPts val="1200"/>
              </a:spcBef>
            </a:pPr>
            <a:r>
              <a:rPr lang="en-SG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 qua GS </a:t>
            </a:r>
            <a:r>
              <a:rPr lang="en-SG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SG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chuẩn hóa KT đo kích thước thai nhi trên siêu âm và KT đo vòng đầu </a:t>
            </a:r>
            <a:r>
              <a:rPr lang="en-SG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TSS</a:t>
            </a:r>
            <a:endParaRPr lang="vi-V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57200" y="115323"/>
            <a:ext cx="8229600" cy="646677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TỔNG QUAN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72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3779" y="609600"/>
            <a:ext cx="82296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ĐỊNH NGHĨA, KHÁI NIỆM</a:t>
            </a:r>
            <a:endParaRPr lang="en-US" dirty="0">
              <a:solidFill>
                <a:srgbClr val="002060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683097477"/>
              </p:ext>
            </p:extLst>
          </p:nvPr>
        </p:nvGraphicFramePr>
        <p:xfrm>
          <a:off x="533401" y="1397000"/>
          <a:ext cx="8159978" cy="500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7769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ĐỊNH NGHĨA, KHÁI NIỆM</a:t>
            </a:r>
            <a:endParaRPr lang="en-US" dirty="0">
              <a:solidFill>
                <a:srgbClr val="002060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005651092"/>
              </p:ext>
            </p:extLst>
          </p:nvPr>
        </p:nvGraphicFramePr>
        <p:xfrm>
          <a:off x="76200" y="685800"/>
          <a:ext cx="89916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23928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7520" y="1447800"/>
            <a:ext cx="8514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975395752"/>
              </p:ext>
            </p:extLst>
          </p:nvPr>
        </p:nvGraphicFramePr>
        <p:xfrm>
          <a:off x="0" y="1143000"/>
          <a:ext cx="9143999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463779" y="609600"/>
            <a:ext cx="82296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ĐỊNH NGHĨA, KHÁI NIỆM</a:t>
            </a:r>
            <a:endParaRPr lang="en-US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191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36072" y="1241350"/>
            <a:ext cx="8855528" cy="5516247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7520" y="1447800"/>
            <a:ext cx="8514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437803914"/>
              </p:ext>
            </p:extLst>
          </p:nvPr>
        </p:nvGraphicFramePr>
        <p:xfrm>
          <a:off x="288473" y="1847910"/>
          <a:ext cx="8855527" cy="44766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0" y="404670"/>
            <a:ext cx="91440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PHƯƠNG PHÁP VÀ </a:t>
            </a:r>
            <a:r>
              <a:rPr lang="en-US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QUY TRÌNH GIÁM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endParaRPr lang="en-US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85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PHƯƠNG PHÁP VÀ </a:t>
            </a:r>
            <a:r>
              <a:rPr lang="en-US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QUY TRÌNH GIÁM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" y="673608"/>
            <a:ext cx="8991600" cy="6172200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3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giám</a:t>
            </a:r>
            <a:r>
              <a:rPr lang="en-US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endParaRPr 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7520" y="1342260"/>
            <a:ext cx="8514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solidFill>
                <a:srgbClr val="002060"/>
              </a:solidFill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203609" y="1691620"/>
            <a:ext cx="5495289" cy="4895265"/>
            <a:chOff x="136072" y="1959669"/>
            <a:chExt cx="5495289" cy="4895265"/>
          </a:xfrm>
        </p:grpSpPr>
        <p:sp>
          <p:nvSpPr>
            <p:cNvPr id="6" name="Rounded Rectangle 5"/>
            <p:cNvSpPr/>
            <p:nvPr/>
          </p:nvSpPr>
          <p:spPr>
            <a:xfrm>
              <a:off x="1725386" y="1959669"/>
              <a:ext cx="1600200" cy="961161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Cơ sở QL thai</a:t>
              </a:r>
              <a:r>
                <a:rPr lang="en-US" sz="20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0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đỡ</a:t>
              </a:r>
              <a:r>
                <a:rPr lang="en-US" sz="20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đẻ</a:t>
              </a:r>
              <a:endPara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136072" y="2989798"/>
              <a:ext cx="1600200" cy="914400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PNMT</a:t>
              </a:r>
              <a:endPara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299460" y="2983484"/>
              <a:ext cx="1600200" cy="914400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0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Trẻ</a:t>
              </a:r>
              <a:r>
                <a:rPr lang="en-US" sz="190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sơ sinh</a:t>
              </a:r>
              <a:endPara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85800" y="4089427"/>
              <a:ext cx="1981200" cy="135676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Trường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hợp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bệnh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nghi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ngờ</a:t>
              </a:r>
              <a:r>
                <a:rPr lang="en-US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bệnh có </a:t>
              </a:r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thể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hoặc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bệnh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xác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do Zika </a:t>
              </a:r>
              <a:endPara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85800" y="5519436"/>
              <a:ext cx="1981200" cy="1264704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Nghi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ngờ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thai</a:t>
              </a:r>
              <a:endPara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đầu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nhỏ</a:t>
              </a:r>
              <a:endPara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Sau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SA 2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lần</a:t>
              </a:r>
              <a:endPara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tiếp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3837758" y="5446196"/>
              <a:ext cx="1790700" cy="1408738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Trẻ</a:t>
              </a:r>
              <a:r>
                <a:rPr lang="en-US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sinh ra </a:t>
              </a:r>
              <a:r>
                <a:rPr lang="en-US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mẹ</a:t>
              </a:r>
              <a:r>
                <a:rPr lang="en-US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thuộc</a:t>
              </a:r>
              <a:r>
                <a:rPr lang="en-US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trường </a:t>
              </a:r>
              <a:r>
                <a:rPr lang="en-US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hợp</a:t>
              </a:r>
              <a:r>
                <a:rPr lang="en-US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bệnh</a:t>
              </a:r>
              <a:r>
                <a:rPr lang="en-US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xác</a:t>
              </a:r>
              <a:r>
                <a:rPr lang="en-US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</a:t>
              </a:r>
              <a:r>
                <a:rPr lang="en-US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do </a:t>
              </a:r>
              <a:r>
                <a:rPr lang="en-US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Zika</a:t>
              </a:r>
              <a:endPara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837758" y="4016275"/>
              <a:ext cx="1793603" cy="133165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Trẻ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sơ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sinh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đầu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nhỏ</a:t>
              </a:r>
              <a:endPara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Straight Arrow Connector 19"/>
            <p:cNvCxnSpPr>
              <a:endCxn id="7" idx="0"/>
            </p:cNvCxnSpPr>
            <p:nvPr/>
          </p:nvCxnSpPr>
          <p:spPr>
            <a:xfrm flipH="1">
              <a:off x="936172" y="2667000"/>
              <a:ext cx="789214" cy="322798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>
              <a:endCxn id="8" idx="0"/>
            </p:cNvCxnSpPr>
            <p:nvPr/>
          </p:nvCxnSpPr>
          <p:spPr>
            <a:xfrm>
              <a:off x="3325586" y="2667000"/>
              <a:ext cx="773974" cy="316484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30"/>
            <p:cNvGrpSpPr/>
            <p:nvPr/>
          </p:nvGrpSpPr>
          <p:grpSpPr>
            <a:xfrm>
              <a:off x="304800" y="3897884"/>
              <a:ext cx="381000" cy="2198116"/>
              <a:chOff x="304800" y="3897884"/>
              <a:chExt cx="381000" cy="2198116"/>
            </a:xfrm>
          </p:grpSpPr>
          <p:cxnSp>
            <p:nvCxnSpPr>
              <p:cNvPr id="24" name="Straight Connector 23"/>
              <p:cNvCxnSpPr/>
              <p:nvPr/>
            </p:nvCxnSpPr>
            <p:spPr>
              <a:xfrm>
                <a:off x="304800" y="3897884"/>
                <a:ext cx="0" cy="2198116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/>
              <p:cNvCxnSpPr/>
              <p:nvPr/>
            </p:nvCxnSpPr>
            <p:spPr>
              <a:xfrm>
                <a:off x="304800" y="4800600"/>
                <a:ext cx="381000" cy="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Straight Arrow Connector 27"/>
              <p:cNvCxnSpPr/>
              <p:nvPr/>
            </p:nvCxnSpPr>
            <p:spPr>
              <a:xfrm>
                <a:off x="304800" y="6096000"/>
                <a:ext cx="381000" cy="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 31"/>
            <p:cNvGrpSpPr/>
            <p:nvPr/>
          </p:nvGrpSpPr>
          <p:grpSpPr>
            <a:xfrm>
              <a:off x="3461113" y="3897884"/>
              <a:ext cx="381000" cy="2198116"/>
              <a:chOff x="304800" y="3897884"/>
              <a:chExt cx="381000" cy="2198116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>
                <a:off x="304800" y="3897884"/>
                <a:ext cx="0" cy="2198116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Straight Arrow Connector 33"/>
              <p:cNvCxnSpPr/>
              <p:nvPr/>
            </p:nvCxnSpPr>
            <p:spPr>
              <a:xfrm>
                <a:off x="304800" y="4690872"/>
                <a:ext cx="381000" cy="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Straight Arrow Connector 34"/>
              <p:cNvCxnSpPr/>
              <p:nvPr/>
            </p:nvCxnSpPr>
            <p:spPr>
              <a:xfrm>
                <a:off x="304800" y="6096000"/>
                <a:ext cx="381000" cy="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9" name="Group 48"/>
          <p:cNvGrpSpPr/>
          <p:nvPr/>
        </p:nvGrpSpPr>
        <p:grpSpPr>
          <a:xfrm>
            <a:off x="5654629" y="1691620"/>
            <a:ext cx="3154680" cy="4895265"/>
            <a:chOff x="5760720" y="1888875"/>
            <a:chExt cx="3154680" cy="4895265"/>
          </a:xfrm>
        </p:grpSpPr>
        <p:sp>
          <p:nvSpPr>
            <p:cNvPr id="13" name="Rounded Rectangle 12"/>
            <p:cNvSpPr/>
            <p:nvPr/>
          </p:nvSpPr>
          <p:spPr>
            <a:xfrm>
              <a:off x="5760720" y="1888875"/>
              <a:ext cx="1600200" cy="988743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Cơ sở KCB </a:t>
              </a:r>
              <a:r>
                <a:rPr lang="en-US" sz="20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nhi</a:t>
              </a:r>
              <a:r>
                <a:rPr lang="en-US" sz="20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khoa</a:t>
              </a:r>
              <a:endPara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7222672" y="3021645"/>
              <a:ext cx="1692728" cy="94075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Trẻ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sơ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sinh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đầu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nhỏ</a:t>
              </a:r>
              <a:endPara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7209826" y="4089427"/>
              <a:ext cx="1705574" cy="1362047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Trẻ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sinh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ra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mẹ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thuộc</a:t>
              </a:r>
              <a:r>
                <a:rPr lang="en-US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trường </a:t>
              </a:r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hợp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bệnh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xác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</a:t>
              </a:r>
              <a:r>
                <a:rPr lang="en-US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do Zika</a:t>
              </a:r>
              <a:endPara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7222672" y="5519436"/>
              <a:ext cx="1692728" cy="1264704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Trẻ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dưới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tuổi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đầu</a:t>
              </a:r>
              <a:r>
                <a:rPr lang="en-US" sz="19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9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nhỏ</a:t>
              </a:r>
              <a:endPara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6553200" y="2920830"/>
              <a:ext cx="669472" cy="3230958"/>
              <a:chOff x="6553200" y="2920830"/>
              <a:chExt cx="669472" cy="3230958"/>
            </a:xfrm>
          </p:grpSpPr>
          <p:cxnSp>
            <p:nvCxnSpPr>
              <p:cNvPr id="37" name="Straight Connector 36"/>
              <p:cNvCxnSpPr/>
              <p:nvPr/>
            </p:nvCxnSpPr>
            <p:spPr>
              <a:xfrm>
                <a:off x="6553200" y="2920830"/>
                <a:ext cx="0" cy="3230958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/>
              <p:cNvCxnSpPr>
                <a:endCxn id="16" idx="1"/>
              </p:cNvCxnSpPr>
              <p:nvPr/>
            </p:nvCxnSpPr>
            <p:spPr>
              <a:xfrm>
                <a:off x="6553200" y="3492023"/>
                <a:ext cx="669472" cy="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/>
              <p:cNvCxnSpPr>
                <a:endCxn id="18" idx="1"/>
              </p:cNvCxnSpPr>
              <p:nvPr/>
            </p:nvCxnSpPr>
            <p:spPr>
              <a:xfrm>
                <a:off x="6553200" y="6151788"/>
                <a:ext cx="669472" cy="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6" name="Straight Arrow Connector 35"/>
          <p:cNvCxnSpPr/>
          <p:nvPr/>
        </p:nvCxnSpPr>
        <p:spPr>
          <a:xfrm>
            <a:off x="6434263" y="4567868"/>
            <a:ext cx="669472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27996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44236" y="990600"/>
            <a:ext cx="8855528" cy="599370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Giám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endParaRPr 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4236" y="1752600"/>
            <a:ext cx="8999764" cy="4455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vi-VN" sz="2400" dirty="0" smtClean="0">
                <a:solidFill>
                  <a:srgbClr val="002060"/>
                </a:solidFill>
              </a:rPr>
              <a:t>Kỹ </a:t>
            </a:r>
            <a:r>
              <a:rPr lang="vi-VN" sz="2400">
                <a:solidFill>
                  <a:srgbClr val="002060"/>
                </a:solidFill>
              </a:rPr>
              <a:t>thuật </a:t>
            </a:r>
            <a:r>
              <a:rPr lang="en-US" sz="2400" smtClean="0">
                <a:solidFill>
                  <a:srgbClr val="002060"/>
                </a:solidFill>
              </a:rPr>
              <a:t>SA</a:t>
            </a:r>
            <a:r>
              <a:rPr lang="vi-VN" sz="2400" smtClean="0">
                <a:solidFill>
                  <a:srgbClr val="002060"/>
                </a:solidFill>
              </a:rPr>
              <a:t> </a:t>
            </a:r>
            <a:r>
              <a:rPr lang="vi-VN" sz="2400" dirty="0">
                <a:solidFill>
                  <a:srgbClr val="002060"/>
                </a:solidFill>
              </a:rPr>
              <a:t>đo kích thước đầu thai nhi </a:t>
            </a:r>
            <a:r>
              <a:rPr lang="vi-VN" sz="2400">
                <a:solidFill>
                  <a:srgbClr val="002060"/>
                </a:solidFill>
              </a:rPr>
              <a:t>(</a:t>
            </a:r>
            <a:r>
              <a:rPr lang="vi-VN" sz="2400" smtClean="0">
                <a:solidFill>
                  <a:srgbClr val="002060"/>
                </a:solidFill>
              </a:rPr>
              <a:t>P</a:t>
            </a:r>
            <a:r>
              <a:rPr lang="en-US" sz="2400" smtClean="0">
                <a:solidFill>
                  <a:srgbClr val="002060"/>
                </a:solidFill>
              </a:rPr>
              <a:t>L</a:t>
            </a:r>
            <a:r>
              <a:rPr lang="vi-VN" sz="2400" smtClean="0">
                <a:solidFill>
                  <a:srgbClr val="002060"/>
                </a:solidFill>
              </a:rPr>
              <a:t> </a:t>
            </a:r>
            <a:r>
              <a:rPr lang="vi-VN" sz="2400" dirty="0">
                <a:solidFill>
                  <a:srgbClr val="002060"/>
                </a:solidFill>
              </a:rPr>
              <a:t>3)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vi-VN" sz="2400" dirty="0" smtClean="0">
                <a:solidFill>
                  <a:srgbClr val="002060"/>
                </a:solidFill>
              </a:rPr>
              <a:t>Bảng </a:t>
            </a:r>
            <a:r>
              <a:rPr lang="vi-VN" sz="2400">
                <a:solidFill>
                  <a:srgbClr val="002060"/>
                </a:solidFill>
              </a:rPr>
              <a:t>chuẩn </a:t>
            </a:r>
            <a:r>
              <a:rPr lang="en-US" sz="2400" smtClean="0">
                <a:solidFill>
                  <a:srgbClr val="002060"/>
                </a:solidFill>
              </a:rPr>
              <a:t>SA</a:t>
            </a:r>
            <a:r>
              <a:rPr lang="vi-VN" sz="2400" smtClean="0">
                <a:solidFill>
                  <a:srgbClr val="002060"/>
                </a:solidFill>
              </a:rPr>
              <a:t> </a:t>
            </a:r>
            <a:r>
              <a:rPr lang="vi-VN" sz="2400" dirty="0">
                <a:solidFill>
                  <a:srgbClr val="002060"/>
                </a:solidFill>
              </a:rPr>
              <a:t>kích thước đầu thai nhi theo tuổi thai </a:t>
            </a:r>
            <a:r>
              <a:rPr lang="vi-VN" sz="2400">
                <a:solidFill>
                  <a:srgbClr val="002060"/>
                </a:solidFill>
              </a:rPr>
              <a:t>(</a:t>
            </a:r>
            <a:r>
              <a:rPr lang="vi-VN" sz="2400" smtClean="0">
                <a:solidFill>
                  <a:srgbClr val="002060"/>
                </a:solidFill>
              </a:rPr>
              <a:t>P</a:t>
            </a:r>
            <a:r>
              <a:rPr lang="en-US" sz="2400" smtClean="0">
                <a:solidFill>
                  <a:srgbClr val="002060"/>
                </a:solidFill>
              </a:rPr>
              <a:t>L</a:t>
            </a:r>
            <a:r>
              <a:rPr lang="vi-VN" sz="2400" smtClean="0">
                <a:solidFill>
                  <a:srgbClr val="002060"/>
                </a:solidFill>
              </a:rPr>
              <a:t> </a:t>
            </a:r>
            <a:r>
              <a:rPr lang="vi-VN" sz="2400" dirty="0">
                <a:solidFill>
                  <a:srgbClr val="002060"/>
                </a:solidFill>
              </a:rPr>
              <a:t>4) 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vi-VN" sz="2400" dirty="0" smtClean="0">
                <a:solidFill>
                  <a:srgbClr val="002060"/>
                </a:solidFill>
              </a:rPr>
              <a:t>Kỹ </a:t>
            </a:r>
            <a:r>
              <a:rPr lang="vi-VN" sz="2400" dirty="0">
                <a:solidFill>
                  <a:srgbClr val="002060"/>
                </a:solidFill>
              </a:rPr>
              <a:t>thuật đo vòng đầu ở trẻ sơ sinh </a:t>
            </a:r>
            <a:r>
              <a:rPr lang="vi-VN" sz="2400">
                <a:solidFill>
                  <a:srgbClr val="002060"/>
                </a:solidFill>
              </a:rPr>
              <a:t>(</a:t>
            </a:r>
            <a:r>
              <a:rPr lang="vi-VN" sz="2400" smtClean="0">
                <a:solidFill>
                  <a:srgbClr val="002060"/>
                </a:solidFill>
              </a:rPr>
              <a:t>P</a:t>
            </a:r>
            <a:r>
              <a:rPr lang="en-US" sz="2400" smtClean="0">
                <a:solidFill>
                  <a:srgbClr val="002060"/>
                </a:solidFill>
              </a:rPr>
              <a:t>L</a:t>
            </a:r>
            <a:r>
              <a:rPr lang="vi-VN" sz="2400" smtClean="0">
                <a:solidFill>
                  <a:srgbClr val="002060"/>
                </a:solidFill>
              </a:rPr>
              <a:t> </a:t>
            </a:r>
            <a:r>
              <a:rPr lang="vi-VN" sz="2400" dirty="0">
                <a:solidFill>
                  <a:srgbClr val="002060"/>
                </a:solidFill>
              </a:rPr>
              <a:t>5)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vi-VN" sz="2400" dirty="0" smtClean="0">
                <a:solidFill>
                  <a:srgbClr val="002060"/>
                </a:solidFill>
              </a:rPr>
              <a:t>Bảng </a:t>
            </a:r>
            <a:r>
              <a:rPr lang="vi-VN" sz="2400" dirty="0">
                <a:solidFill>
                  <a:srgbClr val="002060"/>
                </a:solidFill>
              </a:rPr>
              <a:t>chuẩn vòng đầu ở trẻ từ 0-24 tháng theo tuổi và giới: </a:t>
            </a:r>
            <a:endParaRPr lang="en-US" sz="2400" dirty="0" smtClean="0">
              <a:solidFill>
                <a:srgbClr val="002060"/>
              </a:solidFill>
            </a:endParaRPr>
          </a:p>
          <a:p>
            <a:pPr marL="741363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smtClean="0">
                <a:solidFill>
                  <a:srgbClr val="002060"/>
                </a:solidFill>
              </a:rPr>
              <a:t>PL </a:t>
            </a:r>
            <a:r>
              <a:rPr lang="vi-VN" sz="2400" smtClean="0">
                <a:solidFill>
                  <a:srgbClr val="002060"/>
                </a:solidFill>
              </a:rPr>
              <a:t>6a-Bảng </a:t>
            </a:r>
            <a:r>
              <a:rPr lang="vi-VN" sz="2400" dirty="0">
                <a:solidFill>
                  <a:srgbClr val="002060"/>
                </a:solidFill>
              </a:rPr>
              <a:t>chỉ số phát triển vòng đầu ở trẻ em đến 24 tháng của </a:t>
            </a:r>
            <a:r>
              <a:rPr lang="vi-VN" sz="2400">
                <a:solidFill>
                  <a:srgbClr val="002060"/>
                </a:solidFill>
              </a:rPr>
              <a:t>WHO </a:t>
            </a:r>
            <a:r>
              <a:rPr lang="en-US" sz="2400" smtClean="0">
                <a:solidFill>
                  <a:srgbClr val="002060"/>
                </a:solidFill>
              </a:rPr>
              <a:t>(</a:t>
            </a:r>
            <a:r>
              <a:rPr lang="vi-VN" sz="2400" smtClean="0">
                <a:solidFill>
                  <a:srgbClr val="002060"/>
                </a:solidFill>
              </a:rPr>
              <a:t>trẻ </a:t>
            </a:r>
            <a:r>
              <a:rPr lang="vi-VN" sz="2400" dirty="0">
                <a:solidFill>
                  <a:srgbClr val="002060"/>
                </a:solidFill>
              </a:rPr>
              <a:t>sinh </a:t>
            </a:r>
            <a:r>
              <a:rPr lang="vi-VN" sz="2400">
                <a:solidFill>
                  <a:srgbClr val="002060"/>
                </a:solidFill>
              </a:rPr>
              <a:t>đủ </a:t>
            </a:r>
            <a:r>
              <a:rPr lang="vi-VN" sz="2400" smtClean="0">
                <a:solidFill>
                  <a:srgbClr val="002060"/>
                </a:solidFill>
              </a:rPr>
              <a:t>tháng</a:t>
            </a:r>
            <a:r>
              <a:rPr lang="en-US" sz="2400" smtClean="0">
                <a:solidFill>
                  <a:srgbClr val="002060"/>
                </a:solidFill>
              </a:rPr>
              <a:t>)</a:t>
            </a:r>
            <a:r>
              <a:rPr lang="vi-VN" sz="2400" smtClean="0">
                <a:solidFill>
                  <a:srgbClr val="002060"/>
                </a:solidFill>
              </a:rPr>
              <a:t>; </a:t>
            </a:r>
            <a:endParaRPr lang="en-US" sz="2400" dirty="0" smtClean="0">
              <a:solidFill>
                <a:srgbClr val="002060"/>
              </a:solidFill>
            </a:endParaRPr>
          </a:p>
          <a:p>
            <a:pPr marL="741363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 smtClean="0">
                <a:solidFill>
                  <a:srgbClr val="002060"/>
                </a:solidFill>
              </a:rPr>
              <a:t>P</a:t>
            </a:r>
            <a:r>
              <a:rPr lang="en-US" sz="2400" smtClean="0">
                <a:solidFill>
                  <a:srgbClr val="002060"/>
                </a:solidFill>
              </a:rPr>
              <a:t>L</a:t>
            </a:r>
            <a:r>
              <a:rPr lang="vi-VN" sz="2400" smtClean="0">
                <a:solidFill>
                  <a:srgbClr val="002060"/>
                </a:solidFill>
              </a:rPr>
              <a:t> </a:t>
            </a:r>
            <a:r>
              <a:rPr lang="vi-VN" sz="2400" dirty="0">
                <a:solidFill>
                  <a:srgbClr val="002060"/>
                </a:solidFill>
              </a:rPr>
              <a:t>6b-Biểu đồ tăng trưởng </a:t>
            </a:r>
            <a:r>
              <a:rPr lang="vi-VN" sz="2400">
                <a:solidFill>
                  <a:srgbClr val="002060"/>
                </a:solidFill>
              </a:rPr>
              <a:t>Fenton </a:t>
            </a:r>
            <a:r>
              <a:rPr lang="vi-VN" sz="2400" smtClean="0">
                <a:solidFill>
                  <a:srgbClr val="002060"/>
                </a:solidFill>
              </a:rPr>
              <a:t>(trẻ </a:t>
            </a:r>
            <a:r>
              <a:rPr lang="vi-VN" sz="2400" dirty="0">
                <a:solidFill>
                  <a:srgbClr val="002060"/>
                </a:solidFill>
              </a:rPr>
              <a:t>sinh non tháng) 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 startAt="5"/>
            </a:pPr>
            <a:r>
              <a:rPr lang="vi-VN" sz="2400" dirty="0" smtClean="0">
                <a:solidFill>
                  <a:srgbClr val="002060"/>
                </a:solidFill>
              </a:rPr>
              <a:t>Quy </a:t>
            </a:r>
            <a:r>
              <a:rPr lang="vi-VN" sz="2400" dirty="0">
                <a:solidFill>
                  <a:srgbClr val="002060"/>
                </a:solidFill>
              </a:rPr>
              <a:t>trình lấy mẫu, bảo quản, vận chuyển mẫu máu </a:t>
            </a:r>
            <a:r>
              <a:rPr lang="vi-VN" sz="2400">
                <a:solidFill>
                  <a:srgbClr val="002060"/>
                </a:solidFill>
              </a:rPr>
              <a:t>(</a:t>
            </a:r>
            <a:r>
              <a:rPr lang="vi-VN" sz="2400" smtClean="0">
                <a:solidFill>
                  <a:srgbClr val="002060"/>
                </a:solidFill>
              </a:rPr>
              <a:t>P</a:t>
            </a:r>
            <a:r>
              <a:rPr lang="en-US" sz="2400" smtClean="0">
                <a:solidFill>
                  <a:srgbClr val="002060"/>
                </a:solidFill>
              </a:rPr>
              <a:t>L</a:t>
            </a:r>
            <a:r>
              <a:rPr lang="vi-VN" sz="2400" smtClean="0">
                <a:solidFill>
                  <a:srgbClr val="002060"/>
                </a:solidFill>
              </a:rPr>
              <a:t> </a:t>
            </a:r>
            <a:r>
              <a:rPr lang="vi-VN" sz="2400" dirty="0">
                <a:solidFill>
                  <a:srgbClr val="002060"/>
                </a:solidFill>
              </a:rPr>
              <a:t>7)</a:t>
            </a:r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0" y="282378"/>
            <a:ext cx="91440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PHƯƠNG PHÁP VÀ </a:t>
            </a:r>
            <a:r>
              <a:rPr lang="en-US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QUY TRÌNH GIÁM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endParaRPr lang="en-US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082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2971800"/>
            <a:ext cx="8855528" cy="599369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en-US" sz="32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 với CSYT có QL thai, đỡ đẻ</a:t>
            </a:r>
            <a:endParaRPr 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7520" y="1342260"/>
            <a:ext cx="8514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PHƯƠNG PHÁP VÀ </a:t>
            </a:r>
            <a:r>
              <a:rPr lang="en-US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QUY TRÌNH GIÁM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endParaRPr lang="en-US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381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7520" y="1342260"/>
            <a:ext cx="8514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</p:txBody>
      </p:sp>
      <p:pic>
        <p:nvPicPr>
          <p:cNvPr id="68" name="Picture 67" descr="D:\Online\Google drive\HoangVanAnh\Van Anh\Zika-Dich benh khac\Zika\Sua\ANh\Sankhoa3April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Oval 1"/>
          <p:cNvSpPr/>
          <p:nvPr/>
        </p:nvSpPr>
        <p:spPr>
          <a:xfrm>
            <a:off x="3276600" y="2209800"/>
            <a:ext cx="1752600" cy="685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991104" y="4276344"/>
            <a:ext cx="1752600" cy="1524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734560" y="4276344"/>
            <a:ext cx="1752600" cy="1524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38504" y="6063015"/>
            <a:ext cx="1752600" cy="685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602992" y="5650992"/>
            <a:ext cx="901192" cy="4742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982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219200"/>
            <a:ext cx="8762999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5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 Ý</a:t>
            </a:r>
          </a:p>
          <a:p>
            <a:pPr algn="ctr">
              <a:lnSpc>
                <a:spcPct val="120000"/>
              </a:lnSpc>
            </a:pPr>
            <a:endParaRPr lang="en-US" sz="1200" b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sz="2500" b="1" i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giám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798513" lvl="0" indent="-514350" algn="just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Xác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thai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đầu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nhỏ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sz="2400" dirty="0">
              <a:solidFill>
                <a:srgbClr val="002060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98513" lvl="0" indent="-514350" algn="just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Kết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quả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xét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phát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Zika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âm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sz="2400" dirty="0">
              <a:solidFill>
                <a:srgbClr val="002060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98513" lvl="0" indent="-514350" algn="just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khẳng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khác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nhiễm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khuẩn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nhiễm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khuẩn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),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do </a:t>
            </a:r>
            <a:r>
              <a:rPr lang="en-US" sz="280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Zika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626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228600"/>
            <a:ext cx="7543800" cy="914400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MỤC LỤC</a:t>
            </a:r>
            <a:endParaRPr lang="en-US"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3486478"/>
              </p:ext>
            </p:extLst>
          </p:nvPr>
        </p:nvGraphicFramePr>
        <p:xfrm>
          <a:off x="533400" y="1143000"/>
          <a:ext cx="82296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995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2971800"/>
            <a:ext cx="8855528" cy="599369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en-US" sz="30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 với Cơ sở KCB nhi khoa</a:t>
            </a:r>
            <a:endParaRPr lang="en-US" sz="3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7520" y="1342260"/>
            <a:ext cx="8514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1371600"/>
            <a:ext cx="91440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PHƯƠNG PHÁP VÀ </a:t>
            </a:r>
            <a:r>
              <a:rPr lang="en-U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QUY TRÌNH GIÁM 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endParaRPr lang="en-US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498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7520" y="1342260"/>
            <a:ext cx="8514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</p:txBody>
      </p:sp>
      <p:pic>
        <p:nvPicPr>
          <p:cNvPr id="5" name="Picture 4" descr="D:\Online\Google drive\HoangVanAnh\Van Anh\Zika-Dich benh khac\Zika\Sua\ANh\Nhikhoa3April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"/>
            <a:ext cx="7010400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Oval 5"/>
          <p:cNvSpPr/>
          <p:nvPr/>
        </p:nvSpPr>
        <p:spPr>
          <a:xfrm>
            <a:off x="3695700" y="2383588"/>
            <a:ext cx="1752600" cy="685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38504" y="6063015"/>
            <a:ext cx="1752600" cy="685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404616" y="5486400"/>
            <a:ext cx="901192" cy="4742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018788" y="4256918"/>
            <a:ext cx="1752600" cy="1524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729486" y="4241678"/>
            <a:ext cx="1752600" cy="1524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252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7520" y="1342260"/>
            <a:ext cx="8514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1" y="1447800"/>
            <a:ext cx="8763000" cy="337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5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 Ý</a:t>
            </a:r>
          </a:p>
          <a:p>
            <a:pPr algn="just">
              <a:lnSpc>
                <a:spcPct val="120000"/>
              </a:lnSpc>
            </a:pPr>
            <a:endParaRPr lang="en-US" sz="1200" b="1" i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sz="2500" b="1" i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giám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798513" lvl="0" indent="-514350" algn="just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Kết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quả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xét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phát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Zika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âm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 marL="798513" lvl="0" indent="-514350" algn="just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khẳng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khác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nhiễm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khuẩn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nhiễm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khuẩn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),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do </a:t>
            </a:r>
            <a:r>
              <a:rPr lang="en-US" sz="280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Zika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400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270000"/>
            <a:ext cx="6985000" cy="4445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7520" y="127000"/>
            <a:ext cx="82296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THÔNG BÁO, BÁO CÁO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7520" y="1342260"/>
            <a:ext cx="8514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solidFill>
                <a:prstClr val="black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37118504"/>
              </p:ext>
            </p:extLst>
          </p:nvPr>
        </p:nvGraphicFramePr>
        <p:xfrm>
          <a:off x="67056" y="990600"/>
          <a:ext cx="89916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681216" y="2507806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67600" y="4530503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endParaRPr lang="en-US" sz="2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065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36072" y="1427604"/>
            <a:ext cx="8855528" cy="2620140"/>
          </a:xfrm>
        </p:spPr>
        <p:txBody>
          <a:bodyPr>
            <a:normAutofit/>
          </a:bodyPr>
          <a:lstStyle/>
          <a:p>
            <a:pPr marL="457200" lvl="0" indent="-457200" algn="just">
              <a:lnSpc>
                <a:spcPct val="115000"/>
              </a:lnSpc>
              <a:spcAft>
                <a:spcPts val="0"/>
              </a:spcAft>
              <a:buClrTx/>
              <a:buFont typeface="Wingdings" panose="05000000000000000000" pitchFamily="2" charset="2"/>
              <a:buChar char="v"/>
            </a:pP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Kết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quả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xét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trả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giám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sát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báo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cáo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Vụ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SKBMTE/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Cục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YTDP,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Viện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Vệ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Dịch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tễ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Viện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Pasteur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khu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vực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thời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gian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sớm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nhất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7520" y="1342260"/>
            <a:ext cx="8514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465328" y="533400"/>
            <a:ext cx="82296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THÔNG BÁO, BÁO CÁO</a:t>
            </a:r>
            <a:endParaRPr lang="en-US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499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7520" y="1342260"/>
            <a:ext cx="8514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383809" y="3206474"/>
            <a:ext cx="21784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31695" y="1542315"/>
            <a:ext cx="8130613" cy="4539027"/>
            <a:chOff x="366486" y="1811803"/>
            <a:chExt cx="8130613" cy="4539027"/>
          </a:xfrm>
        </p:grpSpPr>
        <p:sp>
          <p:nvSpPr>
            <p:cNvPr id="7" name="Rounded Rectangle 6"/>
            <p:cNvSpPr/>
            <p:nvPr/>
          </p:nvSpPr>
          <p:spPr>
            <a:xfrm>
              <a:off x="762000" y="4642429"/>
              <a:ext cx="2895600" cy="1708401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TTCSSKSS/KSBT</a:t>
              </a:r>
            </a:p>
            <a:p>
              <a:pPr marL="285750" indent="-285750" algn="ctr">
                <a:buFontTx/>
                <a:buChar char="-"/>
              </a:pPr>
              <a:r>
                <a:rPr lang="en-US" sz="21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Tổng</a:t>
              </a:r>
              <a:r>
                <a:rPr lang="en-US" sz="21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1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hợp</a:t>
              </a:r>
              <a:r>
                <a:rPr lang="en-US" sz="21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BC </a:t>
              </a:r>
            </a:p>
            <a:p>
              <a:pPr algn="ctr"/>
              <a:r>
                <a:rPr lang="en-US" sz="21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sz="21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Mẫu</a:t>
              </a:r>
              <a:r>
                <a:rPr lang="en-US" sz="21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1b, </a:t>
              </a:r>
              <a:r>
                <a:rPr lang="en-US" sz="21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Phụ</a:t>
              </a:r>
              <a:r>
                <a:rPr lang="en-US" sz="21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1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lục</a:t>
              </a:r>
              <a:r>
                <a:rPr lang="en-US" sz="21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1)</a:t>
              </a:r>
            </a:p>
            <a:p>
              <a:pPr algn="ctr"/>
              <a:r>
                <a:rPr lang="en-US" sz="21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Phiếu</a:t>
              </a:r>
              <a:r>
                <a:rPr lang="en-US" sz="21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1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điều</a:t>
              </a:r>
              <a:r>
                <a:rPr lang="en-US" sz="21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1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tra</a:t>
              </a:r>
              <a:r>
                <a:rPr lang="en-US" sz="21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TH </a:t>
              </a:r>
              <a:r>
                <a:rPr lang="en-US" sz="21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bệnh</a:t>
              </a:r>
              <a:r>
                <a:rPr lang="en-US" sz="21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en-US" sz="21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sz="21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Phụ</a:t>
              </a:r>
              <a:r>
                <a:rPr lang="en-US" sz="21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1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lục</a:t>
              </a:r>
              <a:r>
                <a:rPr lang="en-US" sz="21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2a, 2b) </a:t>
              </a:r>
              <a:endPara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2978379" y="1811803"/>
              <a:ext cx="3200400" cy="1474171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Vụ</a:t>
              </a:r>
              <a:r>
                <a:rPr lang="en-US" sz="2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Sức</a:t>
              </a:r>
              <a:r>
                <a:rPr lang="en-US" sz="2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khỏe</a:t>
              </a:r>
              <a:r>
                <a:rPr lang="en-US" sz="240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en-US" sz="240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 </a:t>
              </a:r>
              <a:r>
                <a:rPr lang="en-US" sz="24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mẹ</a:t>
              </a:r>
              <a:r>
                <a:rPr lang="en-US" sz="2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- </a:t>
              </a:r>
              <a:r>
                <a:rPr lang="en-US" sz="24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Trẻ</a:t>
              </a:r>
              <a:r>
                <a:rPr lang="en-US" sz="2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em</a:t>
              </a:r>
              <a:r>
                <a:rPr lang="en-US" sz="2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366486" y="2133600"/>
              <a:ext cx="2286000" cy="1153230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Sở</a:t>
              </a:r>
              <a:r>
                <a:rPr lang="en-US" sz="26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Y </a:t>
              </a:r>
              <a:r>
                <a:rPr lang="en-US" sz="26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tế</a:t>
              </a:r>
              <a:endPara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Straight Arrow Connector 16"/>
            <p:cNvCxnSpPr>
              <a:stCxn id="7" idx="0"/>
              <a:endCxn id="8" idx="2"/>
            </p:cNvCxnSpPr>
            <p:nvPr/>
          </p:nvCxnSpPr>
          <p:spPr>
            <a:xfrm flipV="1">
              <a:off x="2209800" y="3285974"/>
              <a:ext cx="2368779" cy="1356455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>
              <a:endCxn id="9" idx="2"/>
            </p:cNvCxnSpPr>
            <p:nvPr/>
          </p:nvCxnSpPr>
          <p:spPr>
            <a:xfrm flipV="1">
              <a:off x="1509486" y="3286830"/>
              <a:ext cx="0" cy="1329543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1621972" y="3433143"/>
              <a:ext cx="17308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Gửi báo cáo</a:t>
              </a:r>
            </a:p>
            <a:p>
              <a:r>
                <a:rPr lang="en-US" sz="20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sz="20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6</a:t>
              </a:r>
              <a:r>
                <a:rPr lang="en-US" sz="2000" b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9, 12th </a:t>
              </a:r>
              <a:endPara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" name="Left Arrow 1"/>
            <p:cNvSpPr/>
            <p:nvPr/>
          </p:nvSpPr>
          <p:spPr>
            <a:xfrm rot="1957420">
              <a:off x="4405830" y="3894417"/>
              <a:ext cx="2713151" cy="289777"/>
            </a:xfrm>
            <a:prstGeom prst="leftArrow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5601499" y="4638676"/>
              <a:ext cx="2895600" cy="1708401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Bệnh</a:t>
              </a:r>
              <a:r>
                <a:rPr lang="en-US" sz="2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2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viện</a:t>
              </a:r>
              <a:r>
                <a:rPr lang="en-US" sz="2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2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trực</a:t>
              </a:r>
              <a:r>
                <a:rPr lang="en-US" sz="2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2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thuộc</a:t>
              </a:r>
              <a:r>
                <a:rPr lang="en-US" sz="2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2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Bộ</a:t>
              </a:r>
              <a:r>
                <a:rPr lang="en-US" sz="2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Y </a:t>
              </a:r>
              <a:r>
                <a:rPr lang="en-US" sz="22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tế</a:t>
              </a:r>
              <a:r>
                <a:rPr lang="en-US" sz="2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2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hoặc</a:t>
              </a:r>
              <a:r>
                <a:rPr lang="en-US" sz="2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en-US" sz="22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Bệnh</a:t>
              </a:r>
              <a:r>
                <a:rPr lang="en-US" sz="2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2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viện</a:t>
              </a:r>
              <a:r>
                <a:rPr lang="en-US" sz="2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2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2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2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đạo</a:t>
              </a:r>
              <a:r>
                <a:rPr lang="en-US" sz="2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2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tuyến</a:t>
              </a:r>
              <a:endPara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Title 2"/>
          <p:cNvSpPr>
            <a:spLocks noGrp="1"/>
          </p:cNvSpPr>
          <p:nvPr>
            <p:ph type="title"/>
          </p:nvPr>
        </p:nvSpPr>
        <p:spPr>
          <a:xfrm>
            <a:off x="465328" y="533400"/>
            <a:ext cx="82296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THÔNG BÁO, BÁO CÁO</a:t>
            </a:r>
            <a:endParaRPr lang="en-US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275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9496" y="1676400"/>
            <a:ext cx="9046681" cy="4724400"/>
          </a:xfrm>
        </p:spPr>
        <p:txBody>
          <a:bodyPr>
            <a:noAutofit/>
          </a:bodyPr>
          <a:lstStyle/>
          <a:p>
            <a:pPr marL="342900" lvl="0" indent="-342900" algn="just">
              <a:spcBef>
                <a:spcPts val="0"/>
              </a:spcBef>
              <a:buClrTx/>
              <a:buFont typeface="Times New Roman" panose="02020603050405020304" pitchFamily="18" charset="0"/>
              <a:buChar char="-"/>
            </a:pPr>
            <a:r>
              <a:rPr lang="pt-BR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Tăng cường </a:t>
            </a:r>
            <a:r>
              <a:rPr lang="pt-BR" sz="2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QLT, </a:t>
            </a:r>
            <a:r>
              <a:rPr lang="pt-BR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 </a:t>
            </a: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 </a:t>
            </a: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sớm PNMT </a:t>
            </a: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 </a:t>
            </a: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nhiễm Zika</a:t>
            </a:r>
            <a:r>
              <a:rPr lang="pt-BR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pt-BR" sz="2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SÂ phát </a:t>
            </a:r>
            <a:r>
              <a:rPr lang="pt-BR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 chứng đầu nhỏ ở thai nhi</a:t>
            </a: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xử </a:t>
            </a: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trí </a:t>
            </a: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 </a:t>
            </a:r>
            <a:r>
              <a:rPr lang="pt-BR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 </a:t>
            </a: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tuyến </a:t>
            </a: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nếu không </a:t>
            </a:r>
            <a:r>
              <a:rPr lang="pt-BR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đủ điều kiện; 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buClrTx/>
              <a:buFont typeface="Times New Roman" panose="02020603050405020304" pitchFamily="18" charset="0"/>
              <a:buChar char="-"/>
            </a:pPr>
            <a:r>
              <a:rPr lang="pt-BR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 và </a:t>
            </a: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ghi </a:t>
            </a: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 </a:t>
            </a:r>
            <a:r>
              <a:rPr lang="pt-BR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 vòng đầu vào hồ sơ bệnh án đối với tất cả </a:t>
            </a: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SS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buClrTx/>
              <a:buFont typeface="Times New Roman" panose="02020603050405020304" pitchFamily="18" charset="0"/>
              <a:buChar char="-"/>
            </a:pPr>
            <a:r>
              <a:rPr lang="pt-BR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Lấy mẫu, bảo quản và vận chuyển mẫu máu mẹ và trẻ sơ sinh đúng quy trình, </a:t>
            </a: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gửi </a:t>
            </a: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XN Zika (VSDT/Pasteur); TORCHS (</a:t>
            </a:r>
            <a:r>
              <a:rPr lang="en-US" sz="22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Bệnh </a:t>
            </a:r>
            <a:r>
              <a:rPr lang="en-US" sz="220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sz="22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 đầu ngành CĐT)</a:t>
            </a: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0"/>
              </a:spcBef>
              <a:buClrTx/>
              <a:buFont typeface="Times New Roman" panose="02020603050405020304" pitchFamily="18" charset="0"/>
              <a:buChar char="-"/>
            </a:pPr>
            <a:r>
              <a:rPr lang="pt-BR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Phối hợp </a:t>
            </a: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 </a:t>
            </a: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đơn vị đầu mối (TTCSSKSS/KSBT) </a:t>
            </a:r>
            <a:r>
              <a:rPr lang="pt-BR" sz="2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 tra </a:t>
            </a: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 TH nghi ngờ</a:t>
            </a:r>
          </a:p>
          <a:p>
            <a:pPr marL="342900" lvl="0" indent="-342900" algn="just">
              <a:spcBef>
                <a:spcPts val="0"/>
              </a:spcBef>
              <a:buClrTx/>
              <a:buFont typeface="Times New Roman" panose="02020603050405020304" pitchFamily="18" charset="0"/>
              <a:buChar char="-"/>
            </a:pP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 huấn cho cán bộ sản khoa của đơn vị về phát hiện sớm các triệu chứng nghi ngờ nhiễm Zika ở PNMT, KT SÂ đo vòng đầu ở thai nhi, đo vòng đầu ở TSS.</a:t>
            </a:r>
            <a:endParaRPr lang="en-US" sz="220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buClrTx/>
              <a:buFont typeface="Times New Roman" panose="02020603050405020304" pitchFamily="18" charset="0"/>
              <a:buChar char="-"/>
            </a:pP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 </a:t>
            </a: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kê, báo cáo:</a:t>
            </a:r>
            <a:endParaRPr lang="en-US" sz="220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76745" lvl="1" indent="0" algn="just">
              <a:spcBef>
                <a:spcPts val="0"/>
              </a:spcBef>
              <a:buClrTx/>
              <a:buNone/>
            </a:pP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Đối với các </a:t>
            </a: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BV </a:t>
            </a: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trực thuộc Bộ Y tế: </a:t>
            </a: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BC ngay </a:t>
            </a: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về Bộ Y tế (Vụ </a:t>
            </a: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SKBMTE)</a:t>
            </a:r>
            <a:endParaRPr lang="en-US" sz="2200">
              <a:solidFill>
                <a:srgbClr val="00206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76745" lvl="1" indent="0" algn="just">
              <a:spcBef>
                <a:spcPts val="0"/>
              </a:spcBef>
              <a:buClrTx/>
              <a:buNone/>
            </a:pP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Đối với các CSYT còn lại: thông báo ngay về </a:t>
            </a: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TT CSSKSS/KSBT </a:t>
            </a: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tỉnh/Tp.</a:t>
            </a:r>
            <a:endParaRPr lang="en-US" sz="2200">
              <a:solidFill>
                <a:srgbClr val="00206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0"/>
              </a:spcBef>
              <a:buClrTx/>
              <a:buFont typeface="Times New Roman" panose="02020603050405020304" pitchFamily="18" charset="0"/>
              <a:buChar char="-"/>
            </a:pP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99496" y="762000"/>
            <a:ext cx="8892104" cy="914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5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BVPS,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BVĐK, BV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BYT</a:t>
            </a:r>
            <a:r>
              <a:rPr lang="en-US" sz="25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các BV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ngành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CS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QL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thai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đẻ</a:t>
            </a:r>
            <a:endParaRPr lang="en-US" sz="2500" dirty="0">
              <a:solidFill>
                <a:srgbClr val="C00000"/>
              </a:solidFill>
            </a:endParaRPr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85800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TRÁCH NHIỆM </a:t>
            </a:r>
            <a:r>
              <a:rPr lang="en-US" sz="3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 CÁC 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ĐƠN VỊ LIÊN QUAN</a:t>
            </a:r>
            <a:endParaRPr lang="en-US" sz="3000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98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36072" y="2209800"/>
            <a:ext cx="9007928" cy="4114800"/>
          </a:xfrm>
        </p:spPr>
        <p:txBody>
          <a:bodyPr>
            <a:noAutofit/>
          </a:bodyPr>
          <a:lstStyle/>
          <a:p>
            <a:pPr marL="342900" lvl="0" indent="-342900" algn="just"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 và ghi chép số đo vòng đầu vào hồ sơ bệnh án đối với tất cả trẻ sơ sinh và những trẻ dưới 1 tuổi nghi đầu nhỏ;</a:t>
            </a:r>
            <a:endParaRPr lang="en-US" sz="2400" dirty="0">
              <a:solidFill>
                <a:srgbClr val="00206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r>
              <a:rPr lang="pt-BR" sz="24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 báo và phối </a:t>
            </a: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 với Trung </a:t>
            </a:r>
            <a:r>
              <a:rPr lang="pt-BR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tâm </a:t>
            </a:r>
            <a:r>
              <a:rPr lang="pt-BR" sz="24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CSSKSS/KSBT </a:t>
            </a: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tỉnh/Tp và các đơn vị liên quan điều tra các trường hợp nghi ngờ;</a:t>
            </a:r>
            <a:endParaRPr lang="en-US" sz="2400" dirty="0">
              <a:solidFill>
                <a:srgbClr val="00206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Lấy mẫu, bảo quản và vận chuyển mẫu máu trẻ đúng quy trình, </a:t>
            </a:r>
            <a:r>
              <a:rPr lang="pt-BR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gửi </a:t>
            </a:r>
            <a:r>
              <a:rPr lang="pt-BR" sz="24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XN Zika (VSDT/Pasteur); TORCHS (</a:t>
            </a:r>
            <a:r>
              <a:rPr lang="en-US" sz="24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BV đầu </a:t>
            </a:r>
            <a:r>
              <a:rPr lang="en-US" sz="240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ngành</a:t>
            </a:r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CĐT về </a:t>
            </a:r>
            <a:r>
              <a:rPr lang="en-US" sz="240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</a:t>
            </a:r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khoa)</a:t>
            </a:r>
            <a:r>
              <a:rPr lang="pt-BR" sz="24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2400" dirty="0">
              <a:solidFill>
                <a:srgbClr val="00206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endParaRPr lang="en-US" sz="2500" dirty="0">
              <a:solidFill>
                <a:srgbClr val="002060"/>
              </a:solidFill>
              <a:latin typeface=".VnTime" panose="020B7200000000000000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123880" y="990600"/>
            <a:ext cx="8943920" cy="1219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3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BV </a:t>
            </a:r>
            <a:r>
              <a:rPr lang="en-US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tỉnh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BVĐK, BV </a:t>
            </a:r>
            <a:r>
              <a:rPr lang="en-US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BYT</a:t>
            </a:r>
            <a:r>
              <a:rPr lang="en-US" sz="23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en-US" sz="23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BV </a:t>
            </a:r>
            <a:r>
              <a:rPr lang="en-US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ngành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CS </a:t>
            </a:r>
            <a:r>
              <a:rPr lang="en-US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3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nhi</a:t>
            </a:r>
            <a:endParaRPr lang="en-US" sz="2300" dirty="0">
              <a:solidFill>
                <a:srgbClr val="C00000"/>
              </a:solidFill>
            </a:endParaRPr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685800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TRÁCH NHIỆM </a:t>
            </a:r>
            <a:r>
              <a:rPr lang="en-US" sz="3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 CÁC 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ĐƠN VỊ LIÊN QUAN</a:t>
            </a:r>
            <a:endParaRPr lang="en-US" sz="3000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986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85928"/>
            <a:ext cx="9144000" cy="685800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TRÁCH NHIỆM </a:t>
            </a:r>
            <a:r>
              <a:rPr lang="en-US" sz="3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 CÁC 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ĐƠN VỊ LIÊN QUAN</a:t>
            </a:r>
            <a:endParaRPr lang="en-US" sz="3000" dirty="0">
              <a:solidFill>
                <a:srgbClr val="002060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36072" y="1600200"/>
            <a:ext cx="9007928" cy="5181600"/>
          </a:xfrm>
        </p:spPr>
        <p:txBody>
          <a:bodyPr>
            <a:normAutofit/>
          </a:bodyPr>
          <a:lstStyle/>
          <a:p>
            <a:pPr marL="342900" lvl="0" indent="-342900" algn="just"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r>
              <a:rPr lang="pt-BR" sz="28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 </a:t>
            </a:r>
            <a:r>
              <a:rPr lang="pt-BR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đạo CSYT sản khoa, 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 khoa, </a:t>
            </a:r>
            <a:r>
              <a:rPr lang="pt-BR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SKSS tăng 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cường </a:t>
            </a:r>
            <a:r>
              <a:rPr lang="pt-BR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QL thai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phát hiện sớm và xử trí các trường </a:t>
            </a:r>
            <a:r>
              <a:rPr lang="pt-BR" sz="28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 </a:t>
            </a:r>
            <a:r>
              <a:rPr lang="pt-BR" sz="28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PN 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mang thai nhiễm vi rút Zika và trẻ sinh ra từ mẹ nhiễm vi rút Zika;</a:t>
            </a:r>
            <a:endParaRPr lang="en-US" sz="2800" dirty="0">
              <a:solidFill>
                <a:srgbClr val="00206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Phổ biến và cập nhật </a:t>
            </a:r>
            <a:r>
              <a:rPr lang="pt-BR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 dẫn giám sát hội chứng đầu nhỏ ở thai nhi và trẻ sơ sinh nghi do vi rút Zika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2800" dirty="0">
              <a:solidFill>
                <a:srgbClr val="00206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 đầu mối tổ chức triển khai hoạt động giám sát ở tuyến Trung ương đối với các trường hợp nghi ngờ có hội chứng đầu nhỏ ở thai nhi và trẻ sơ sinh có thể do vi rút Zika;</a:t>
            </a:r>
            <a:endParaRPr lang="en-US" sz="2800" dirty="0">
              <a:solidFill>
                <a:srgbClr val="00206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Tổng hợp số liệu về hội chứng đầu nhỏ ở thai nhi và trẻ sơ sinh.</a:t>
            </a:r>
            <a:endParaRPr lang="en-US" sz="2800" dirty="0">
              <a:solidFill>
                <a:srgbClr val="00206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136072" y="902208"/>
            <a:ext cx="8229600" cy="533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Vụ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endParaRPr lang="en-US" sz="3000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303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36072" y="1642226"/>
            <a:ext cx="8855528" cy="4606174"/>
          </a:xfrm>
        </p:spPr>
        <p:txBody>
          <a:bodyPr>
            <a:normAutofit/>
          </a:bodyPr>
          <a:lstStyle/>
          <a:p>
            <a:pPr marL="342900" lvl="0" indent="-342900" algn="just"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r>
              <a:rPr lang="pt-BR" sz="28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 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 xét nghiệm khẳng định nhiễm vi rút Zika;</a:t>
            </a:r>
            <a:endParaRPr lang="en-US" sz="2800" dirty="0">
              <a:solidFill>
                <a:srgbClr val="00206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Phối hợp với các đơn vị liên quan trong việc điều tra các trường hợp nghi ngờ;</a:t>
            </a:r>
            <a:endParaRPr lang="en-US" sz="2800" dirty="0">
              <a:solidFill>
                <a:srgbClr val="00206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 báo kết </a:t>
            </a:r>
            <a:r>
              <a:rPr lang="pt-BR" sz="28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 </a:t>
            </a:r>
            <a:r>
              <a:rPr lang="pt-BR" sz="28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XN 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pt-BR" sz="28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 </a:t>
            </a:r>
            <a:r>
              <a:rPr lang="pt-BR" sz="28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GS, TT CSSKSS/KSBT; 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báo cáo </a:t>
            </a:r>
            <a:r>
              <a:rPr lang="pt-BR" sz="28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Cục </a:t>
            </a:r>
            <a:r>
              <a:rPr lang="pt-BR" sz="28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YTDP, 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 Sức </a:t>
            </a:r>
            <a:r>
              <a:rPr lang="pt-BR" sz="28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khỏe </a:t>
            </a:r>
            <a:r>
              <a:rPr lang="pt-BR" sz="28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BM-TE.</a:t>
            </a:r>
            <a:endParaRPr lang="en-US" sz="2800" dirty="0">
              <a:solidFill>
                <a:srgbClr val="00206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 dẫn/tập huấn cho cán bộ sản, nhi kỹ thuật lấy mẫu, bảo quản, vận chuyển mẫu máu </a:t>
            </a:r>
            <a:r>
              <a:rPr lang="pt-BR" sz="28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gửi </a:t>
            </a:r>
            <a:r>
              <a:rPr lang="pt-BR" sz="28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XN 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Zika.</a:t>
            </a:r>
            <a:endParaRPr lang="en-US" sz="2800" dirty="0">
              <a:solidFill>
                <a:srgbClr val="00206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7520" y="1342260"/>
            <a:ext cx="8514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82616" y="1066800"/>
            <a:ext cx="8908983" cy="53340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Viện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tễ/các Viện Pasteur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685800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TRÁCH NHIỆM </a:t>
            </a:r>
            <a:r>
              <a:rPr lang="en-US" sz="3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 CÁC 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ĐƠN VỊ LIÊN QUAN</a:t>
            </a:r>
            <a:endParaRPr lang="en-US" sz="3000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503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15323"/>
            <a:ext cx="8229600" cy="89511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TỔNG QUAN</a:t>
            </a:r>
            <a:b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1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hông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endParaRPr lang="en-US" sz="3100" dirty="0">
              <a:solidFill>
                <a:srgbClr val="002060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8991600" cy="4953000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buClr>
                <a:schemeClr val="bg2"/>
              </a:buClr>
              <a:buSzPct val="100000"/>
              <a:buFont typeface="Wingdings" pitchFamily="2" charset="2"/>
              <a:buChar char="ü"/>
            </a:pPr>
            <a:r>
              <a:rPr lang="en-US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vi-VN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à bệnh truyền nhiễm cấp tính, có thể gây thành dịch</a:t>
            </a:r>
            <a:endParaRPr lang="en-US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Clr>
                <a:schemeClr val="bg2"/>
              </a:buClr>
              <a:buSzPct val="100000"/>
              <a:buFont typeface="Wingdings" pitchFamily="2" charset="2"/>
              <a:buChar char="ü"/>
            </a:pPr>
            <a:r>
              <a:rPr lang="en-US" sz="22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vi-VN" sz="22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Arbovirus</a:t>
            </a:r>
            <a:r>
              <a:rPr lang="vi-VN" sz="2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SG" sz="22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vi-VN" sz="22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Flaviviridae, cùng nhóm vi</a:t>
            </a:r>
            <a:r>
              <a:rPr lang="en-US" sz="2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rus</a:t>
            </a:r>
            <a:r>
              <a:rPr lang="en-U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SXH Den</a:t>
            </a:r>
            <a:r>
              <a:rPr lang="vi-VN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gue, </a:t>
            </a:r>
            <a:r>
              <a:rPr lang="vi-VN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viêm não </a:t>
            </a:r>
            <a:r>
              <a:rPr lang="vi-VN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vi-VN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vi-VN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Chikungunya, sốt vàng và sốt Tây sông Nile</a:t>
            </a:r>
            <a:endParaRPr lang="en-US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0"/>
              </a:spcBef>
              <a:buClr>
                <a:schemeClr val="bg2"/>
              </a:buClr>
              <a:buSzPct val="100000"/>
              <a:buFont typeface="Wingdings" pitchFamily="2" charset="2"/>
              <a:buChar char="ü"/>
            </a:pPr>
            <a:r>
              <a:rPr lang="en-US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Lâ</a:t>
            </a:r>
            <a:r>
              <a:rPr lang="vi-VN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 truyền</a:t>
            </a:r>
            <a:r>
              <a:rPr lang="en-U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qua</a:t>
            </a:r>
            <a:r>
              <a:rPr lang="vi-VN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muỗi </a:t>
            </a:r>
            <a:r>
              <a:rPr lang="vi-VN" sz="2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Aedes </a:t>
            </a:r>
            <a:r>
              <a:rPr lang="en-US" sz="22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aegypti</a:t>
            </a:r>
            <a:r>
              <a:rPr lang="vi-VN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vi-VN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 </a:t>
            </a:r>
            <a:r>
              <a:rPr lang="en-U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TD</a:t>
            </a:r>
            <a:r>
              <a:rPr lang="vi-VN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máu</a:t>
            </a:r>
            <a:r>
              <a:rPr lang="en-U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mẹ </a:t>
            </a:r>
            <a:r>
              <a:rPr lang="en-U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</a:t>
            </a:r>
            <a:r>
              <a:rPr lang="vi-VN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endParaRPr lang="en-US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897698"/>
            <a:ext cx="8382000" cy="39603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633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8392" y="1681098"/>
            <a:ext cx="9007928" cy="5268030"/>
          </a:xfrm>
        </p:spPr>
        <p:txBody>
          <a:bodyPr>
            <a:normAutofit/>
          </a:bodyPr>
          <a:lstStyle/>
          <a:p>
            <a:pPr marL="342900" indent="-342900" algn="just">
              <a:spcBef>
                <a:spcPts val="600"/>
              </a:spcBef>
              <a:buClrTx/>
              <a:buFont typeface="Times New Roman" panose="02020603050405020304" pitchFamily="18" charset="0"/>
              <a:buChar char="-"/>
            </a:pPr>
            <a:r>
              <a:rPr lang="pt-BR" sz="28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 vai trò là BV chỉ đạo tuyến đầu </a:t>
            </a:r>
            <a:r>
              <a:rPr lang="pt-BR" sz="2800" b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ngành</a:t>
            </a:r>
            <a:r>
              <a:rPr lang="pt-BR" sz="28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800" b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sản khoa:</a:t>
            </a:r>
            <a:endParaRPr lang="pt-BR" sz="2800" b="1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5508" lvl="1" indent="-342900" algn="just">
              <a:lnSpc>
                <a:spcPct val="80000"/>
              </a:lnSpc>
              <a:buClrTx/>
              <a:buFont typeface="Calibri" panose="020F0502020204030204" pitchFamily="34" charset="0"/>
              <a:buChar char="+"/>
            </a:pPr>
            <a:r>
              <a:rPr lang="pt-BR" sz="280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Phối hợp với Vụ SKBMTE điều tra các </a:t>
            </a:r>
            <a:r>
              <a:rPr lang="pt-BR" sz="280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 hợp nghi ngờ;</a:t>
            </a:r>
          </a:p>
          <a:p>
            <a:pPr marL="635508" lvl="1" indent="-342900" algn="just">
              <a:lnSpc>
                <a:spcPct val="80000"/>
              </a:lnSpc>
              <a:buClrTx/>
              <a:buFont typeface="Calibri" panose="020F0502020204030204" pitchFamily="34" charset="0"/>
              <a:buChar char="+"/>
            </a:pPr>
            <a:r>
              <a:rPr lang="pt-BR" sz="280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 </a:t>
            </a:r>
            <a:r>
              <a:rPr lang="pt-BR" sz="28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 chẩn đoán chứng đầu nhỏ ở thai nhi</a:t>
            </a:r>
            <a:r>
              <a:rPr lang="pt-BR" sz="280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QĐ </a:t>
            </a:r>
            <a:r>
              <a:rPr lang="pt-BR" sz="28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hướng xử trí hoặc hỗ trợ tuyến dưới xử trí các trường hợp đầu nhỏ ở thai nhi; </a:t>
            </a:r>
            <a:endParaRPr lang="en-US" sz="28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5508" lvl="1" indent="-342900" algn="just">
              <a:lnSpc>
                <a:spcPct val="80000"/>
              </a:lnSpc>
              <a:buClrTx/>
              <a:buFont typeface="Calibri" panose="020F0502020204030204" pitchFamily="34" charset="0"/>
              <a:buChar char="+"/>
            </a:pP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 huấn cho cán bộ sản khoa tuyến dưới về phát hiện sớm các triệu chứng nghi ngờ nhiễm vi rút Zika </a:t>
            </a:r>
            <a:r>
              <a:rPr lang="pt-BR" sz="280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ở </a:t>
            </a:r>
            <a:r>
              <a:rPr lang="pt-BR" sz="280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PNMT, chuẩn hóa KT siêu 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âm đo vòng đầu ở thai nhi</a:t>
            </a:r>
            <a:r>
              <a:rPr lang="pt-BR" sz="280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t-BR" sz="280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KT 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 vòng đầu ở trẻ sơ sinh, quản lý và xử trí các trường hợp đầu nhỏ ở thai nhi.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88392" y="1092009"/>
            <a:ext cx="9007928" cy="533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6.4.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khoa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685800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TRÁCH NHIỆM </a:t>
            </a:r>
            <a:r>
              <a:rPr lang="en-US" sz="3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 CÁC 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ĐƠN VỊ LIÊN QUAN</a:t>
            </a:r>
            <a:endParaRPr lang="en-US" sz="3000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632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685800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TRÁCH NHIỆM </a:t>
            </a:r>
            <a:r>
              <a:rPr lang="en-US" sz="3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 CÁC 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ĐƠN VỊ LIÊN QUAN</a:t>
            </a:r>
            <a:endParaRPr lang="en-US" sz="3000" dirty="0">
              <a:solidFill>
                <a:srgbClr val="002060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0104" y="1524000"/>
            <a:ext cx="9007928" cy="5182371"/>
          </a:xfrm>
        </p:spPr>
        <p:txBody>
          <a:bodyPr>
            <a:noAutofit/>
          </a:bodyPr>
          <a:lstStyle/>
          <a:p>
            <a:pPr marL="342900" lvl="0" indent="-342900" algn="just"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r>
              <a:rPr lang="pt-BR" sz="2600" b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 vai trò là BV chỉ đạo tuyến đầu ngành nhi khoa:</a:t>
            </a:r>
          </a:p>
          <a:p>
            <a:pPr marL="635508" lvl="1" indent="-342900" algn="just">
              <a:spcBef>
                <a:spcPts val="600"/>
              </a:spcBef>
              <a:buClrTx/>
              <a:buFont typeface="Calibri" panose="020F0502020204030204" pitchFamily="34" charset="0"/>
              <a:buChar char="+"/>
            </a:pPr>
            <a:r>
              <a:rPr lang="pt-BR" sz="2600" b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 </a:t>
            </a:r>
            <a:r>
              <a:rPr lang="pt-BR" sz="2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 chẩn đoán chứng đầu nhỏ ở trẻ, quyết định hướng xử trí hoặc hỗ trợ tuyến dưới xử trí các trường hợp đầu nhỏ ở trẻ;</a:t>
            </a:r>
            <a:endParaRPr lang="en-US" sz="26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5508" lvl="1" indent="-342900" algn="just">
              <a:spcBef>
                <a:spcPts val="600"/>
              </a:spcBef>
              <a:buClrTx/>
              <a:buFont typeface="Calibri" panose="020F0502020204030204" pitchFamily="34" charset="0"/>
              <a:buChar char="+"/>
            </a:pPr>
            <a:r>
              <a:rPr lang="pt-BR" sz="260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Xét nghiệm tìm các nguyên nhân nhiễm trùng như toxoplasma, rubella, cytomegalovirus, herpes simplex virus; </a:t>
            </a:r>
            <a:endParaRPr lang="en-US" sz="260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5508" lvl="1" indent="-342900" algn="just">
              <a:spcBef>
                <a:spcPts val="600"/>
              </a:spcBef>
              <a:buClrTx/>
              <a:buFont typeface="Calibri" panose="020F0502020204030204" pitchFamily="34" charset="0"/>
              <a:buChar char="+"/>
            </a:pPr>
            <a:r>
              <a:rPr lang="pt-BR" sz="260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 </a:t>
            </a:r>
            <a:r>
              <a:rPr lang="pt-BR" sz="2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huấn cho cán bộ nhi khoa tuyến dưới về kỹ thuật đo vòng đầu ở TSS, quản lý và xử trí các trường hợp đầu nhỏ ở TSS và dưới 1 </a:t>
            </a:r>
            <a:r>
              <a:rPr lang="pt-BR" sz="260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tuổi;</a:t>
            </a:r>
          </a:p>
          <a:p>
            <a:pPr marL="635508" lvl="1" indent="-342900" algn="just">
              <a:spcBef>
                <a:spcPts val="600"/>
              </a:spcBef>
              <a:buClrTx/>
              <a:buFont typeface="Calibri" panose="020F0502020204030204" pitchFamily="34" charset="0"/>
              <a:buChar char="+"/>
            </a:pPr>
            <a:r>
              <a:rPr lang="pt-BR" sz="260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Phối hợp với </a:t>
            </a:r>
            <a:r>
              <a:rPr lang="pt-BR" sz="260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 SK BM-TE điều </a:t>
            </a:r>
            <a:r>
              <a:rPr lang="pt-BR" sz="260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 các trường hợp nghi ngờ;</a:t>
            </a:r>
            <a:endParaRPr lang="en-US" sz="260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en-US" sz="26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109728" y="990600"/>
            <a:ext cx="8229600" cy="533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6.5.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</a:t>
            </a:r>
            <a:r>
              <a:rPr lang="en-US" sz="3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khoa</a:t>
            </a:r>
            <a:endParaRPr lang="en-US" sz="2000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25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36072" y="2039550"/>
            <a:ext cx="9007928" cy="4255779"/>
          </a:xfrm>
        </p:spPr>
        <p:txBody>
          <a:bodyPr>
            <a:normAutofit/>
          </a:bodyPr>
          <a:lstStyle/>
          <a:p>
            <a:pPr marL="342900" lvl="0" indent="-342900" algn="just"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 lập Đoàn điều tra thực địa khi cần thiết;</a:t>
            </a:r>
            <a:endParaRPr lang="en-US" sz="2800" dirty="0">
              <a:solidFill>
                <a:srgbClr val="00206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r>
              <a:rPr lang="pt-BR" sz="28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Giao </a:t>
            </a:r>
            <a:r>
              <a:rPr lang="pt-BR" sz="28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TTCSSKSS/KSBT </a:t>
            </a:r>
            <a:r>
              <a:rPr lang="pt-BR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 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đầu mối, phối </a:t>
            </a:r>
            <a:r>
              <a:rPr lang="pt-BR" sz="28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 </a:t>
            </a:r>
            <a:r>
              <a:rPr lang="pt-BR" sz="28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 các 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đơn vị liên </a:t>
            </a:r>
            <a:r>
              <a:rPr lang="pt-BR" sz="28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pt-BR" sz="28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 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 các trường hợp nghi ngờ;</a:t>
            </a:r>
            <a:endParaRPr lang="en-US" sz="2800" dirty="0">
              <a:solidFill>
                <a:srgbClr val="00206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r>
              <a:rPr lang="pt-BR" sz="28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 </a:t>
            </a:r>
            <a:r>
              <a:rPr lang="pt-BR" sz="28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đạo, bố 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trí kinh phí phòng chống dịch bệnh của địa phương cho công tác điều tra, công tác đào tạo về giám </a:t>
            </a:r>
            <a:r>
              <a:rPr lang="pt-BR" sz="28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sát </a:t>
            </a:r>
            <a:r>
              <a:rPr lang="pt-BR" sz="28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chứng </a:t>
            </a:r>
            <a:r>
              <a:rPr lang="pt-B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đầu nhỏ ở thai nhi và trẻ sơ sinh.</a:t>
            </a:r>
            <a:endParaRPr lang="en-US" sz="2800" dirty="0">
              <a:solidFill>
                <a:srgbClr val="00206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128016" y="1143000"/>
            <a:ext cx="8229600" cy="533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6.6.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tỉnh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6858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TRÁCH NHIỆM </a:t>
            </a:r>
            <a:r>
              <a:rPr 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 CÁC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ĐƠN VỊ LIÊN QUAN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999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36072" y="1719072"/>
            <a:ext cx="9007928" cy="5049660"/>
          </a:xfrm>
        </p:spPr>
        <p:txBody>
          <a:bodyPr>
            <a:normAutofit/>
          </a:bodyPr>
          <a:lstStyle/>
          <a:p>
            <a:pPr lvl="0" algn="just">
              <a:lnSpc>
                <a:spcPct val="120000"/>
              </a:lnSpc>
              <a:buClrTx/>
              <a:buFont typeface="Times New Roman" panose="02020603050405020304" pitchFamily="18" charset="0"/>
              <a:buChar char="-"/>
            </a:pP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Tăng cường </a:t>
            </a:r>
            <a:r>
              <a:rPr lang="pt-B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QLT, </a:t>
            </a: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hiện sớm các trường hợp </a:t>
            </a:r>
            <a:r>
              <a:rPr lang="pt-B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PNMT nghi </a:t>
            </a: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ngờ nhiễm vi rút Zika, </a:t>
            </a:r>
            <a:r>
              <a:rPr lang="pt-B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 phát </a:t>
            </a: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 chứng đầu nhỏ ở thai nhi, chuyển bệnh viện phụ sản, sản nhi tuyến tỉnh trở lên để xử trí;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buClrTx/>
              <a:buFont typeface="Times New Roman" panose="02020603050405020304" pitchFamily="18" charset="0"/>
              <a:buChar char="-"/>
            </a:pP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 </a:t>
            </a:r>
            <a:r>
              <a:rPr lang="pt-BR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 mối của Đoàn điều tra thực địa</a:t>
            </a: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tổ chức thực hiện điều tra các trường hợp nghi ngờ với sự tham gia của các đơn vị liên quan;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buClrTx/>
              <a:buFont typeface="Times New Roman" panose="02020603050405020304" pitchFamily="18" charset="0"/>
              <a:buChar char="-"/>
            </a:pP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 đầu mối tổ chức tập huấn cho cán bộ sản, nhi trong tỉnh về phát hiện sớm các triệu chứng nghi ngờ nhiễm vi rút Zika ở </a:t>
            </a:r>
            <a:r>
              <a:rPr lang="pt-B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PNMT, </a:t>
            </a: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thuật siêu âm đo vòng đầu ở thai nhi, kỹ thuật đo vòng đầu ở trẻ sơ sinh, quản lý và xử trí các trường hợp đầu nhỏ ở thai nhi và trẻ sơ sinh.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126928" y="1033272"/>
            <a:ext cx="8229600" cy="533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6.9.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CSSKSS/KSBT</a:t>
            </a:r>
            <a:endParaRPr lang="en-US" sz="3000" dirty="0">
              <a:solidFill>
                <a:srgbClr val="C00000"/>
              </a:solidFill>
            </a:endParaRPr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685800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TRÁCH NHIỆM </a:t>
            </a:r>
            <a:r>
              <a:rPr lang="en-US" sz="3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 CÁC 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ĐƠN VỊ LIÊN QUAN</a:t>
            </a:r>
            <a:endParaRPr lang="en-US" sz="3000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68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31064" y="1694715"/>
            <a:ext cx="9007928" cy="5049660"/>
          </a:xfrm>
        </p:spPr>
        <p:txBody>
          <a:bodyPr>
            <a:norm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Tx/>
              <a:buFont typeface="Times New Roman" panose="02020603050405020304" pitchFamily="18" charset="0"/>
              <a:buChar char="-"/>
            </a:pP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Thống kê, báo cáo: </a:t>
            </a:r>
            <a:endParaRPr lang="en-US" sz="2400" dirty="0">
              <a:solidFill>
                <a:srgbClr val="002060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635508" lvl="1" indent="-342900" algn="just">
              <a:buClrTx/>
              <a:buFont typeface="Calibri" panose="020F0502020204030204" pitchFamily="34" charset="0"/>
              <a:buChar char="+"/>
            </a:pP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 nhận thông báo trường hợp bệnh nghi ngờ, bệnh có thể hoặc bệnh xác định nhiễm vi rút Zika ở </a:t>
            </a:r>
            <a:r>
              <a:rPr lang="pt-BR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PNMT hoặc </a:t>
            </a: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 chứng đầu nhỏ ở trẻ sơ sinh, trẻ dưới 1 tuổi, Trung tâm </a:t>
            </a:r>
            <a:r>
              <a:rPr lang="pt-BR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CSSKSS/KSBT </a:t>
            </a: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 báo cáo theo Mẫu 1a - phụ lục 1 gửi Vụ Sức khỏe Bà mẹ - Trẻ em, đồng thời gửi </a:t>
            </a:r>
            <a:r>
              <a:rPr lang="pt-BR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TTYTDP </a:t>
            </a: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tỉnh/Tp, Cục Y tế dự phòng, Viện Vệ sinh dịch tễ/Pasteur khu vực và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Bệnh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ngành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đạo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tuyến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khoa</a:t>
            </a: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.VnTime" panose="020B7200000000000000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5508" lvl="1" indent="-342900" algn="just">
              <a:buClrTx/>
              <a:buFont typeface="Calibri" panose="020F0502020204030204" pitchFamily="34" charset="0"/>
              <a:buChar char="+"/>
            </a:pPr>
            <a:r>
              <a:rPr lang="pt-BR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Tại các thời điểm 3 tháng, 6 tháng, 9 tháng và 12 tháng, Trung tâm CSSKSS tỉnh/TP tổng hợp, gửi báo cáo trong địa bàn tỉnh/Tp về Sở Y tế và Vụ SKBMTE (Mẫu 1b, Phụ lục 1), kèm theo các phiếu điều tra trường hợp bệnh (Phụ lục 2a, 2b</a:t>
            </a:r>
            <a:r>
              <a:rPr lang="pt-BR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2400" dirty="0">
              <a:solidFill>
                <a:srgbClr val="002060"/>
              </a:solidFill>
              <a:latin typeface=".VnTime" panose="020B7200000000000000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131064" y="1008915"/>
            <a:ext cx="8229600" cy="533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6.9. </a:t>
            </a:r>
            <a:r>
              <a:rPr lang="en-US" sz="3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CSSKSS/KSBT</a:t>
            </a:r>
            <a:endParaRPr lang="en-US" sz="3000" dirty="0">
              <a:solidFill>
                <a:srgbClr val="C00000"/>
              </a:solidFill>
            </a:endParaRPr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685800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TRÁCH NHIỆM </a:t>
            </a:r>
            <a:r>
              <a:rPr lang="en-US" sz="3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 CÁC 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ĐƠN VỊ LIÊN QUAN</a:t>
            </a:r>
            <a:endParaRPr lang="en-US" sz="3000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472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9146458" cy="55575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707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164" y="0"/>
            <a:ext cx="6419672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8865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976" y="0"/>
            <a:ext cx="4814047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568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094" y="0"/>
            <a:ext cx="5049811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2047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334" y="0"/>
            <a:ext cx="4653332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2459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8991600" cy="4953000"/>
          </a:xfrm>
        </p:spPr>
        <p:txBody>
          <a:bodyPr>
            <a:noAutofit/>
          </a:bodyPr>
          <a:lstStyle/>
          <a:p>
            <a:pPr lvl="0">
              <a:buClr>
                <a:srgbClr val="A04DA3"/>
              </a:buClr>
              <a:buFont typeface="Wingdings" pitchFamily="2" charset="2"/>
              <a:buChar char="ü"/>
            </a:pP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mắc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 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do vi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Zika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A04DA3"/>
              </a:buClr>
              <a:buFont typeface="Wingdings" pitchFamily="2" charset="2"/>
              <a:buChar char="ü"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hưa có thuốc điều trị đặc hiệu và vắc xin phòng bệnh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zik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01" y="2669099"/>
            <a:ext cx="2531198" cy="183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zika-vir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386" y="2669098"/>
            <a:ext cx="2743961" cy="183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mediaonetv.in/wp-content/uploads/2016/01/Zik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318" y="2669098"/>
            <a:ext cx="2668012" cy="183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https://cdn3.vox-cdn.com/thumbor/rOxWH_GFm-_o3ipyguQrA0haXAg=/0x0:4000x2667/1280x853/cdn0.vox-cdn.com/uploads/chorus_image/image/48609945/AP_191300382996.0.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2971" r="22177" b="-2971"/>
          <a:stretch/>
        </p:blipFill>
        <p:spPr bwMode="auto">
          <a:xfrm>
            <a:off x="662161" y="4502710"/>
            <a:ext cx="2564980" cy="2184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502711"/>
            <a:ext cx="2746972" cy="210782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212" y="4502711"/>
            <a:ext cx="2743200" cy="2107829"/>
          </a:xfrm>
          <a:prstGeom prst="rect">
            <a:avLst/>
          </a:prstGeom>
        </p:spPr>
      </p:pic>
      <p:sp>
        <p:nvSpPr>
          <p:cNvPr id="13" name="Title 2"/>
          <p:cNvSpPr>
            <a:spLocks noGrp="1"/>
          </p:cNvSpPr>
          <p:nvPr>
            <p:ph type="title"/>
          </p:nvPr>
        </p:nvSpPr>
        <p:spPr>
          <a:xfrm>
            <a:off x="457200" y="115323"/>
            <a:ext cx="8229600" cy="89511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TỔNG QUAN</a:t>
            </a:r>
            <a:b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1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hông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endParaRPr lang="en-US" sz="3100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366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726" y="0"/>
            <a:ext cx="4750548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1954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 </a:t>
            </a:r>
            <a:r>
              <a:rPr lang="en-US" sz="30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LỤC 3</a:t>
            </a:r>
            <a:br>
              <a:rPr lang="en-US" sz="30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</a:t>
            </a:r>
            <a:r>
              <a:rPr lang="en-US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 SIÊU ÂM ĐO KÍCH THƯỚC ĐẦU THAI NHI</a:t>
            </a:r>
            <a:endParaRPr 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1697012"/>
            <a:ext cx="5944402" cy="3450190"/>
          </a:xfrm>
          <a:prstGeom prst="rect">
            <a:avLst/>
          </a:prstGeom>
        </p:spPr>
      </p:pic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4800600" y="1981200"/>
            <a:ext cx="2980690" cy="2660015"/>
          </a:xfrm>
          <a:prstGeom prst="ellipse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67200" y="5257800"/>
            <a:ext cx="419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giữa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(1):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cân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đậm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âm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vang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Vách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suốt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(2):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trống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âm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Đồi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(3):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thưa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âm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vang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nằm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bên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giữa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xương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sọ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(4):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nét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600" y="1524000"/>
            <a:ext cx="37719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pt-BR" sz="2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1</a:t>
            </a:r>
            <a:r>
              <a:rPr lang="pt-BR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Siêu âm lấy được mặt cắt ngang đầu trung bình với các tiêu chuẩn mặt </a:t>
            </a:r>
            <a:r>
              <a:rPr lang="pt-BR" sz="2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cắt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2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kính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lưỡng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đỉnh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(5)</a:t>
            </a:r>
          </a:p>
          <a:p>
            <a:pPr marL="404813" algn="just">
              <a:spcAft>
                <a:spcPts val="0"/>
              </a:spcAft>
              <a:tabLst>
                <a:tab pos="339725" algn="l"/>
              </a:tabLst>
            </a:pPr>
            <a:r>
              <a:rPr lang="pt-BR" sz="2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Đặt </a:t>
            </a:r>
            <a:r>
              <a:rPr lang="pt-BR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thước đo trên bản xương, đo vuông góc với đường giữa, đi qua hai đồi thị.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pt-BR" sz="2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3</a:t>
            </a:r>
            <a:r>
              <a:rPr lang="pt-BR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Đo chu vi đầu (6)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04813" indent="52388" algn="just">
              <a:spcAft>
                <a:spcPts val="0"/>
              </a:spcAft>
            </a:pPr>
            <a:r>
              <a:rPr lang="pt-BR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Sử dụng thước đo chu vi đầu bao hết lên bản ngoài của xương sọ, không đo da đầu của </a:t>
            </a:r>
            <a:r>
              <a:rPr lang="pt-BR" sz="22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thai</a:t>
            </a:r>
            <a:r>
              <a:rPr lang="pt-BR" sz="220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2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111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2400"/>
            <a:ext cx="8991600" cy="1295400"/>
          </a:xfrm>
        </p:spPr>
        <p:txBody>
          <a:bodyPr>
            <a:noAutofit/>
          </a:bodyPr>
          <a:lstStyle/>
          <a:p>
            <a:pPr algn="ctr"/>
            <a:r>
              <a:rPr lang="en-US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 LỤC 4: </a:t>
            </a:r>
            <a:br>
              <a:rPr lang="en-US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 THƯỚC THAI NHI THEO TUỔI THAI TRÊN SIÊU ÂM</a:t>
            </a:r>
            <a:endParaRPr 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200" y="1744682"/>
            <a:ext cx="8991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508000" algn="just"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744538" algn="l"/>
              </a:tabLst>
            </a:pP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1.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bố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trị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vi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thai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lệch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(+1, +2, -1, -2, -3, -4, -5 SD)</a:t>
            </a:r>
          </a:p>
          <a:p>
            <a:pPr marL="742950" indent="-508000" algn="just"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744538" algn="l"/>
              </a:tabLst>
            </a:pP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2.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bố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trị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tỷ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giữa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vi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vi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bụng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thai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thai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lệch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(+1, +2, -1, -2, -3, -4, -5 SD)</a:t>
            </a:r>
          </a:p>
          <a:p>
            <a:pPr marL="742950" indent="-508000" algn="just"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744538" algn="l"/>
              </a:tabLst>
            </a:pP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3.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bố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trị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tỷ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chiều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dài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xương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đùi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vi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thai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lệch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(+1, +2, +3, +4, +5, -1, -2, -3, -4, -5 SD)</a:t>
            </a:r>
            <a:endParaRPr lang="en-US" sz="2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909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52400"/>
            <a:ext cx="9144000" cy="1066800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 LỤC 5: </a:t>
            </a:r>
            <a:br>
              <a:rPr lang="en-US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THUẬT ĐO VÒNG ĐẦU Ở TRẺ SƠ SINH</a:t>
            </a:r>
            <a:endParaRPr 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7464" y="1292423"/>
            <a:ext cx="3694936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 algn="just"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US" sz="21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1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21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Đo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vòng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thước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dây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chun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giãn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chiều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rộng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thước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khoảng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1cm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chia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0,1cm.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sạch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thước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lần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đo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Nên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thay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thước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100" dirty="0">
              <a:solidFill>
                <a:srgbClr val="00206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285750" lvl="1" indent="-285750" algn="just"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US" sz="21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1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1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đo</a:t>
            </a:r>
            <a:r>
              <a:rPr lang="en-US" sz="21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đo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vòng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24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giờ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endParaRPr lang="en-US" sz="2100" dirty="0">
              <a:solidFill>
                <a:srgbClr val="00206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285750" lvl="1" indent="-285750" algn="just"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US" sz="21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1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đo</a:t>
            </a:r>
            <a:r>
              <a:rPr lang="en-US" sz="21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Đặt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thước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vòng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quanh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vi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trán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phía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lông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mày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chẩm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phía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),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tránh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qua tai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ép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sát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da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đo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0,1cm.</a:t>
            </a:r>
            <a:endParaRPr lang="en-US" sz="21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4" name="Picture 3" descr="Kết quả hình ảnh cho head circumference measurement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" t="7651" r="4317" b="22224"/>
          <a:stretch>
            <a:fillRect/>
          </a:stretch>
        </p:blipFill>
        <p:spPr bwMode="auto">
          <a:xfrm>
            <a:off x="4800600" y="1304615"/>
            <a:ext cx="3482846" cy="297180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4038600" y="4361831"/>
            <a:ext cx="4849877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7475" lvl="3" algn="just">
              <a:spcAft>
                <a:spcPts val="600"/>
              </a:spcAft>
            </a:pPr>
            <a:r>
              <a:rPr lang="en-US" b="1" smtClean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Cách đánh giá: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so </a:t>
            </a:r>
            <a:r>
              <a:rPr lang="en-US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sánh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với</a:t>
            </a:r>
          </a:p>
          <a:p>
            <a:pPr marL="403225" lvl="3" indent="-285750" algn="just">
              <a:spcAft>
                <a:spcPts val="600"/>
              </a:spcAft>
              <a:buFont typeface="Wingdings" panose="05000000000000000000" pitchFamily="2" charset="2"/>
              <a:buChar char="à"/>
            </a:pP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Bảng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chỉ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số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phát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triển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vòng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đầu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ở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trẻ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em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đến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24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tháng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WHO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(trẻ 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sinh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đủ tháng) PL6a</a:t>
            </a:r>
          </a:p>
          <a:p>
            <a:pPr marL="403225" lvl="3" indent="-285750" algn="just">
              <a:spcAft>
                <a:spcPts val="600"/>
              </a:spcAft>
              <a:buFont typeface="Wingdings" panose="05000000000000000000" pitchFamily="2" charset="2"/>
              <a:buChar char="à"/>
            </a:pP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Biểu </a:t>
            </a:r>
            <a:r>
              <a:rPr lang="en-US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đồ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Fenton (trẻ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sinh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non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tháng) PL 6b </a:t>
            </a:r>
            <a:endParaRPr lang="en-US" dirty="0">
              <a:solidFill>
                <a:srgbClr val="000000"/>
              </a:solidFill>
              <a:latin typeface="Calibri" panose="020F0502020204030204" pitchFamily="34" charset="0"/>
              <a:ea typeface="MS Mincho" panose="02020609040205080304" pitchFamily="49" charset="-128"/>
            </a:endParaRPr>
          </a:p>
          <a:p>
            <a:pPr marL="117475" lvl="3" algn="ctr">
              <a:spcAft>
                <a:spcPts val="600"/>
              </a:spcAft>
            </a:pPr>
            <a:r>
              <a:rPr lang="en-US" b="1" smtClean="0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Đầu nhỏ: khi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vòng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đầu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đo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b="1" err="1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được</a:t>
            </a:r>
            <a:r>
              <a:rPr lang="en-US" b="1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b="1" smtClean="0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nhỏ </a:t>
            </a:r>
            <a:r>
              <a:rPr lang="en-US" b="1" err="1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hơn</a:t>
            </a:r>
            <a:r>
              <a:rPr lang="en-US" b="1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b="1" smtClean="0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-2SD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theo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tuổi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và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giới</a:t>
            </a:r>
            <a:endParaRPr lang="en-US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MS Mincho" panose="02020609040205080304" pitchFamily="49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335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:\Downloads\WHO Head Circumf for age-boy-2yrssua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5" t="4000" r="5491" b="2667"/>
          <a:stretch/>
        </p:blipFill>
        <p:spPr bwMode="auto">
          <a:xfrm>
            <a:off x="484632" y="1347216"/>
            <a:ext cx="8153400" cy="54864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152400" y="76200"/>
            <a:ext cx="8763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 LỤC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6a </a:t>
            </a:r>
            <a:r>
              <a:rPr 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 ĐỒ VÒNG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 Ở TRẺ EM ĐẾN 24THÁNG</a:t>
            </a:r>
          </a:p>
          <a:p>
            <a:pPr algn="ctr">
              <a:spcAft>
                <a:spcPts val="0"/>
              </a:spcAft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(DÀNH CHO TRẺ SINH ĐỦ </a:t>
            </a:r>
            <a:r>
              <a:rPr lang="en-US" sz="24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 -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WHO)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458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wnloads\WHO Head Circumf for age-girl-2yrssua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" t="4257" r="5139" b="3189"/>
          <a:stretch/>
        </p:blipFill>
        <p:spPr bwMode="auto">
          <a:xfrm>
            <a:off x="609600" y="1359408"/>
            <a:ext cx="7924800" cy="5486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152400" y="76200"/>
            <a:ext cx="8763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 LỤC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6a </a:t>
            </a:r>
            <a:r>
              <a:rPr 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 ĐỒ VÒNG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 Ở TRẺ EM ĐẾN 24THÁNG</a:t>
            </a:r>
          </a:p>
          <a:p>
            <a:pPr algn="ctr">
              <a:spcAft>
                <a:spcPts val="0"/>
              </a:spcAft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(DÀNH CHO TRẺ SINH ĐỦ </a:t>
            </a:r>
            <a:r>
              <a:rPr lang="en-US" sz="24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 -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WHO)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368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6200" y="1828800"/>
            <a:ext cx="3352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 LỤC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6b </a:t>
            </a:r>
            <a:r>
              <a:rPr 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 ĐỒ VÒNG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 Ở TRẺ DƯỚI 1 TUỔI</a:t>
            </a:r>
          </a:p>
          <a:p>
            <a:pPr algn="ctr">
              <a:spcAft>
                <a:spcPts val="0"/>
              </a:spcAft>
            </a:pP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Fenton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dành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trẻ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non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tháng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trẻ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trai</a:t>
            </a:r>
            <a:endParaRPr lang="en-US" sz="2400" dirty="0">
              <a:solidFill>
                <a:srgbClr val="002060"/>
              </a:solidFill>
              <a:effectLst/>
              <a:latin typeface="Calibri" panose="020F0502020204030204" pitchFamily="34" charset="0"/>
              <a:ea typeface="MS Mincho" panose="02020609040205080304" pitchFamily="49" charset="-128"/>
            </a:endParaRPr>
          </a:p>
        </p:txBody>
      </p:sp>
      <p:pic>
        <p:nvPicPr>
          <p:cNvPr id="5" name="Picture 4" descr="http://www.merckmanuals.com/~/media/manual/professional/images/ped_fenton_2013_growth_chart_boys.gif?la=en-us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-9382"/>
            <a:ext cx="5638800" cy="6867382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4328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www.merckmanuals.com/~/media/manual/professional/images/ped_fenton_2013_growth_chart_girls.gif?la=en-us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5240"/>
            <a:ext cx="5715000" cy="68427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76200" y="1828800"/>
            <a:ext cx="3352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 LỤC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6b </a:t>
            </a:r>
            <a:r>
              <a:rPr 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 ĐỒ VÒNG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 Ở TRẺ DƯỚI 1 TUỔI</a:t>
            </a:r>
          </a:p>
          <a:p>
            <a:pPr algn="ctr">
              <a:spcAft>
                <a:spcPts val="0"/>
              </a:spcAft>
            </a:pP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Fenton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dành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trẻ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non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tháng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en-US" sz="2400" b="1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trẻ</a:t>
            </a:r>
            <a:r>
              <a:rPr lang="en-US" sz="2400" b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gái</a:t>
            </a:r>
            <a:endParaRPr lang="en-US" sz="2400" dirty="0">
              <a:solidFill>
                <a:srgbClr val="002060"/>
              </a:solidFill>
              <a:effectLst/>
              <a:latin typeface="Calibri" panose="020F0502020204030204" pitchFamily="34" charset="0"/>
              <a:ea typeface="MS Mincho" panose="02020609040205080304" pitchFamily="49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346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" y="0"/>
            <a:ext cx="9049512" cy="1066800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 LỤC 7</a:t>
            </a:r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QUY 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 LẤY MẪU, BẢO QUẢN, VẬN CHUYỂN MẪU MÁU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794587"/>
              </p:ext>
            </p:extLst>
          </p:nvPr>
        </p:nvGraphicFramePr>
        <p:xfrm>
          <a:off x="18288" y="1143000"/>
          <a:ext cx="9125712" cy="502380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6905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903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8453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602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47844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2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2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r>
                        <a:rPr lang="en-US" sz="2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phẩm</a:t>
                      </a:r>
                      <a:endParaRPr lang="en-US" sz="2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thích</a:t>
                      </a:r>
                      <a:r>
                        <a:rPr lang="en-US" sz="2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</a:t>
                      </a:r>
                      <a:r>
                        <a:rPr lang="en-US" sz="2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thập</a:t>
                      </a:r>
                      <a:endParaRPr lang="en-US" sz="2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Xét</a:t>
                      </a:r>
                      <a:r>
                        <a:rPr lang="en-US" sz="2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nghiệm</a:t>
                      </a:r>
                      <a:endParaRPr lang="en-US" sz="2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3680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en-US" sz="2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Máu giai đoạn cấp (tách huyết thanh)</a:t>
                      </a:r>
                      <a:endParaRPr lang="en-US" sz="2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 bệnh nhân nhập viện (từ 0-5 ngày kể từ ngày khởi phát)</a:t>
                      </a:r>
                      <a:endParaRPr lang="en-US" sz="2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RT- PCR/Realtime </a:t>
                      </a:r>
                      <a:r>
                        <a:rPr lang="en-US" sz="220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RT- PCR</a:t>
                      </a: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phân lập vi rút</a:t>
                      </a:r>
                      <a:endParaRPr lang="en-US" sz="2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2397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en-US" sz="2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Máu giai đoạn hồi phục (tách huyết thanh)</a:t>
                      </a:r>
                      <a:endParaRPr lang="en-US" sz="2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en-US" sz="22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2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kể</a:t>
                      </a:r>
                      <a:r>
                        <a:rPr lang="en-US" sz="2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2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khởi</a:t>
                      </a:r>
                      <a:r>
                        <a:rPr lang="en-US" sz="2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endParaRPr lang="en-US" sz="2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</a:t>
                      </a:r>
                      <a:r>
                        <a:rPr lang="en-US" sz="22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2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mẫu</a:t>
                      </a:r>
                      <a:r>
                        <a:rPr lang="en-US" sz="2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máu</a:t>
                      </a:r>
                      <a:r>
                        <a:rPr lang="en-US" sz="2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giai</a:t>
                      </a:r>
                      <a:r>
                        <a:rPr lang="en-US" sz="2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en-US" sz="2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cấp</a:t>
                      </a:r>
                      <a:endParaRPr lang="en-US" sz="2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ELISA/PRNT</a:t>
                      </a:r>
                      <a:endParaRPr lang="en-US" sz="2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120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en-US" sz="2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Mẫu nước tiểu</a:t>
                      </a:r>
                      <a:endParaRPr lang="en-US" sz="2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 vòng</a:t>
                      </a:r>
                      <a:r>
                        <a:rPr lang="en-US" sz="2200" baseline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 tuần </a:t>
                      </a:r>
                      <a:r>
                        <a:rPr lang="en-US" sz="220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kể </a:t>
                      </a: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ngày khởi phát</a:t>
                      </a:r>
                      <a:endParaRPr lang="en-US" sz="2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RT- PCR/ </a:t>
                      </a:r>
                      <a:r>
                        <a:rPr lang="en-US" sz="220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Realtime</a:t>
                      </a: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RT-PCR</a:t>
                      </a:r>
                      <a:endParaRPr lang="en-US" sz="2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397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en-US" sz="2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Dịch báng/dịch cổ trướng/dịch não tuỷ/Dịch ối</a:t>
                      </a:r>
                      <a:endParaRPr lang="en-US" sz="2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 trường hợp có chỉ định nghi ngờ nhiễm Zika đường thần kinh hoặc nhiễm thai nhi</a:t>
                      </a:r>
                      <a:endParaRPr lang="en-US" sz="2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RT-PCR, Realtime </a:t>
                      </a:r>
                      <a:r>
                        <a:rPr lang="en-US" sz="220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RT-PCR</a:t>
                      </a:r>
                      <a:r>
                        <a:rPr lang="en-US" sz="2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phân lập vi rút</a:t>
                      </a:r>
                      <a:endParaRPr lang="en-US" sz="2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30" marR="3683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7786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2044" y="1219200"/>
            <a:ext cx="8382000" cy="433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6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sz="26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Bảo</a:t>
            </a:r>
            <a:r>
              <a:rPr lang="en-US" sz="26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quản</a:t>
            </a:r>
            <a:endParaRPr lang="en-US" sz="26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39725" algn="just">
              <a:spcBef>
                <a:spcPts val="300"/>
              </a:spcBef>
              <a:spcAft>
                <a:spcPts val="300"/>
              </a:spcAft>
            </a:pP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Bệnh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thập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chuyển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phòng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xét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ngắn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800100" lvl="1" indent="-34290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Bệnh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phẩm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được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bảo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quản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tại</a:t>
            </a:r>
            <a:r>
              <a:rPr lang="en-US" sz="260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2-8</a:t>
            </a:r>
            <a:r>
              <a:rPr lang="en-US" sz="2600" baseline="3000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sz="260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chuyển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tới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phòng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xét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vòng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48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giờ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sau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thu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thập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600" dirty="0">
              <a:solidFill>
                <a:srgbClr val="002060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Bệnh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phẩm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được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bảo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quản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ngay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tại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sz="260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en-US" sz="2600" baseline="3000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sz="260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trường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hợp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thời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gian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dự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kiến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chuyển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đến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phòng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xét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sau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48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giờ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sau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thu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thập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600" dirty="0">
              <a:solidFill>
                <a:srgbClr val="002060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Không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bảo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quản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bệnh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phẩm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tại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ngăn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đá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tủ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lạnh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600" dirty="0">
              <a:solidFill>
                <a:srgbClr val="002060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8288" y="0"/>
            <a:ext cx="9049512" cy="1066800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 LỤC 7</a:t>
            </a:r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QUY 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 LẤY MẪU, BẢO QUẢN, VẬN CHUYỂN MẪU MÁU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690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79727"/>
            <a:ext cx="5562600" cy="565371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 TỔNG QUAN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3546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9681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1208761"/>
            <a:ext cx="8763000" cy="5649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Đóng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gói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bệnh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endParaRPr lang="en-US" sz="26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Trước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khi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đóng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gói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kiểm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chắc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chắn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thông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tin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trên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ống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mẫu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chứa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bệnh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phẩm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257300" lvl="2" indent="-3429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chặt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túi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nilong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Đảm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bảo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thông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tin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về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bệnh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nhân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đã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được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điền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đầy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đủ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đúng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phiếu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điều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2900" lvl="0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Bảo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quản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phiếu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điều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giấy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yêu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cầu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xét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túi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nilong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khác</a:t>
            </a:r>
            <a:r>
              <a:rPr lang="en-US" sz="250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-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không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đóng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gói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chung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với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mẫu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bệnh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phẩm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Cả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2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túi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trên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được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đặt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túi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thứ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3.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Buộc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chặt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chuyển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vào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phích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lạnh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tránh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bị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lộn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ngược</a:t>
            </a:r>
            <a:r>
              <a:rPr lang="en-US" sz="25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endParaRPr lang="en-US" sz="26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8288" y="0"/>
            <a:ext cx="9049512" cy="1066800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 LỤC 7</a:t>
            </a:r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QUY 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 LẤY MẪU, BẢO QUẢN, VẬN CHUYỂN MẪU MÁU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01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4320" y="1091184"/>
            <a:ext cx="8763000" cy="544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Đơn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vị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endParaRPr lang="en-US" sz="26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3.1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Đơn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vị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bệnh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xét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endParaRPr lang="en-US" sz="26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5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Đơn</a:t>
            </a:r>
            <a:r>
              <a:rPr lang="en-US" sz="25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vị</a:t>
            </a:r>
            <a:r>
              <a:rPr lang="en-US" sz="25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có</a:t>
            </a:r>
            <a:r>
              <a:rPr lang="en-US" sz="25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thể</a:t>
            </a:r>
            <a:r>
              <a:rPr lang="en-US" sz="25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nhận</a:t>
            </a:r>
            <a:r>
              <a:rPr lang="en-US" sz="25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bệnh</a:t>
            </a:r>
            <a:r>
              <a:rPr lang="en-US" sz="25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phẩm</a:t>
            </a:r>
            <a:r>
              <a:rPr lang="en-US" sz="25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lang="en-US" sz="25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xét</a:t>
            </a:r>
            <a:r>
              <a:rPr lang="en-US" sz="25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sz="25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xác</a:t>
            </a:r>
            <a:r>
              <a:rPr lang="en-US" sz="25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định</a:t>
            </a:r>
            <a:r>
              <a:rPr lang="en-US" sz="25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theo</a:t>
            </a:r>
            <a:r>
              <a:rPr lang="en-US" sz="25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khu</a:t>
            </a:r>
            <a:r>
              <a:rPr lang="en-US" sz="25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vực</a:t>
            </a:r>
            <a:r>
              <a:rPr lang="en-US" sz="25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marL="1257300" lvl="2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tễ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ương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257300" lvl="2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Pasteur TP.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Minh;</a:t>
            </a:r>
          </a:p>
          <a:p>
            <a:pPr marL="1257300" lvl="2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Pasteur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Pasteur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endParaRPr 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ương</a:t>
            </a:r>
            <a:endParaRPr 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Tp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HCM</a:t>
            </a:r>
          </a:p>
          <a:p>
            <a:pPr indent="4572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endParaRPr lang="en-US" sz="26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8288" y="0"/>
            <a:ext cx="9049512" cy="1066800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 LỤC 7</a:t>
            </a:r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QUY 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 LẤY MẪU, BẢO QUẢN, VẬN CHUYỂN MẪU MÁU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707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2608" y="1085088"/>
            <a:ext cx="8763000" cy="510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Đơn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vị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endParaRPr lang="en-US" sz="26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3.2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vận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chuyển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bệnh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endParaRPr lang="en-US" sz="26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06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Ghi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đầy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đủ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yêu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cầu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xét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300" dirty="0">
              <a:solidFill>
                <a:srgbClr val="002060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6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Thông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báo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cho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phòng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xét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ngày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gửi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thời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gian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dự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định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bệnh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phẩm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sẽ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tới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phòng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xét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300" dirty="0">
              <a:solidFill>
                <a:srgbClr val="002060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6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Bệnh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phẩm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được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vận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chuyển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tới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phòng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xét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bằng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đường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bộ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hoặc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đường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không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càng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sớm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càng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tốt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300" dirty="0">
              <a:solidFill>
                <a:srgbClr val="002060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6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Tuyệt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đối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tránh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để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tuýp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bệnh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phẩm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bị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đổ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vỡ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quá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trình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vận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chuyển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300" dirty="0">
              <a:solidFill>
                <a:srgbClr val="002060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6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Nên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bảo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quản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bệnh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phẩm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ở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nhiệt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độ</a:t>
            </a:r>
            <a:r>
              <a:rPr lang="en-US" sz="230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sz="2400" baseline="3000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sz="230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khi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vận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chuyển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tới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phòng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xét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nghiệm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tránh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quá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trình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đông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tan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băng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nhiều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lần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làm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giảm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chất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lượng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bệnh</a:t>
            </a:r>
            <a:r>
              <a:rPr lang="en-US" sz="230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phẩm</a:t>
            </a:r>
            <a:r>
              <a:rPr lang="en-US" sz="2300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300" dirty="0">
              <a:solidFill>
                <a:srgbClr val="002060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8288" y="0"/>
            <a:ext cx="9049512" cy="1066800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 LỤC 7</a:t>
            </a:r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QUY 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 LẤY MẪU, BẢO QUẢN, VẬN CHUYỂN MẪU MÁU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998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1676400"/>
            <a:ext cx="8763000" cy="2546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Đơn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vị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endParaRPr lang="en-US" sz="26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3.3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báo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xét</a:t>
            </a:r>
            <a:r>
              <a:rPr lang="en-US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endParaRPr lang="en-US" sz="26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sz="24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quả xét nghiệm trả về điểm giám sát, Trung tâm CSSKSS tỉnh/Tp; báo cáo Vụ SKBMTE/Cục YTDP, Viện VSDT/Viện Pasteur khu vực trong thời gian sớm nhất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8288" y="0"/>
            <a:ext cx="9049512" cy="1066800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 LỤC 7</a:t>
            </a:r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QUY 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 LẤY MẪU, BẢO QUẢN, VẬN CHUYỂN MẪU MÁU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685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fographic showing symptoms of Zika Virus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27" t="20845" r="9987" b="31505"/>
          <a:stretch/>
        </p:blipFill>
        <p:spPr bwMode="auto">
          <a:xfrm>
            <a:off x="4388708" y="1447800"/>
            <a:ext cx="2195384" cy="4648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https://www.heartlandhomehealth.com/media/4717/zika-virus-symptoms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5" t="30210" r="7253" b="11267"/>
          <a:stretch/>
        </p:blipFill>
        <p:spPr bwMode="auto">
          <a:xfrm>
            <a:off x="6590270" y="1447800"/>
            <a:ext cx="2514600" cy="4648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6590270" y="2539314"/>
            <a:ext cx="1254211" cy="39624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Sốt nhẹ</a:t>
            </a:r>
            <a:endParaRPr lang="en-US" sz="1800" dirty="0">
              <a:solidFill>
                <a:srgbClr val="002060"/>
              </a:solidFill>
            </a:endParaRP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7844481" y="2539314"/>
            <a:ext cx="1260389" cy="39624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Đau đầu</a:t>
            </a:r>
            <a:endParaRPr lang="en-US" sz="1800" dirty="0">
              <a:solidFill>
                <a:srgbClr val="002060"/>
              </a:solidFill>
            </a:endParaRPr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6590269" y="4027068"/>
            <a:ext cx="1250091" cy="39624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Viêm KM</a:t>
            </a:r>
            <a:endParaRPr lang="en-US" sz="1800" dirty="0">
              <a:solidFill>
                <a:srgbClr val="002060"/>
              </a:solidFill>
            </a:endParaRPr>
          </a:p>
        </p:txBody>
      </p:sp>
      <p:sp>
        <p:nvSpPr>
          <p:cNvPr id="9" name="Title 2"/>
          <p:cNvSpPr txBox="1">
            <a:spLocks/>
          </p:cNvSpPr>
          <p:nvPr/>
        </p:nvSpPr>
        <p:spPr>
          <a:xfrm>
            <a:off x="7840360" y="4033038"/>
            <a:ext cx="1264510" cy="39624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Ban</a:t>
            </a:r>
            <a:endParaRPr lang="en-US" sz="1800" dirty="0">
              <a:solidFill>
                <a:srgbClr val="002060"/>
              </a:solidFill>
            </a:endParaRPr>
          </a:p>
        </p:txBody>
      </p:sp>
      <p:sp>
        <p:nvSpPr>
          <p:cNvPr id="10" name="Title 2"/>
          <p:cNvSpPr txBox="1">
            <a:spLocks/>
          </p:cNvSpPr>
          <p:nvPr/>
        </p:nvSpPr>
        <p:spPr>
          <a:xfrm>
            <a:off x="6590268" y="5527179"/>
            <a:ext cx="1250091" cy="39624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Mệt mỏi</a:t>
            </a:r>
            <a:endParaRPr lang="en-US" sz="1800" dirty="0">
              <a:solidFill>
                <a:srgbClr val="002060"/>
              </a:solidFill>
            </a:endParaRPr>
          </a:p>
        </p:txBody>
      </p:sp>
      <p:sp>
        <p:nvSpPr>
          <p:cNvPr id="11" name="Title 2"/>
          <p:cNvSpPr txBox="1">
            <a:spLocks/>
          </p:cNvSpPr>
          <p:nvPr/>
        </p:nvSpPr>
        <p:spPr>
          <a:xfrm>
            <a:off x="7729151" y="5532741"/>
            <a:ext cx="1388076" cy="39624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Đau cơ khớp</a:t>
            </a:r>
            <a:endParaRPr lang="en-US" sz="1800" dirty="0">
              <a:solidFill>
                <a:srgbClr val="00206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5410200" y="1600200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684108" y="1812324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128951" y="3136557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684108" y="4800600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049512" cy="457200"/>
          </a:xfrm>
        </p:spPr>
        <p:txBody>
          <a:bodyPr>
            <a:noAutofit/>
          </a:bodyPr>
          <a:lstStyle/>
          <a:p>
            <a:pPr algn="ctr"/>
            <a:r>
              <a:rPr lang="en-US" sz="28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HỢP 1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51068" y="1416908"/>
            <a:ext cx="3723627" cy="4743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40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ữ</a:t>
            </a:r>
            <a:r>
              <a:rPr lang="en-US" sz="240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, 27 tuổi, </a:t>
            </a:r>
            <a:r>
              <a:rPr lang="en-US" sz="2400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thai </a:t>
            </a:r>
            <a:r>
              <a:rPr lang="en-US" sz="240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24 tuần, buôn bán tạp hóa tại nhà, ĐC: thị trấn tỉnh </a:t>
            </a:r>
            <a:r>
              <a:rPr lang="en-US" sz="2400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B.</a:t>
            </a:r>
          </a:p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400">
                <a:solidFill>
                  <a:srgbClr val="002060"/>
                </a:solidFill>
              </a:rPr>
              <a:t>Triệu chứng lâm sàng: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Khởi bệnh: sốt 38,5</a:t>
            </a:r>
            <a:r>
              <a:rPr lang="en-US" sz="2400" baseline="30000">
                <a:solidFill>
                  <a:srgbClr val="002060"/>
                </a:solidFill>
                <a:cs typeface="Times New Roman" panose="02020603050405020304" pitchFamily="18" charset="0"/>
              </a:rPr>
              <a:t>o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C, ban dạng sẩn, đau cơ, xung huyết kết mạc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Ngày thứ 3 đi khám tại BV Sản-Nhi</a:t>
            </a:r>
          </a:p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400" smtClean="0">
                <a:solidFill>
                  <a:srgbClr val="002060"/>
                </a:solidFill>
              </a:rPr>
              <a:t>Cần làm gì?</a:t>
            </a:r>
            <a:endParaRPr lang="en-US" sz="240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524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" y="1134544"/>
            <a:ext cx="8979408" cy="4790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US" sz="2400" b="1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Thông báo</a:t>
            </a:r>
            <a:r>
              <a:rPr lang="en-US" sz="2400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: TT CSSKSS tỉnh</a:t>
            </a:r>
          </a:p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US" sz="2400" b="1">
                <a:solidFill>
                  <a:srgbClr val="002060"/>
                </a:solidFill>
              </a:rPr>
              <a:t>TT </a:t>
            </a:r>
            <a:r>
              <a:rPr lang="en-US" sz="2400" b="1" smtClean="0">
                <a:solidFill>
                  <a:srgbClr val="002060"/>
                </a:solidFill>
              </a:rPr>
              <a:t>CSSKSS </a:t>
            </a:r>
            <a:r>
              <a:rPr lang="en-US" sz="2400" b="1">
                <a:solidFill>
                  <a:srgbClr val="002060"/>
                </a:solidFill>
              </a:rPr>
              <a:t>đầu mối điều tra: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Thành lập đoàn điều tra nếu cần 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Đoàn gồm: SYT, TT SKSS, TT YTDP, BV Sản-Nhi,…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Điều tra dịch tễ học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BV Sản-Nhi lấy mẫu máu, gửi Viện Pasteur để </a:t>
            </a:r>
            <a:r>
              <a:rPr lang="en-US" sz="2400">
                <a:solidFill>
                  <a:srgbClr val="C00000"/>
                </a:solidFill>
                <a:cs typeface="Times New Roman" panose="02020603050405020304" pitchFamily="18" charset="0"/>
              </a:rPr>
              <a:t>XN RT-PCR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 (gửi trực tiếp hoặc thông qua TT YTDP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)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Tìm hiểu, điều tra người thân, hàng xóm, phun thuốc diệt muỗi ở khu dân cư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Tiếp tục theo dõi mẹ và con, siêu âm đo vòng đầu</a:t>
            </a:r>
          </a:p>
          <a:p>
            <a:pPr lvl="1" algn="just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tabLst>
                <a:tab pos="457200" algn="l"/>
              </a:tabLst>
            </a:pPr>
            <a:endParaRPr lang="en-US" sz="240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952" y="308919"/>
            <a:ext cx="9049512" cy="457200"/>
          </a:xfrm>
        </p:spPr>
        <p:txBody>
          <a:bodyPr>
            <a:noAutofit/>
          </a:bodyPr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HỢP 1</a:t>
            </a:r>
            <a:r>
              <a:rPr lang="en-US" sz="20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(tiếp)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246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" y="533400"/>
            <a:ext cx="8979408" cy="6221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400" b="1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Kết quả thực tế</a:t>
            </a:r>
            <a:r>
              <a:rPr lang="en-US" sz="2400" b="1" smtClean="0">
                <a:solidFill>
                  <a:srgbClr val="002060"/>
                </a:solidFill>
              </a:rPr>
              <a:t>: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Thai phụ được gửi tới BV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Bệnh Nhiệt đới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TPHCM. Chẩn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đoán ban đầu: sốt phát ban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Nơi lấy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mẫu máu: BV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Bệnh Nhiệt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đới, gửi Viện Pasteur XN</a:t>
            </a:r>
            <a:endParaRPr lang="en-US" sz="240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Kết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quả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XN: Zika (+) bằng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kỹ thuật Realtime RT-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PCR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KQ XN được thông báo cho Cục YTDP và Viện VSDT TW</a:t>
            </a:r>
          </a:p>
          <a:p>
            <a:pPr marL="342900" lvl="0" indent="-342900" algn="just">
              <a:lnSpc>
                <a:spcPct val="106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400" b="1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Thông tin dịch tễ: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Trong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vòng 1 tháng trước khởi bệnh,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sản phụ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không quan hệ tình dục, không truyền máu, không đi khỏi địa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bàn</a:t>
            </a:r>
            <a:endParaRPr lang="en-US" sz="240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Chồng xuất hiện phát ban sau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1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ngày, làm nghề lái xe; hai con khỏe, không có triệu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chứng</a:t>
            </a:r>
            <a:endParaRPr lang="en-US" sz="240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Điều tra 54 hộ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GĐ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xung quanh nhà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sản phụ, phát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hiện 13 trường hợp đang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có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các triệu chứng như phát ban, sốt, viêm kết mạc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,… lấy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được 3/13 mẫu máu.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Nhà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sản phụ có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muỗi cái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Aedes,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không có lăng quăng. Chỉ số côn trùng của khu vực 200m quanh nhà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cao</a:t>
            </a:r>
            <a:endParaRPr lang="en-US" sz="240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8288" y="76200"/>
            <a:ext cx="9049512" cy="457200"/>
          </a:xfrm>
        </p:spPr>
        <p:txBody>
          <a:bodyPr>
            <a:no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HỢP 1 </a:t>
            </a:r>
            <a:r>
              <a:rPr lang="en-US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(tiếp)</a:t>
            </a: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570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" y="1300505"/>
            <a:ext cx="8979408" cy="458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400" b="1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Hoạt </a:t>
            </a:r>
            <a:r>
              <a:rPr lang="en-US" sz="2400" b="1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động đáp ứng đã triển khai: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Ngày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thứ 6 kể từ ngày khởi bệnh,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Viện Pasteur TPHCM đã phối hợp với Trung tâm Y tế dự phòng tỉnh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triển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khai điều tra ca bệnh, cộng đồng, xử lý véc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tơ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bằng phun hóa chất và diệt lăng quăng xung quanh hộ gia đình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sản phụ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theo quy trình.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Ngày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thứ 7,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tiến hành xử lý véc tơ tại khu vực xung quanh hộ gia đình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sản phụ.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Tiếp tục hẹn sản phụ siêu âm 4 tuần, sau đó là 2 tuần một lần</a:t>
            </a:r>
          </a:p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400" b="1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Loại trừ khỏi GS:</a:t>
            </a:r>
            <a:endParaRPr lang="en-US" sz="2400" b="1">
              <a:solidFill>
                <a:srgbClr val="002060"/>
              </a:solidFill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Bé đẻ ra bình thường</a:t>
            </a:r>
            <a:endParaRPr lang="en-US" sz="2400" dirty="0">
              <a:solidFill>
                <a:srgbClr val="002060"/>
              </a:solidFill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8288" y="533400"/>
            <a:ext cx="9049512" cy="457200"/>
          </a:xfrm>
        </p:spPr>
        <p:txBody>
          <a:bodyPr>
            <a:no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HỢP </a:t>
            </a:r>
            <a:r>
              <a:rPr lang="en-US" sz="28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(tiếp)</a:t>
            </a: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373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23638" y="107727"/>
            <a:ext cx="9108005" cy="457200"/>
          </a:xfrm>
        </p:spPr>
        <p:txBody>
          <a:bodyPr>
            <a:noAutofit/>
          </a:bodyPr>
          <a:lstStyle/>
          <a:p>
            <a:pPr algn="ctr"/>
            <a:r>
              <a:rPr lang="en-US" sz="28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HỢP 2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3638" y="564927"/>
            <a:ext cx="538123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Times New Roman" panose="02020603050405020304" pitchFamily="18" charset="0"/>
              <a:buChar char="-"/>
            </a:pPr>
            <a:r>
              <a:rPr lang="en-US" sz="2100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Bé gái 4 tháng, DT Ê Đê, Buôn T. tỉnh Đ.</a:t>
            </a:r>
          </a:p>
          <a:p>
            <a:pPr marL="342900" indent="-342900">
              <a:buFont typeface="Times New Roman" panose="02020603050405020304" pitchFamily="18" charset="0"/>
              <a:buChar char="-"/>
            </a:pPr>
            <a:r>
              <a:rPr lang="en-US" sz="2100">
                <a:solidFill>
                  <a:srgbClr val="002060"/>
                </a:solidFill>
              </a:rPr>
              <a:t>Triệu chứng lâm sàng:</a:t>
            </a:r>
          </a:p>
          <a:p>
            <a:pPr marL="800100" lvl="1" indent="-342900"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GĐ thấy đầu nhỏ, đi khám tại BV tỉnh</a:t>
            </a:r>
          </a:p>
          <a:p>
            <a:pPr marL="800100" lvl="1" indent="-342900"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Vòng đầu 32cm, vòng ngực 40cm, cân nặng 5,2kg, dài 58cm. Ăn ngủ bt, chưa lẫy</a:t>
            </a:r>
          </a:p>
          <a:p>
            <a:pPr marL="800100" lvl="1" indent="-342900"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fr-FR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TS bé: sinh </a:t>
            </a:r>
            <a:r>
              <a:rPr lang="fr-FR" sz="2100">
                <a:solidFill>
                  <a:srgbClr val="002060"/>
                </a:solidFill>
                <a:cs typeface="Times New Roman" panose="02020603050405020304" pitchFamily="18" charset="0"/>
              </a:rPr>
              <a:t>thường, </a:t>
            </a:r>
            <a:r>
              <a:rPr lang="fr-FR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2.600gram</a:t>
            </a:r>
            <a:r>
              <a:rPr lang="fr-FR" sz="2100">
                <a:solidFill>
                  <a:srgbClr val="002060"/>
                </a:solidFill>
                <a:cs typeface="Times New Roman" panose="02020603050405020304" pitchFamily="18" charset="0"/>
              </a:rPr>
              <a:t>, tại BV ĐK Thị </a:t>
            </a:r>
            <a:r>
              <a:rPr lang="fr-FR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Xã. Ngay sau sinh phát </a:t>
            </a:r>
            <a:r>
              <a:rPr lang="fr-FR" sz="2100">
                <a:solidFill>
                  <a:srgbClr val="002060"/>
                </a:solidFill>
                <a:cs typeface="Times New Roman" panose="02020603050405020304" pitchFamily="18" charset="0"/>
              </a:rPr>
              <a:t>hiện </a:t>
            </a:r>
            <a:r>
              <a:rPr lang="fr-FR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đầu nhỏ (không đo). Trẻ vận động tốt, bú bt, </a:t>
            </a:r>
            <a:r>
              <a:rPr lang="fr-FR" sz="2100">
                <a:solidFill>
                  <a:srgbClr val="002060"/>
                </a:solidFill>
                <a:cs typeface="Times New Roman" panose="02020603050405020304" pitchFamily="18" charset="0"/>
              </a:rPr>
              <a:t>xuất viện sau 5 </a:t>
            </a:r>
            <a:r>
              <a:rPr lang="fr-FR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ngày</a:t>
            </a:r>
            <a:r>
              <a:rPr lang="it-IT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. </a:t>
            </a:r>
            <a:r>
              <a:rPr lang="it-IT" sz="2100">
                <a:solidFill>
                  <a:srgbClr val="002060"/>
                </a:solidFill>
                <a:cs typeface="Times New Roman" panose="02020603050405020304" pitchFamily="18" charset="0"/>
              </a:rPr>
              <a:t>Là con thứ 2 trong </a:t>
            </a:r>
            <a:r>
              <a:rPr lang="it-IT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GĐ. Con đầu bt.</a:t>
            </a:r>
            <a:endParaRPr lang="en-US" sz="210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800100" lvl="1" indent="-342900"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fr-FR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TS mẹ: Mẹ 23t, khi </a:t>
            </a:r>
            <a:r>
              <a:rPr lang="fr-FR" sz="2100">
                <a:solidFill>
                  <a:srgbClr val="002060"/>
                </a:solidFill>
                <a:cs typeface="Times New Roman" panose="02020603050405020304" pitchFamily="18" charset="0"/>
              </a:rPr>
              <a:t>mang thai </a:t>
            </a:r>
            <a:r>
              <a:rPr lang="fr-FR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mẹ </a:t>
            </a:r>
            <a:r>
              <a:rPr lang="fr-FR" sz="2100">
                <a:solidFill>
                  <a:srgbClr val="002060"/>
                </a:solidFill>
                <a:cs typeface="Times New Roman" panose="02020603050405020304" pitchFamily="18" charset="0"/>
              </a:rPr>
              <a:t>không đi đâu </a:t>
            </a:r>
            <a:r>
              <a:rPr lang="fr-FR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xa. </a:t>
            </a:r>
            <a:r>
              <a:rPr lang="en-US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T</a:t>
            </a:r>
            <a:r>
              <a:rPr lang="fr-FR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háng </a:t>
            </a:r>
            <a:r>
              <a:rPr lang="fr-FR" sz="2100">
                <a:solidFill>
                  <a:srgbClr val="002060"/>
                </a:solidFill>
                <a:cs typeface="Times New Roman" panose="02020603050405020304" pitchFamily="18" charset="0"/>
              </a:rPr>
              <a:t>thứ 3 mẹ có sốt, ngứa toàn </a:t>
            </a:r>
            <a:r>
              <a:rPr lang="fr-FR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thân, </a:t>
            </a:r>
            <a:r>
              <a:rPr lang="fr-FR" sz="2100">
                <a:solidFill>
                  <a:srgbClr val="002060"/>
                </a:solidFill>
                <a:cs typeface="Times New Roman" panose="02020603050405020304" pitchFamily="18" charset="0"/>
              </a:rPr>
              <a:t>không </a:t>
            </a:r>
            <a:r>
              <a:rPr lang="fr-FR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điều </a:t>
            </a:r>
            <a:r>
              <a:rPr lang="fr-FR" sz="2100">
                <a:solidFill>
                  <a:srgbClr val="002060"/>
                </a:solidFill>
                <a:cs typeface="Times New Roman" panose="02020603050405020304" pitchFamily="18" charset="0"/>
              </a:rPr>
              <a:t>trị, không uống </a:t>
            </a:r>
            <a:r>
              <a:rPr lang="fr-FR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thuốc. Thai </a:t>
            </a:r>
            <a:r>
              <a:rPr lang="fr-FR" sz="2100">
                <a:solidFill>
                  <a:srgbClr val="002060"/>
                </a:solidFill>
                <a:cs typeface="Times New Roman" panose="02020603050405020304" pitchFamily="18" charset="0"/>
              </a:rPr>
              <a:t>6 tháng mẹ có </a:t>
            </a:r>
            <a:r>
              <a:rPr lang="fr-FR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sốt, </a:t>
            </a:r>
            <a:r>
              <a:rPr lang="fr-FR" sz="2100">
                <a:solidFill>
                  <a:srgbClr val="002060"/>
                </a:solidFill>
                <a:cs typeface="Times New Roman" panose="02020603050405020304" pitchFamily="18" charset="0"/>
              </a:rPr>
              <a:t>tự mua thuốc </a:t>
            </a:r>
            <a:r>
              <a:rPr lang="fr-FR" sz="2100" smtClean="0">
                <a:solidFill>
                  <a:srgbClr val="002060"/>
                </a:solidFill>
                <a:cs typeface="Times New Roman" panose="02020603050405020304" pitchFamily="18" charset="0"/>
              </a:rPr>
              <a:t>uống. Tháng 8 SA tại PK tư nhân phát hiện đầu nhỏ</a:t>
            </a:r>
            <a:endParaRPr lang="en-US" sz="210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342900" indent="-342900">
              <a:buFont typeface="Times New Roman" panose="02020603050405020304" pitchFamily="18" charset="0"/>
              <a:buChar char="-"/>
            </a:pPr>
            <a:r>
              <a:rPr lang="en-US" sz="2100" smtClean="0">
                <a:solidFill>
                  <a:srgbClr val="002060"/>
                </a:solidFill>
              </a:rPr>
              <a:t>Cần làm gì?</a:t>
            </a:r>
            <a:endParaRPr lang="en-US" sz="2100">
              <a:solidFill>
                <a:srgbClr val="00206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876" y="986481"/>
            <a:ext cx="3739123" cy="53381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57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1279" y="1219200"/>
            <a:ext cx="6324600" cy="508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US" sz="2200" b="1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Thông báo</a:t>
            </a:r>
            <a:r>
              <a:rPr lang="en-US" sz="2200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: TT CSSKSS tỉnh</a:t>
            </a:r>
          </a:p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US" sz="2200" b="1">
                <a:solidFill>
                  <a:srgbClr val="002060"/>
                </a:solidFill>
              </a:rPr>
              <a:t>TT </a:t>
            </a:r>
            <a:r>
              <a:rPr lang="en-US" sz="2200" b="1" smtClean="0">
                <a:solidFill>
                  <a:srgbClr val="002060"/>
                </a:solidFill>
              </a:rPr>
              <a:t>CSSKSS </a:t>
            </a:r>
            <a:r>
              <a:rPr lang="en-US" sz="2200" b="1">
                <a:solidFill>
                  <a:srgbClr val="002060"/>
                </a:solidFill>
              </a:rPr>
              <a:t>đầu mối điều tra: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200">
                <a:solidFill>
                  <a:srgbClr val="002060"/>
                </a:solidFill>
                <a:cs typeface="Times New Roman" panose="02020603050405020304" pitchFamily="18" charset="0"/>
              </a:rPr>
              <a:t>Thành lập đoàn điều </a:t>
            </a: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tra</a:t>
            </a:r>
            <a:endParaRPr lang="en-US" sz="220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200">
                <a:solidFill>
                  <a:srgbClr val="002060"/>
                </a:solidFill>
                <a:cs typeface="Times New Roman" panose="02020603050405020304" pitchFamily="18" charset="0"/>
              </a:rPr>
              <a:t>Đoàn gồm: SYT, TT SKSS, TT YTDP, BV </a:t>
            </a: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ĐK tỉnh,…</a:t>
            </a:r>
            <a:endParaRPr lang="en-US" sz="220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200">
                <a:solidFill>
                  <a:srgbClr val="002060"/>
                </a:solidFill>
                <a:cs typeface="Times New Roman" panose="02020603050405020304" pitchFamily="18" charset="0"/>
              </a:rPr>
              <a:t>Điều tra dịch tễ học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200">
                <a:solidFill>
                  <a:srgbClr val="002060"/>
                </a:solidFill>
                <a:cs typeface="Times New Roman" panose="02020603050405020304" pitchFamily="18" charset="0"/>
              </a:rPr>
              <a:t>BV </a:t>
            </a: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ĐK tỉnh lấy </a:t>
            </a:r>
            <a:r>
              <a:rPr lang="en-US" sz="2200">
                <a:solidFill>
                  <a:srgbClr val="002060"/>
                </a:solidFill>
                <a:cs typeface="Times New Roman" panose="02020603050405020304" pitchFamily="18" charset="0"/>
              </a:rPr>
              <a:t>mẫu </a:t>
            </a: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máu của mẹ và con, </a:t>
            </a:r>
            <a:r>
              <a:rPr lang="en-US" sz="2200">
                <a:solidFill>
                  <a:srgbClr val="002060"/>
                </a:solidFill>
                <a:cs typeface="Times New Roman" panose="02020603050405020304" pitchFamily="18" charset="0"/>
              </a:rPr>
              <a:t>gửi Viện Pasteur </a:t>
            </a: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HCM để </a:t>
            </a:r>
            <a:r>
              <a:rPr lang="en-US" sz="2200">
                <a:solidFill>
                  <a:srgbClr val="C00000"/>
                </a:solidFill>
                <a:cs typeface="Times New Roman" panose="02020603050405020304" pitchFamily="18" charset="0"/>
              </a:rPr>
              <a:t>XN </a:t>
            </a:r>
            <a:r>
              <a:rPr lang="en-US" sz="2200" smtClean="0">
                <a:solidFill>
                  <a:srgbClr val="C00000"/>
                </a:solidFill>
                <a:cs typeface="Times New Roman" panose="02020603050405020304" pitchFamily="18" charset="0"/>
              </a:rPr>
              <a:t>kháng thể</a:t>
            </a: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200">
                <a:solidFill>
                  <a:srgbClr val="002060"/>
                </a:solidFill>
                <a:cs typeface="Times New Roman" panose="02020603050405020304" pitchFamily="18" charset="0"/>
              </a:rPr>
              <a:t>(gửi trực tiếp hoặc thông qua TT YTDP</a:t>
            </a: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)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200">
                <a:solidFill>
                  <a:srgbClr val="002060"/>
                </a:solidFill>
                <a:cs typeface="Times New Roman" panose="02020603050405020304" pitchFamily="18" charset="0"/>
              </a:rPr>
              <a:t>Đ</a:t>
            </a: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iều tra người thân, hàng xóm, phun thuốc diệt muỗi ở khu dân cư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Tiếp tục theo dõi sự phát triển con</a:t>
            </a:r>
          </a:p>
          <a:p>
            <a:pPr lvl="1" algn="just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tabLst>
                <a:tab pos="457200" algn="l"/>
              </a:tabLst>
            </a:pPr>
            <a:endParaRPr lang="en-US" sz="220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952" y="308919"/>
            <a:ext cx="9049512" cy="457200"/>
          </a:xfrm>
        </p:spPr>
        <p:txBody>
          <a:bodyPr>
            <a:noAutofit/>
          </a:bodyPr>
          <a:lstStyle/>
          <a:p>
            <a:pPr algn="ctr"/>
            <a:r>
              <a:rPr lang="en-US" sz="28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HỢP 2</a:t>
            </a:r>
            <a:r>
              <a:rPr lang="en-US" sz="20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(tiếp)</a:t>
            </a: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34348" y="418356"/>
            <a:ext cx="3443416" cy="25825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68481" y="3761113"/>
            <a:ext cx="3581606" cy="26121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71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889" y="685800"/>
            <a:ext cx="9205889" cy="51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652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" y="703352"/>
            <a:ext cx="8979408" cy="379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400" b="1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Kết quả thực tế</a:t>
            </a:r>
            <a:r>
              <a:rPr lang="en-US" sz="2400" b="1" smtClean="0">
                <a:solidFill>
                  <a:srgbClr val="002060"/>
                </a:solidFill>
              </a:rPr>
              <a:t>: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Thành lập đoàn (Cục YTDP, Vụ BMTE, Viện VSDT Tây nguyên, TT YTDP tỉnh, BV ĐK, BV NĐ I)</a:t>
            </a:r>
            <a:endParaRPr lang="en-US" sz="220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200">
                <a:solidFill>
                  <a:srgbClr val="002060"/>
                </a:solidFill>
                <a:cs typeface="Times New Roman" panose="02020603050405020304" pitchFamily="18" charset="0"/>
              </a:rPr>
              <a:t>Siêu âm và chụp CT sọ não em bé scanner tại BV NĐ </a:t>
            </a: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endParaRPr lang="en-US" sz="220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Viện VSDT TN lấy mẫu máu mẹ và bé, gửi Viện VSDT TW XN</a:t>
            </a:r>
            <a:endParaRPr lang="en-US" sz="220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1257300" lvl="2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Realtime </a:t>
            </a:r>
            <a:r>
              <a:rPr lang="en-US" sz="2200">
                <a:solidFill>
                  <a:srgbClr val="002060"/>
                </a:solidFill>
                <a:cs typeface="Times New Roman" panose="02020603050405020304" pitchFamily="18" charset="0"/>
              </a:rPr>
              <a:t>RT- </a:t>
            </a: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PCR (-) với Zika (mẹ &amp; con)</a:t>
            </a:r>
          </a:p>
          <a:p>
            <a:pPr marL="1257300" lvl="2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XN MAC-ELISA 3 lần: (+) với Zika; (-) với SXH (mẹ &amp; con)</a:t>
            </a:r>
            <a:endParaRPr lang="en-US" sz="220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1257300" lvl="2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200">
                <a:solidFill>
                  <a:srgbClr val="002060"/>
                </a:solidFill>
                <a:cs typeface="Times New Roman" panose="02020603050405020304" pitchFamily="18" charset="0"/>
              </a:rPr>
              <a:t>XN PRNT 2 lần (+) với Zika; (-) với SXH (mẹ &amp; con</a:t>
            </a: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), hiệu giá 1:160 và 1:320</a:t>
            </a:r>
            <a:endParaRPr lang="en-US" sz="220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KQ XN được thông báo cho Cục YTDP và Viện VSDT TW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3002" y="152400"/>
            <a:ext cx="9049512" cy="457200"/>
          </a:xfrm>
        </p:spPr>
        <p:txBody>
          <a:bodyPr>
            <a:no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HỢP </a:t>
            </a:r>
            <a:r>
              <a:rPr lang="en-US" sz="28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(tiếp)</a:t>
            </a: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4514850"/>
            <a:ext cx="3124199" cy="23431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7" r="18333" b="5897"/>
          <a:stretch/>
        </p:blipFill>
        <p:spPr>
          <a:xfrm rot="5400000">
            <a:off x="3245556" y="4078934"/>
            <a:ext cx="2331336" cy="32267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7" t="-1852" r="36181" b="1852"/>
          <a:stretch/>
        </p:blipFill>
        <p:spPr>
          <a:xfrm rot="5400000">
            <a:off x="221461" y="4362839"/>
            <a:ext cx="2462392" cy="27895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864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8392" y="1333517"/>
            <a:ext cx="8979408" cy="468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6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400" b="1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Thông tin dịch tễ: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Trong thời gian mang thai, sản phụ không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truyền máu, không đi khỏi địa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bàn</a:t>
            </a:r>
            <a:endParaRPr lang="en-US" sz="240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Người trong gia đình không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có triệu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chứng</a:t>
            </a:r>
            <a:endParaRPr lang="en-US" sz="240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Điều tra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các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hộ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GĐ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xung quanh nhà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sản phụ, không có trường </a:t>
            </a:r>
            <a:r>
              <a:rPr lang="en-US" sz="2400">
                <a:solidFill>
                  <a:srgbClr val="002060"/>
                </a:solidFill>
                <a:cs typeface="Times New Roman" panose="02020603050405020304" pitchFamily="18" charset="0"/>
              </a:rPr>
              <a:t>hợp </a:t>
            </a:r>
            <a:r>
              <a:rPr lang="en-US" sz="2400" smtClean="0">
                <a:solidFill>
                  <a:srgbClr val="002060"/>
                </a:solidFill>
                <a:cs typeface="Times New Roman" panose="02020603050405020304" pitchFamily="18" charset="0"/>
              </a:rPr>
              <a:t>nào đang có triệu chứng.</a:t>
            </a:r>
            <a:endParaRPr lang="en-US" sz="240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400" b="1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Kết </a:t>
            </a:r>
            <a:r>
              <a:rPr lang="en-US" sz="2400" b="1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luận</a:t>
            </a:r>
            <a:r>
              <a:rPr lang="en-US" sz="2400" b="1">
                <a:solidFill>
                  <a:srgbClr val="002060"/>
                </a:solidFill>
              </a:rPr>
              <a:t>:</a:t>
            </a: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200">
                <a:solidFill>
                  <a:srgbClr val="002060"/>
                </a:solidFill>
                <a:cs typeface="Times New Roman" panose="02020603050405020304" pitchFamily="18" charset="0"/>
              </a:rPr>
              <a:t>Do Cục YTDP, Viện VSDT TW và Vụ SKBMTE KL: </a:t>
            </a:r>
            <a:r>
              <a:rPr lang="en-US" sz="2200">
                <a:solidFill>
                  <a:srgbClr val="C00000"/>
                </a:solidFill>
                <a:cs typeface="Times New Roman" panose="02020603050405020304" pitchFamily="18" charset="0"/>
              </a:rPr>
              <a:t>“Trường hợp đầu nhỏ đầu tiên ở VN nhiều khả năng do vi rút Zika</a:t>
            </a:r>
            <a:r>
              <a:rPr lang="en-US" sz="2200" smtClean="0">
                <a:solidFill>
                  <a:srgbClr val="C00000"/>
                </a:solidFill>
                <a:cs typeface="Times New Roman" panose="02020603050405020304" pitchFamily="18" charset="0"/>
              </a:rPr>
              <a:t>”</a:t>
            </a:r>
          </a:p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2400" b="1" smtClean="0">
                <a:solidFill>
                  <a:srgbClr val="00206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Theo dõi:</a:t>
            </a:r>
            <a:endParaRPr lang="en-US" sz="2400" b="1">
              <a:solidFill>
                <a:srgbClr val="002060"/>
              </a:solidFill>
            </a:endParaRPr>
          </a:p>
          <a:p>
            <a:pPr marL="800100" lvl="1" indent="-3429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Times New Roman" panose="02020603050405020304" pitchFamily="18" charset="0"/>
              <a:buChar char="+"/>
              <a:tabLst>
                <a:tab pos="457200" algn="l"/>
              </a:tabLst>
            </a:pPr>
            <a:r>
              <a:rPr lang="en-US" sz="2200" smtClean="0">
                <a:solidFill>
                  <a:srgbClr val="002060"/>
                </a:solidFill>
                <a:cs typeface="Times New Roman" panose="02020603050405020304" pitchFamily="18" charset="0"/>
              </a:rPr>
              <a:t>Theo dõi sự phát triển của trẻ, hỗ trợ chăm sóc, nuôi dưỡng và phục hồi chức năng</a:t>
            </a:r>
            <a:endParaRPr lang="en-US" sz="2400" smtClean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3002" y="457200"/>
            <a:ext cx="9049512" cy="457200"/>
          </a:xfrm>
        </p:spPr>
        <p:txBody>
          <a:bodyPr>
            <a:no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HỢP </a:t>
            </a:r>
            <a:r>
              <a:rPr lang="en-US" sz="28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(tiếp)</a:t>
            </a: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716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799" y="1676400"/>
            <a:ext cx="8610601" cy="4186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1200"/>
              </a:spcAft>
              <a:buFont typeface="Times New Roman" panose="02020603050405020304" pitchFamily="18" charset="0"/>
              <a:buChar char="-"/>
            </a:pPr>
            <a:r>
              <a:rPr lang="en-US" sz="2400" b="1" smtClean="0">
                <a:solidFill>
                  <a:srgbClr val="C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PN mang thai: khám LS phát hiện triệu chứng nghi ngờ và SA đo vòng đầu thai nhi</a:t>
            </a:r>
          </a:p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1200"/>
              </a:spcAft>
              <a:buFont typeface="Times New Roman" panose="02020603050405020304" pitchFamily="18" charset="0"/>
              <a:buChar char="-"/>
            </a:pPr>
            <a:r>
              <a:rPr lang="en-US" sz="2400" b="1" smtClean="0">
                <a:solidFill>
                  <a:srgbClr val="C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Tất cả trẻ sơ sinh phải đo và ghi số đo vòng đầu</a:t>
            </a:r>
          </a:p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1200"/>
              </a:spcAft>
              <a:buFont typeface="Times New Roman" panose="02020603050405020304" pitchFamily="18" charset="0"/>
              <a:buChar char="-"/>
            </a:pPr>
            <a:r>
              <a:rPr lang="en-US" sz="2400" b="1" smtClean="0">
                <a:solidFill>
                  <a:srgbClr val="C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Khi có ca nghi ngờ: thông báo, điều tra, </a:t>
            </a:r>
            <a:r>
              <a:rPr lang="en-US" sz="2400" b="1">
                <a:solidFill>
                  <a:srgbClr val="C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chẩn </a:t>
            </a:r>
            <a:r>
              <a:rPr lang="en-US" sz="2400" b="1" smtClean="0">
                <a:solidFill>
                  <a:srgbClr val="C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đoán</a:t>
            </a:r>
          </a:p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1200"/>
              </a:spcAft>
              <a:buFont typeface="Times New Roman" panose="02020603050405020304" pitchFamily="18" charset="0"/>
              <a:buChar char="-"/>
            </a:pPr>
            <a:r>
              <a:rPr lang="en-US" sz="2400" b="1" smtClean="0">
                <a:solidFill>
                  <a:srgbClr val="C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Đầu mối: TT CSSKSS / KSBT (đơn vị tương đương)</a:t>
            </a:r>
          </a:p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1200"/>
              </a:spcAft>
              <a:buFont typeface="Times New Roman" panose="02020603050405020304" pitchFamily="18" charset="0"/>
              <a:buChar char="-"/>
            </a:pPr>
            <a:r>
              <a:rPr lang="en-US" sz="2400" b="1" smtClean="0">
                <a:solidFill>
                  <a:srgbClr val="C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Quyết định hướng xử trí đối với ca đầu nhỏ ở thai nhi: BV chỉ đạo tuyến đầu ngành sản khoa</a:t>
            </a:r>
          </a:p>
          <a:p>
            <a:pPr marL="342900" indent="-342900" algn="just">
              <a:lnSpc>
                <a:spcPct val="106000"/>
              </a:lnSpc>
              <a:spcBef>
                <a:spcPts val="300"/>
              </a:spcBef>
              <a:spcAft>
                <a:spcPts val="1200"/>
              </a:spcAft>
              <a:buFont typeface="Times New Roman" panose="02020603050405020304" pitchFamily="18" charset="0"/>
              <a:buChar char="-"/>
            </a:pPr>
            <a:r>
              <a:rPr lang="en-US" sz="2400" b="1" smtClean="0">
                <a:solidFill>
                  <a:srgbClr val="C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Báo cáo quý theo hệ thống thường quy</a:t>
            </a:r>
            <a:endParaRPr lang="en-US" sz="240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795" y="457200"/>
            <a:ext cx="9049512" cy="457200"/>
          </a:xfrm>
        </p:spPr>
        <p:txBody>
          <a:bodyPr>
            <a:noAutofit/>
          </a:bodyPr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THÔNG ĐIỆP QUAN TRỌNG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397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TÀI LIỆU ĐĂNG TẢI TRÊN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WEBSITE VỤ SKBMTE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700" y="2052925"/>
            <a:ext cx="7401900" cy="4195481"/>
          </a:xfrm>
        </p:spPr>
        <p:txBody>
          <a:bodyPr/>
          <a:lstStyle/>
          <a:p>
            <a:endParaRPr lang="en-US" sz="4800" dirty="0" smtClean="0">
              <a:solidFill>
                <a:srgbClr val="FF0000"/>
              </a:solidFill>
            </a:endParaRPr>
          </a:p>
          <a:p>
            <a:r>
              <a:rPr lang="en-US" sz="4800" dirty="0" smtClean="0">
                <a:solidFill>
                  <a:srgbClr val="FF0000"/>
                </a:solidFill>
              </a:rPr>
              <a:t>http://mch.yte.gov.vn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2366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1534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i="1" dirty="0" err="1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Xin</a:t>
            </a:r>
            <a:r>
              <a:rPr lang="en-US" sz="3600" b="1" i="1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trân</a:t>
            </a:r>
            <a:r>
              <a:rPr lang="en-US" sz="3600" b="1" i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err="1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r>
              <a:rPr lang="en-US" sz="3600" b="1" i="1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cảm </a:t>
            </a:r>
            <a:r>
              <a:rPr lang="en-US" sz="3600" b="1" i="1" dirty="0" err="1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ơn</a:t>
            </a:r>
            <a:r>
              <a:rPr lang="en-US" sz="3600" b="1" i="1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6357" name="Picture 213" descr="Zika virus infographic elements, transmission, prevention, symptoms and treatment, zika fever element vector concept. zika virus transmission, zika virus symptoms, zika vector illustration.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4"/>
          <a:stretch/>
        </p:blipFill>
        <p:spPr bwMode="auto">
          <a:xfrm>
            <a:off x="304799" y="1051810"/>
            <a:ext cx="8686801" cy="576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3759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79727"/>
            <a:ext cx="5562600" cy="565371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 TỔNG QUAN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" y="-8102"/>
            <a:ext cx="9144002" cy="68661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546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3441101802"/>
              </p:ext>
            </p:extLst>
          </p:nvPr>
        </p:nvGraphicFramePr>
        <p:xfrm>
          <a:off x="48768" y="1014984"/>
          <a:ext cx="9067800" cy="5674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57200" y="115323"/>
            <a:ext cx="8229600" cy="89511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TỔNG QUAN</a:t>
            </a:r>
            <a:b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1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31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hông</a:t>
            </a:r>
            <a:r>
              <a:rPr lang="en-US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31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endParaRPr lang="en-US" sz="3100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118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3779" y="381000"/>
            <a:ext cx="82296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vi-VN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MỤC TIÊU CỦA GIÁM SÁT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1134844"/>
            <a:ext cx="867305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itchFamily="2" charset="2"/>
              <a:buChar char="v"/>
            </a:pPr>
            <a:r>
              <a:rPr lang="vi-VN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Mục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00100" lvl="1" indent="-342900" algn="just">
              <a:buFont typeface="Wingdings" pitchFamily="2" charset="2"/>
              <a:buChar char="ü"/>
            </a:pPr>
            <a:r>
              <a:rPr lang="vi-VN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hiện và theo dõi tỷ lệ mắc hội chứng đầu nhỏ trong thai kỳ và trẻ sơ sinh có liên quan đến nhiễm vi rút Zika.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09588" lvl="0" indent="-457200" algn="just">
              <a:buFont typeface="Wingdings" pitchFamily="2" charset="2"/>
              <a:buChar char="v"/>
            </a:pP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00100" lvl="1" indent="-342900" algn="just">
              <a:buFont typeface="Wingdings" pitchFamily="2" charset="2"/>
              <a:buChar char="ü"/>
            </a:pPr>
            <a:r>
              <a:rPr lang="vi-VN" sz="2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</a:t>
            </a:r>
            <a:r>
              <a:rPr lang="vi-VN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 các trường hợp đầu nhỏ ở thai nhi và trẻ sơ sinh;</a:t>
            </a:r>
          </a:p>
          <a:p>
            <a:pPr marL="800100" lvl="1" indent="-342900" algn="just">
              <a:buFont typeface="Wingdings" pitchFamily="2" charset="2"/>
              <a:buChar char="ü"/>
            </a:pPr>
            <a:r>
              <a:rPr lang="vi-VN" sz="2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­Tìm </a:t>
            </a:r>
            <a:r>
              <a:rPr lang="vi-VN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 nguyên nhân, xu hướng mắc hội chứng đầu nhỏ ở thai nhi và trẻ sơ sinh có liên quan đến nhiễm vi </a:t>
            </a:r>
            <a:r>
              <a:rPr lang="vi-VN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rút </a:t>
            </a:r>
            <a:r>
              <a:rPr lang="vi-VN" sz="2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Zika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117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PPT_DBNAME" val="9dc71a3d-fbf5-4e55-a89b-50a03c2ca959.mdb"/>
  <p:tag name="ARS_RESPONSE_PERSONNUM" val="3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BOLD" val="False"/>
  <p:tag name="ARS_CHARTPARA_DATALABELFONTITALIC" val="False"/>
  <p:tag name="ARS_CHARTPARA_DATALABELFONTCOLOR" val="-16777216"/>
  <p:tag name="ARS_CHARTPARA_SHOW3D" val="0"/>
  <p:tag name="ARS_RESPONSETYPE" val="SignIn"/>
  <p:tag name="ARS_CHARTPARA_PERCENTDEC" val="1"/>
  <p:tag name="ARS_CHARTPARA_NUMBERDEC" val="0"/>
  <p:tag name="ARS_CHARTPOINTWIDTH" val="0.5"/>
  <p:tag name="ARS_CHARTPARA_DATAPERCENTBASE" val="crParticipant"/>
  <p:tag name="ARS_CHARTPARA_SHOWTIME" val="csStop"/>
  <p:tag name="ARS_PICTRUE_SHOWBYHAND" val="0"/>
  <p:tag name="ARS_CHARTPARA_DATAFORMAT" val="ltNumberValue"/>
  <p:tag name="ARS_PICTURE_LEFT_PIE" val="100"/>
  <p:tag name="ARS_PICTURE_TOP_PIE" val="100"/>
  <p:tag name="ARS_PICTURE_HEIGHT_PIE" val="400"/>
  <p:tag name="ARS_PICTURE_WIDTH_PIE" val="400"/>
  <p:tag name="ARS_KEYPADPARA_SUBMITMODE" val="1"/>
  <p:tag name="ARS_KEYPADPARA_MODIFYMODE" val="0"/>
  <p:tag name="ARS_KEYPADPARA_OPTIONMODE" val="0"/>
  <p:tag name="ARS_SIGNIN_MODE" val="0"/>
  <p:tag name="ARS_SLIDE_OPTIONTEXT" val="Registered&#10;Unregistered"/>
  <p:tag name="ARS_CHARTPARA_TYPE" val="ctColumn"/>
  <p:tag name="ARS_CHARTPARA_DATALABELFONTSIZE" val="14"/>
  <p:tag name="ARS_ISEXISTCHART" val="True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PICTURE_HEIGHT_COLUMN" val="350"/>
  <p:tag name="ARS_PICTURE_LEFT_COLUMN" val="120"/>
  <p:tag name="ARS_PICTURE_TOP_COLUMN" val="100"/>
  <p:tag name="ARS_PICTURE_WIDTH_COLUMN" val="550"/>
  <p:tag name="ARS_CHARTPARA_PICTURENAME" val="5617e462-e4fe-4c71-96d5-7370743b9fd4.jp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CHARTPARA_DATAFORMAT" val="ltNumberValue"/>
  <p:tag name="ARS_CHARTPARA_SHOWTIME" val="csStop"/>
  <p:tag name="ARS_CHARTPARA_DATAPERCENTBASE" val="crParticipant"/>
  <p:tag name="ARS_CHARTPARA_NUMBERDEC" val="0"/>
  <p:tag name="ARS_CHARTPARA_PERCENTDEC" val="1"/>
  <p:tag name="ARS_CHARTPARA_SHOW3D" val="0"/>
  <p:tag name="ARS_CHARTPOINTWIDTH" val="0.5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RESPONSETYPE" val="Slide"/>
  <p:tag name="ARS_SLIDE_ISRESPONSED" val="1"/>
  <p:tag name="ARS_SLIDE_DUENO" val="30"/>
  <p:tag name="ARS_SLIDE_PARTICIPANTNUM" val="30"/>
  <p:tag name="ARS_SLIDE_SUBMITNUM" val="0"/>
  <p:tag name="ARS_SLIDE_CORRECTNUM" val="0"/>
  <p:tag name="ARS_SLIDE_VOTEMEA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13968</TotalTime>
  <Words>5152</Words>
  <Application>Microsoft Office PowerPoint</Application>
  <PresentationFormat>On-screen Show (4:3)</PresentationFormat>
  <Paragraphs>399</Paragraphs>
  <Slides>64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Ion</vt:lpstr>
      <vt:lpstr>PowerPoint Presentation</vt:lpstr>
      <vt:lpstr>MỤC LỤC</vt:lpstr>
      <vt:lpstr>1. TỔNG QUAN Thông tin chung</vt:lpstr>
      <vt:lpstr>1. TỔNG QUAN Thông tin chung</vt:lpstr>
      <vt:lpstr>1. TỔNG QUAN</vt:lpstr>
      <vt:lpstr>PowerPoint Presentation</vt:lpstr>
      <vt:lpstr>1. TỔNG QUAN</vt:lpstr>
      <vt:lpstr>1. TỔNG QUAN Thông tin chung</vt:lpstr>
      <vt:lpstr>2. MỤC TIÊU CỦA GIÁM SÁT</vt:lpstr>
      <vt:lpstr>1. TỔNG QUAN</vt:lpstr>
      <vt:lpstr>3. ĐỊNH NGHĨA, KHÁI NIỆM</vt:lpstr>
      <vt:lpstr>3. ĐỊNH NGHĨA, KHÁI NIỆM</vt:lpstr>
      <vt:lpstr>3. ĐỊNH NGHĨA, KHÁI NIỆM</vt:lpstr>
      <vt:lpstr>4. PHƯƠNG PHÁP VÀ QUY TRÌNH GIÁM SÁT</vt:lpstr>
      <vt:lpstr>4. PHƯƠNG PHÁP VÀ QUY TRÌNH GIÁM SÁT</vt:lpstr>
      <vt:lpstr>4. PHƯƠNG PHÁP VÀ QUY TRÌNH GIÁM SÁT</vt:lpstr>
      <vt:lpstr>4. PHƯƠNG PHÁP VÀ QUY TRÌNH GIÁM SÁT</vt:lpstr>
      <vt:lpstr>PowerPoint Presentation</vt:lpstr>
      <vt:lpstr>PowerPoint Presentation</vt:lpstr>
      <vt:lpstr>4. PHƯƠNG PHÁP VÀ QUY TRÌNH GIÁM SÁT</vt:lpstr>
      <vt:lpstr>PowerPoint Presentation</vt:lpstr>
      <vt:lpstr>PowerPoint Presentation</vt:lpstr>
      <vt:lpstr>5. THÔNG BÁO, BÁO CÁO</vt:lpstr>
      <vt:lpstr>5. THÔNG BÁO, BÁO CÁO</vt:lpstr>
      <vt:lpstr>5. THÔNG BÁO, BÁO CÁO</vt:lpstr>
      <vt:lpstr>6. TRÁCH NHIỆM CỦA CÁC ĐƠN VỊ LIÊN QUAN</vt:lpstr>
      <vt:lpstr>6. TRÁCH NHIỆM CỦA CÁC ĐƠN VỊ LIÊN QUAN</vt:lpstr>
      <vt:lpstr>6. TRÁCH NHIỆM CỦA CÁC ĐƠN VỊ LIÊN QUAN</vt:lpstr>
      <vt:lpstr>6. TRÁCH NHIỆM CỦA CÁC ĐƠN VỊ LIÊN QUAN</vt:lpstr>
      <vt:lpstr>6. TRÁCH NHIỆM CỦA CÁC ĐƠN VỊ LIÊN QUAN</vt:lpstr>
      <vt:lpstr>6. TRÁCH NHIỆM CỦA CÁC ĐƠN VỊ LIÊN QUAN</vt:lpstr>
      <vt:lpstr>6. TRÁCH NHIỆM CỦA CÁC ĐƠN VỊ LIÊN QUAN</vt:lpstr>
      <vt:lpstr>6. TRÁCH NHIỆM CỦA CÁC ĐƠN VỊ LIÊN QUAN</vt:lpstr>
      <vt:lpstr>6. TRÁCH NHIỆM CỦA CÁC ĐƠN VỊ LIÊN QUAN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PHỤ LỤC 3 KỸ THUẬT SIÊU ÂM ĐO KÍCH THƯỚC ĐẦU THAI NHI</vt:lpstr>
      <vt:lpstr>PHỤ LỤC 4:  KÍCH THƯỚC THAI NHI THEO TUỔI THAI TRÊN SIÊU ÂM</vt:lpstr>
      <vt:lpstr>PHỤ LỤC 5:  KỸ THUẬT ĐO VÒNG ĐẦU Ở TRẺ SƠ SINH</vt:lpstr>
      <vt:lpstr>PowerPoint Presentation</vt:lpstr>
      <vt:lpstr>PowerPoint Presentation</vt:lpstr>
      <vt:lpstr>PowerPoint Presentation</vt:lpstr>
      <vt:lpstr>PowerPoint Presentation</vt:lpstr>
      <vt:lpstr>PHỤ LỤC 7: QUY TRÌNH LẤY MẪU, BẢO QUẢN, VẬN CHUYỂN MẪU MÁU</vt:lpstr>
      <vt:lpstr>PHỤ LỤC 7: QUY TRÌNH LẤY MẪU, BẢO QUẢN, VẬN CHUYỂN MẪU MÁU</vt:lpstr>
      <vt:lpstr>PHỤ LỤC 7: QUY TRÌNH LẤY MẪU, BẢO QUẢN, VẬN CHUYỂN MẪU MÁU</vt:lpstr>
      <vt:lpstr>PHỤ LỤC 7: QUY TRÌNH LẤY MẪU, BẢO QUẢN, VẬN CHUYỂN MẪU MÁU</vt:lpstr>
      <vt:lpstr>PHỤ LỤC 7: QUY TRÌNH LẤY MẪU, BẢO QUẢN, VẬN CHUYỂN MẪU MÁU</vt:lpstr>
      <vt:lpstr>PHỤ LỤC 7: QUY TRÌNH LẤY MẪU, BẢO QUẢN, VẬN CHUYỂN MẪU MÁU</vt:lpstr>
      <vt:lpstr>TRƯỜNG HỢP 1</vt:lpstr>
      <vt:lpstr>TRƯỜNG HỢP 1 (tiếp)</vt:lpstr>
      <vt:lpstr>TRƯỜNG HỢP 1 (tiếp)</vt:lpstr>
      <vt:lpstr>TRƯỜNG HỢP 1 (tiếp)</vt:lpstr>
      <vt:lpstr>TRƯỜNG HỢP 2</vt:lpstr>
      <vt:lpstr>TRƯỜNG HỢP 2 (tiếp)</vt:lpstr>
      <vt:lpstr>TRƯỜNG HỢP 2 (tiếp)</vt:lpstr>
      <vt:lpstr>TRƯỜNG HỢP 2 (tiếp)</vt:lpstr>
      <vt:lpstr>NHỮNG THÔNG ĐIỆP QUAN TRỌNG</vt:lpstr>
      <vt:lpstr>TÀI LIỆU ĐĂNG TẢI TRÊN  WEBSITE VỤ SKBMTE</vt:lpstr>
      <vt:lpstr>Xin trân trọng cảm ơn!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Khe</dc:creator>
  <cp:lastModifiedBy>Tommy_Phan</cp:lastModifiedBy>
  <cp:revision>623</cp:revision>
  <cp:lastPrinted>2017-10-23T06:00:05Z</cp:lastPrinted>
  <dcterms:created xsi:type="dcterms:W3CDTF">2015-05-20T08:24:43Z</dcterms:created>
  <dcterms:modified xsi:type="dcterms:W3CDTF">2019-04-05T08:17:03Z</dcterms:modified>
</cp:coreProperties>
</file>