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1" r:id="rId3"/>
    <p:sldId id="343" r:id="rId4"/>
    <p:sldId id="262" r:id="rId5"/>
    <p:sldId id="274" r:id="rId6"/>
    <p:sldId id="270" r:id="rId7"/>
    <p:sldId id="284" r:id="rId8"/>
    <p:sldId id="312" r:id="rId9"/>
    <p:sldId id="314" r:id="rId10"/>
    <p:sldId id="288" r:id="rId11"/>
    <p:sldId id="290" r:id="rId12"/>
    <p:sldId id="289" r:id="rId13"/>
    <p:sldId id="308" r:id="rId14"/>
    <p:sldId id="263" r:id="rId15"/>
    <p:sldId id="276" r:id="rId16"/>
    <p:sldId id="271" r:id="rId17"/>
    <p:sldId id="259" r:id="rId18"/>
    <p:sldId id="260" r:id="rId19"/>
    <p:sldId id="257" r:id="rId20"/>
    <p:sldId id="277" r:id="rId21"/>
    <p:sldId id="278" r:id="rId22"/>
    <p:sldId id="279" r:id="rId23"/>
    <p:sldId id="281" r:id="rId24"/>
    <p:sldId id="301" r:id="rId25"/>
    <p:sldId id="280" r:id="rId26"/>
    <p:sldId id="305" r:id="rId27"/>
    <p:sldId id="266" r:id="rId28"/>
    <p:sldId id="307" r:id="rId29"/>
    <p:sldId id="34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p:scale>
          <a:sx n="89" d="100"/>
          <a:sy n="89" d="100"/>
        </p:scale>
        <p:origin x="-852"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D:\Nguyen%20Thao\ZIK\ZIK_bieu%20do%20va%20so%20lieu_1408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Nguyen%20Thao\ZIK\ZIK_bieu%20do%20va%20so%20lieu_14081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Nguyen%20Thao\ZIK\ZIK_bieu%20do%20va%20so%20lieu_14081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Nguyen%20Thao\ZIK\ZIK_bieu%20do%20va%20so%20lieu_1408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Số</a:t>
            </a:r>
            <a:r>
              <a:rPr lang="en-US" baseline="0"/>
              <a:t> ca mắc Zika tại Việt Nam 2016-2018</a:t>
            </a:r>
            <a:endParaRPr lang="en-US"/>
          </a:p>
        </c:rich>
      </c:tx>
      <c:layout>
        <c:manualLayout>
          <c:xMode val="edge"/>
          <c:yMode val="edge"/>
          <c:x val="0.16350546875646854"/>
          <c:y val="0"/>
        </c:manualLayout>
      </c:layout>
      <c:overlay val="0"/>
    </c:title>
    <c:autoTitleDeleted val="0"/>
    <c:plotArea>
      <c:layout>
        <c:manualLayout>
          <c:layoutTarget val="inner"/>
          <c:xMode val="edge"/>
          <c:yMode val="edge"/>
          <c:x val="7.619828278562972E-2"/>
          <c:y val="0.18456034539191146"/>
          <c:w val="0.72569570365218539"/>
          <c:h val="0.62544422814248168"/>
        </c:manualLayout>
      </c:layout>
      <c:barChart>
        <c:barDir val="col"/>
        <c:grouping val="clustered"/>
        <c:varyColors val="0"/>
        <c:ser>
          <c:idx val="0"/>
          <c:order val="0"/>
          <c:tx>
            <c:strRef>
              <c:f>'Giai doan giam sat'!$T$6</c:f>
              <c:strCache>
                <c:ptCount val="1"/>
                <c:pt idx="0">
                  <c:v>KVPN</c:v>
                </c:pt>
              </c:strCache>
            </c:strRef>
          </c:tx>
          <c:invertIfNegative val="0"/>
          <c:cat>
            <c:numRef>
              <c:f>'Giai doan giam sat'!$S$7:$S$9</c:f>
              <c:numCache>
                <c:formatCode>General</c:formatCode>
                <c:ptCount val="3"/>
                <c:pt idx="0">
                  <c:v>2016</c:v>
                </c:pt>
                <c:pt idx="1">
                  <c:v>2017</c:v>
                </c:pt>
                <c:pt idx="2">
                  <c:v>2018</c:v>
                </c:pt>
              </c:numCache>
            </c:numRef>
          </c:cat>
          <c:val>
            <c:numRef>
              <c:f>'Giai doan giam sat'!$T$7:$T$9</c:f>
              <c:numCache>
                <c:formatCode>General</c:formatCode>
                <c:ptCount val="3"/>
                <c:pt idx="0">
                  <c:v>212</c:v>
                </c:pt>
                <c:pt idx="1">
                  <c:v>37</c:v>
                </c:pt>
                <c:pt idx="2">
                  <c:v>11</c:v>
                </c:pt>
              </c:numCache>
            </c:numRef>
          </c:val>
          <c:extLst xmlns:c16r2="http://schemas.microsoft.com/office/drawing/2015/06/chart">
            <c:ext xmlns:c16="http://schemas.microsoft.com/office/drawing/2014/chart" uri="{C3380CC4-5D6E-409C-BE32-E72D297353CC}">
              <c16:uniqueId val="{00000000-3119-44A6-BC2C-70BE9A60A2D4}"/>
            </c:ext>
          </c:extLst>
        </c:ser>
        <c:ser>
          <c:idx val="1"/>
          <c:order val="1"/>
          <c:tx>
            <c:strRef>
              <c:f>'Giai doan giam sat'!$U$6</c:f>
              <c:strCache>
                <c:ptCount val="1"/>
                <c:pt idx="0">
                  <c:v>Cả nước</c:v>
                </c:pt>
              </c:strCache>
            </c:strRef>
          </c:tx>
          <c:invertIfNegative val="0"/>
          <c:cat>
            <c:numRef>
              <c:f>'Giai doan giam sat'!$S$7:$S$9</c:f>
              <c:numCache>
                <c:formatCode>General</c:formatCode>
                <c:ptCount val="3"/>
                <c:pt idx="0">
                  <c:v>2016</c:v>
                </c:pt>
                <c:pt idx="1">
                  <c:v>2017</c:v>
                </c:pt>
                <c:pt idx="2">
                  <c:v>2018</c:v>
                </c:pt>
              </c:numCache>
            </c:numRef>
          </c:cat>
          <c:val>
            <c:numRef>
              <c:f>'Giai doan giam sat'!$U$7:$U$9</c:f>
              <c:numCache>
                <c:formatCode>General</c:formatCode>
                <c:ptCount val="3"/>
                <c:pt idx="0">
                  <c:v>221</c:v>
                </c:pt>
                <c:pt idx="1">
                  <c:v>39</c:v>
                </c:pt>
                <c:pt idx="2">
                  <c:v>11</c:v>
                </c:pt>
              </c:numCache>
            </c:numRef>
          </c:val>
          <c:extLst xmlns:c16r2="http://schemas.microsoft.com/office/drawing/2015/06/chart">
            <c:ext xmlns:c16="http://schemas.microsoft.com/office/drawing/2014/chart" uri="{C3380CC4-5D6E-409C-BE32-E72D297353CC}">
              <c16:uniqueId val="{00000001-3119-44A6-BC2C-70BE9A60A2D4}"/>
            </c:ext>
          </c:extLst>
        </c:ser>
        <c:dLbls>
          <c:showLegendKey val="0"/>
          <c:showVal val="0"/>
          <c:showCatName val="0"/>
          <c:showSerName val="0"/>
          <c:showPercent val="0"/>
          <c:showBubbleSize val="0"/>
        </c:dLbls>
        <c:gapWidth val="150"/>
        <c:axId val="57104256"/>
        <c:axId val="57373056"/>
      </c:barChart>
      <c:catAx>
        <c:axId val="57104256"/>
        <c:scaling>
          <c:orientation val="minMax"/>
        </c:scaling>
        <c:delete val="0"/>
        <c:axPos val="b"/>
        <c:numFmt formatCode="General" sourceLinked="1"/>
        <c:majorTickMark val="none"/>
        <c:minorTickMark val="none"/>
        <c:tickLblPos val="nextTo"/>
        <c:crossAx val="57373056"/>
        <c:crosses val="autoZero"/>
        <c:auto val="1"/>
        <c:lblAlgn val="ctr"/>
        <c:lblOffset val="100"/>
        <c:noMultiLvlLbl val="0"/>
      </c:catAx>
      <c:valAx>
        <c:axId val="57373056"/>
        <c:scaling>
          <c:orientation val="minMax"/>
        </c:scaling>
        <c:delete val="0"/>
        <c:axPos val="l"/>
        <c:majorGridlines/>
        <c:numFmt formatCode="General" sourceLinked="1"/>
        <c:majorTickMark val="none"/>
        <c:minorTickMark val="none"/>
        <c:tickLblPos val="nextTo"/>
        <c:crossAx val="57104256"/>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Phân</a:t>
            </a:r>
            <a:r>
              <a:rPr lang="en-US" baseline="0"/>
              <a:t> bố ca mắc Zika tại KVPN 2016-2018</a:t>
            </a:r>
            <a:endParaRPr lang="en-US"/>
          </a:p>
        </c:rich>
      </c:tx>
      <c:overlay val="0"/>
    </c:title>
    <c:autoTitleDeleted val="0"/>
    <c:plotArea>
      <c:layout>
        <c:manualLayout>
          <c:layoutTarget val="inner"/>
          <c:xMode val="edge"/>
          <c:yMode val="edge"/>
          <c:x val="4.4519866051226355E-2"/>
          <c:y val="0.14259170347608985"/>
          <c:w val="0.93967553624762423"/>
          <c:h val="0.66566352986364508"/>
        </c:manualLayout>
      </c:layout>
      <c:barChart>
        <c:barDir val="col"/>
        <c:grouping val="clustered"/>
        <c:varyColors val="0"/>
        <c:ser>
          <c:idx val="2"/>
          <c:order val="0"/>
          <c:tx>
            <c:strRef>
              <c:f>'Giai doan giam sat'!$A$17</c:f>
              <c:strCache>
                <c:ptCount val="1"/>
                <c:pt idx="0">
                  <c:v>Zika cases in SVN</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'Giai doan giam sat'!$B$13:$AK$13</c:f>
              <c:numCache>
                <c:formatCode>General</c:formatCode>
                <c:ptCount val="36"/>
                <c:pt idx="0" formatCode="mmm\-yy">
                  <c:v>42370</c:v>
                </c:pt>
                <c:pt idx="1">
                  <c:v>2</c:v>
                </c:pt>
                <c:pt idx="2">
                  <c:v>3</c:v>
                </c:pt>
                <c:pt idx="3">
                  <c:v>4</c:v>
                </c:pt>
                <c:pt idx="4">
                  <c:v>5</c:v>
                </c:pt>
                <c:pt idx="5">
                  <c:v>6</c:v>
                </c:pt>
                <c:pt idx="6">
                  <c:v>7</c:v>
                </c:pt>
                <c:pt idx="7">
                  <c:v>8</c:v>
                </c:pt>
                <c:pt idx="8">
                  <c:v>9</c:v>
                </c:pt>
                <c:pt idx="9">
                  <c:v>10</c:v>
                </c:pt>
                <c:pt idx="10">
                  <c:v>11</c:v>
                </c:pt>
                <c:pt idx="11">
                  <c:v>12</c:v>
                </c:pt>
                <c:pt idx="12" formatCode="mmm\-yy">
                  <c:v>42736</c:v>
                </c:pt>
                <c:pt idx="13">
                  <c:v>2</c:v>
                </c:pt>
                <c:pt idx="14">
                  <c:v>3</c:v>
                </c:pt>
                <c:pt idx="15">
                  <c:v>4</c:v>
                </c:pt>
                <c:pt idx="16">
                  <c:v>5</c:v>
                </c:pt>
                <c:pt idx="17">
                  <c:v>6</c:v>
                </c:pt>
                <c:pt idx="18">
                  <c:v>7</c:v>
                </c:pt>
                <c:pt idx="19">
                  <c:v>8</c:v>
                </c:pt>
                <c:pt idx="20">
                  <c:v>9</c:v>
                </c:pt>
                <c:pt idx="21">
                  <c:v>10</c:v>
                </c:pt>
                <c:pt idx="22">
                  <c:v>11</c:v>
                </c:pt>
                <c:pt idx="23">
                  <c:v>12</c:v>
                </c:pt>
                <c:pt idx="24" formatCode="mmm\-yy">
                  <c:v>43101</c:v>
                </c:pt>
                <c:pt idx="25">
                  <c:v>2</c:v>
                </c:pt>
                <c:pt idx="26">
                  <c:v>3</c:v>
                </c:pt>
                <c:pt idx="27">
                  <c:v>4</c:v>
                </c:pt>
                <c:pt idx="28">
                  <c:v>5</c:v>
                </c:pt>
                <c:pt idx="29">
                  <c:v>6</c:v>
                </c:pt>
                <c:pt idx="30">
                  <c:v>7</c:v>
                </c:pt>
                <c:pt idx="31">
                  <c:v>8</c:v>
                </c:pt>
                <c:pt idx="32">
                  <c:v>9</c:v>
                </c:pt>
                <c:pt idx="33">
                  <c:v>10</c:v>
                </c:pt>
                <c:pt idx="34">
                  <c:v>11</c:v>
                </c:pt>
                <c:pt idx="35">
                  <c:v>12</c:v>
                </c:pt>
              </c:numCache>
            </c:numRef>
          </c:cat>
          <c:val>
            <c:numRef>
              <c:f>'Giai doan giam sat'!$B$17:$AK$17</c:f>
              <c:numCache>
                <c:formatCode>General</c:formatCode>
                <c:ptCount val="36"/>
                <c:pt idx="2">
                  <c:v>1</c:v>
                </c:pt>
                <c:pt idx="8">
                  <c:v>1</c:v>
                </c:pt>
                <c:pt idx="9">
                  <c:v>36</c:v>
                </c:pt>
                <c:pt idx="10">
                  <c:v>102</c:v>
                </c:pt>
                <c:pt idx="11">
                  <c:v>72</c:v>
                </c:pt>
                <c:pt idx="12">
                  <c:v>16</c:v>
                </c:pt>
                <c:pt idx="13">
                  <c:v>3</c:v>
                </c:pt>
                <c:pt idx="14">
                  <c:v>5</c:v>
                </c:pt>
                <c:pt idx="15">
                  <c:v>1</c:v>
                </c:pt>
                <c:pt idx="16">
                  <c:v>3</c:v>
                </c:pt>
                <c:pt idx="18">
                  <c:v>1</c:v>
                </c:pt>
                <c:pt idx="19">
                  <c:v>3</c:v>
                </c:pt>
                <c:pt idx="20">
                  <c:v>2</c:v>
                </c:pt>
                <c:pt idx="21">
                  <c:v>1</c:v>
                </c:pt>
                <c:pt idx="22">
                  <c:v>0</c:v>
                </c:pt>
                <c:pt idx="23">
                  <c:v>2</c:v>
                </c:pt>
                <c:pt idx="24">
                  <c:v>1</c:v>
                </c:pt>
                <c:pt idx="25">
                  <c:v>1</c:v>
                </c:pt>
                <c:pt idx="28">
                  <c:v>1</c:v>
                </c:pt>
                <c:pt idx="29">
                  <c:v>1</c:v>
                </c:pt>
                <c:pt idx="31">
                  <c:v>3</c:v>
                </c:pt>
                <c:pt idx="32">
                  <c:v>1</c:v>
                </c:pt>
                <c:pt idx="33">
                  <c:v>1</c:v>
                </c:pt>
                <c:pt idx="34">
                  <c:v>1</c:v>
                </c:pt>
                <c:pt idx="35">
                  <c:v>1</c:v>
                </c:pt>
              </c:numCache>
            </c:numRef>
          </c:val>
          <c:extLst xmlns:c16r2="http://schemas.microsoft.com/office/drawing/2015/06/chart">
            <c:ext xmlns:c16="http://schemas.microsoft.com/office/drawing/2014/chart" uri="{C3380CC4-5D6E-409C-BE32-E72D297353CC}">
              <c16:uniqueId val="{00000000-D7CD-4A32-BBE3-86A2E22DE67A}"/>
            </c:ext>
          </c:extLst>
        </c:ser>
        <c:dLbls>
          <c:showLegendKey val="0"/>
          <c:showVal val="0"/>
          <c:showCatName val="0"/>
          <c:showSerName val="0"/>
          <c:showPercent val="0"/>
          <c:showBubbleSize val="0"/>
        </c:dLbls>
        <c:gapWidth val="23"/>
        <c:axId val="58153216"/>
        <c:axId val="58288384"/>
      </c:barChart>
      <c:catAx>
        <c:axId val="58153216"/>
        <c:scaling>
          <c:orientation val="minMax"/>
        </c:scaling>
        <c:delete val="0"/>
        <c:axPos val="b"/>
        <c:numFmt formatCode="mmm\-yy" sourceLinked="1"/>
        <c:majorTickMark val="out"/>
        <c:minorTickMark val="none"/>
        <c:tickLblPos val="nextTo"/>
        <c:crossAx val="58288384"/>
        <c:crosses val="autoZero"/>
        <c:auto val="1"/>
        <c:lblAlgn val="ctr"/>
        <c:lblOffset val="100"/>
        <c:noMultiLvlLbl val="0"/>
      </c:catAx>
      <c:valAx>
        <c:axId val="58288384"/>
        <c:scaling>
          <c:orientation val="minMax"/>
          <c:min val="0"/>
        </c:scaling>
        <c:delete val="0"/>
        <c:axPos val="l"/>
        <c:majorGridlines/>
        <c:numFmt formatCode="General" sourceLinked="1"/>
        <c:majorTickMark val="out"/>
        <c:minorTickMark val="none"/>
        <c:tickLblPos val="nextTo"/>
        <c:crossAx val="5815321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solidFill>
                  <a:srgbClr val="002060"/>
                </a:solidFill>
                <a:latin typeface="+mn-lt"/>
                <a:cs typeface="Arial" pitchFamily="34" charset="0"/>
              </a:defRPr>
            </a:pPr>
            <a:r>
              <a:rPr lang="en-US" sz="1600">
                <a:solidFill>
                  <a:srgbClr val="002060"/>
                </a:solidFill>
                <a:latin typeface="+mn-lt"/>
                <a:cs typeface="Arial" pitchFamily="34" charset="0"/>
              </a:rPr>
              <a:t>Diễn</a:t>
            </a:r>
            <a:r>
              <a:rPr lang="en-US" sz="1600" baseline="0">
                <a:solidFill>
                  <a:srgbClr val="002060"/>
                </a:solidFill>
                <a:latin typeface="+mn-lt"/>
                <a:cs typeface="Arial" pitchFamily="34" charset="0"/>
              </a:rPr>
              <a:t> tiến lấy mẫu thai phụ tại KVPN từ tháng 1/ 2016 đến tháng 2/2019</a:t>
            </a:r>
            <a:endParaRPr lang="en-US" sz="1600">
              <a:solidFill>
                <a:srgbClr val="002060"/>
              </a:solidFill>
              <a:latin typeface="+mn-lt"/>
              <a:cs typeface="Arial" pitchFamily="34" charset="0"/>
            </a:endParaRPr>
          </a:p>
        </c:rich>
      </c:tx>
      <c:overlay val="0"/>
    </c:title>
    <c:autoTitleDeleted val="0"/>
    <c:plotArea>
      <c:layout/>
      <c:barChart>
        <c:barDir val="col"/>
        <c:grouping val="clustered"/>
        <c:varyColors val="0"/>
        <c:ser>
          <c:idx val="1"/>
          <c:order val="0"/>
          <c:tx>
            <c:strRef>
              <c:f>Sheet2!$A$2</c:f>
              <c:strCache>
                <c:ptCount val="1"/>
                <c:pt idx="0">
                  <c:v>TS thai phụ</c:v>
                </c:pt>
              </c:strCache>
            </c:strRef>
          </c:tx>
          <c:invertIfNegative val="0"/>
          <c:cat>
            <c:numRef>
              <c:f>Sheet2!$B$1:$AM$1</c:f>
              <c:numCache>
                <c:formatCode>General</c:formatCode>
                <c:ptCount val="38"/>
                <c:pt idx="0" formatCode="mmm\-yy">
                  <c:v>42370</c:v>
                </c:pt>
                <c:pt idx="1">
                  <c:v>2</c:v>
                </c:pt>
                <c:pt idx="2">
                  <c:v>3</c:v>
                </c:pt>
                <c:pt idx="3">
                  <c:v>4</c:v>
                </c:pt>
                <c:pt idx="4">
                  <c:v>5</c:v>
                </c:pt>
                <c:pt idx="5">
                  <c:v>6</c:v>
                </c:pt>
                <c:pt idx="6">
                  <c:v>7</c:v>
                </c:pt>
                <c:pt idx="7">
                  <c:v>8</c:v>
                </c:pt>
                <c:pt idx="8">
                  <c:v>9</c:v>
                </c:pt>
                <c:pt idx="9">
                  <c:v>10</c:v>
                </c:pt>
                <c:pt idx="10">
                  <c:v>11</c:v>
                </c:pt>
                <c:pt idx="11">
                  <c:v>12</c:v>
                </c:pt>
                <c:pt idx="12" formatCode="mmm\-yy">
                  <c:v>42736</c:v>
                </c:pt>
                <c:pt idx="13">
                  <c:v>2</c:v>
                </c:pt>
                <c:pt idx="14">
                  <c:v>3</c:v>
                </c:pt>
                <c:pt idx="15">
                  <c:v>4</c:v>
                </c:pt>
                <c:pt idx="16">
                  <c:v>5</c:v>
                </c:pt>
                <c:pt idx="17">
                  <c:v>6</c:v>
                </c:pt>
                <c:pt idx="18">
                  <c:v>7</c:v>
                </c:pt>
                <c:pt idx="19">
                  <c:v>8</c:v>
                </c:pt>
                <c:pt idx="20">
                  <c:v>9</c:v>
                </c:pt>
                <c:pt idx="21">
                  <c:v>10</c:v>
                </c:pt>
                <c:pt idx="22">
                  <c:v>11</c:v>
                </c:pt>
                <c:pt idx="23">
                  <c:v>12</c:v>
                </c:pt>
                <c:pt idx="24" formatCode="mmm\-yy">
                  <c:v>43101</c:v>
                </c:pt>
                <c:pt idx="25">
                  <c:v>2</c:v>
                </c:pt>
                <c:pt idx="26">
                  <c:v>3</c:v>
                </c:pt>
                <c:pt idx="27">
                  <c:v>4</c:v>
                </c:pt>
                <c:pt idx="28">
                  <c:v>5</c:v>
                </c:pt>
                <c:pt idx="29">
                  <c:v>6</c:v>
                </c:pt>
                <c:pt idx="30">
                  <c:v>7</c:v>
                </c:pt>
                <c:pt idx="31">
                  <c:v>8</c:v>
                </c:pt>
                <c:pt idx="32">
                  <c:v>9</c:v>
                </c:pt>
                <c:pt idx="33">
                  <c:v>10</c:v>
                </c:pt>
                <c:pt idx="34">
                  <c:v>11</c:v>
                </c:pt>
                <c:pt idx="35">
                  <c:v>12</c:v>
                </c:pt>
                <c:pt idx="36" formatCode="mmm\-yy">
                  <c:v>43466</c:v>
                </c:pt>
                <c:pt idx="37">
                  <c:v>2</c:v>
                </c:pt>
              </c:numCache>
            </c:numRef>
          </c:cat>
          <c:val>
            <c:numRef>
              <c:f>Sheet2!$B$2:$AM$2</c:f>
              <c:numCache>
                <c:formatCode>General</c:formatCode>
                <c:ptCount val="38"/>
                <c:pt idx="0">
                  <c:v>3</c:v>
                </c:pt>
                <c:pt idx="2">
                  <c:v>4</c:v>
                </c:pt>
                <c:pt idx="3">
                  <c:v>10</c:v>
                </c:pt>
                <c:pt idx="4">
                  <c:v>1</c:v>
                </c:pt>
                <c:pt idx="8">
                  <c:v>3</c:v>
                </c:pt>
                <c:pt idx="9">
                  <c:v>31</c:v>
                </c:pt>
                <c:pt idx="10">
                  <c:v>100</c:v>
                </c:pt>
                <c:pt idx="11">
                  <c:v>57</c:v>
                </c:pt>
                <c:pt idx="12">
                  <c:v>21</c:v>
                </c:pt>
                <c:pt idx="13">
                  <c:v>9</c:v>
                </c:pt>
                <c:pt idx="14">
                  <c:v>7</c:v>
                </c:pt>
                <c:pt idx="15">
                  <c:v>6</c:v>
                </c:pt>
                <c:pt idx="16">
                  <c:v>14</c:v>
                </c:pt>
                <c:pt idx="17">
                  <c:v>18</c:v>
                </c:pt>
                <c:pt idx="18">
                  <c:v>22</c:v>
                </c:pt>
                <c:pt idx="19">
                  <c:v>18</c:v>
                </c:pt>
                <c:pt idx="20">
                  <c:v>17</c:v>
                </c:pt>
                <c:pt idx="21">
                  <c:v>16</c:v>
                </c:pt>
                <c:pt idx="22">
                  <c:v>10</c:v>
                </c:pt>
                <c:pt idx="23">
                  <c:v>9</c:v>
                </c:pt>
                <c:pt idx="24">
                  <c:v>4</c:v>
                </c:pt>
                <c:pt idx="25">
                  <c:v>4</c:v>
                </c:pt>
                <c:pt idx="26">
                  <c:v>13</c:v>
                </c:pt>
                <c:pt idx="27">
                  <c:v>19</c:v>
                </c:pt>
                <c:pt idx="28">
                  <c:v>26</c:v>
                </c:pt>
                <c:pt idx="29">
                  <c:v>20</c:v>
                </c:pt>
                <c:pt idx="30">
                  <c:v>8</c:v>
                </c:pt>
                <c:pt idx="31">
                  <c:v>17</c:v>
                </c:pt>
                <c:pt idx="32">
                  <c:v>10</c:v>
                </c:pt>
                <c:pt idx="33">
                  <c:v>10</c:v>
                </c:pt>
                <c:pt idx="34">
                  <c:v>6</c:v>
                </c:pt>
                <c:pt idx="35">
                  <c:v>4</c:v>
                </c:pt>
                <c:pt idx="36">
                  <c:v>11</c:v>
                </c:pt>
                <c:pt idx="37">
                  <c:v>3</c:v>
                </c:pt>
              </c:numCache>
            </c:numRef>
          </c:val>
          <c:extLst xmlns:c16r2="http://schemas.microsoft.com/office/drawing/2015/06/chart">
            <c:ext xmlns:c16="http://schemas.microsoft.com/office/drawing/2014/chart" uri="{C3380CC4-5D6E-409C-BE32-E72D297353CC}">
              <c16:uniqueId val="{00000000-1918-4BB5-B689-7537F5E7280F}"/>
            </c:ext>
          </c:extLst>
        </c:ser>
        <c:ser>
          <c:idx val="2"/>
          <c:order val="1"/>
          <c:tx>
            <c:strRef>
              <c:f>Sheet2!$A$3</c:f>
              <c:strCache>
                <c:ptCount val="1"/>
                <c:pt idx="0">
                  <c:v>ZIKV (+)</c:v>
                </c:pt>
              </c:strCache>
            </c:strRef>
          </c:tx>
          <c:invertIfNegative val="0"/>
          <c:cat>
            <c:numRef>
              <c:f>Sheet2!$B$1:$AM$1</c:f>
              <c:numCache>
                <c:formatCode>General</c:formatCode>
                <c:ptCount val="38"/>
                <c:pt idx="0" formatCode="mmm\-yy">
                  <c:v>42370</c:v>
                </c:pt>
                <c:pt idx="1">
                  <c:v>2</c:v>
                </c:pt>
                <c:pt idx="2">
                  <c:v>3</c:v>
                </c:pt>
                <c:pt idx="3">
                  <c:v>4</c:v>
                </c:pt>
                <c:pt idx="4">
                  <c:v>5</c:v>
                </c:pt>
                <c:pt idx="5">
                  <c:v>6</c:v>
                </c:pt>
                <c:pt idx="6">
                  <c:v>7</c:v>
                </c:pt>
                <c:pt idx="7">
                  <c:v>8</c:v>
                </c:pt>
                <c:pt idx="8">
                  <c:v>9</c:v>
                </c:pt>
                <c:pt idx="9">
                  <c:v>10</c:v>
                </c:pt>
                <c:pt idx="10">
                  <c:v>11</c:v>
                </c:pt>
                <c:pt idx="11">
                  <c:v>12</c:v>
                </c:pt>
                <c:pt idx="12" formatCode="mmm\-yy">
                  <c:v>42736</c:v>
                </c:pt>
                <c:pt idx="13">
                  <c:v>2</c:v>
                </c:pt>
                <c:pt idx="14">
                  <c:v>3</c:v>
                </c:pt>
                <c:pt idx="15">
                  <c:v>4</c:v>
                </c:pt>
                <c:pt idx="16">
                  <c:v>5</c:v>
                </c:pt>
                <c:pt idx="17">
                  <c:v>6</c:v>
                </c:pt>
                <c:pt idx="18">
                  <c:v>7</c:v>
                </c:pt>
                <c:pt idx="19">
                  <c:v>8</c:v>
                </c:pt>
                <c:pt idx="20">
                  <c:v>9</c:v>
                </c:pt>
                <c:pt idx="21">
                  <c:v>10</c:v>
                </c:pt>
                <c:pt idx="22">
                  <c:v>11</c:v>
                </c:pt>
                <c:pt idx="23">
                  <c:v>12</c:v>
                </c:pt>
                <c:pt idx="24" formatCode="mmm\-yy">
                  <c:v>43101</c:v>
                </c:pt>
                <c:pt idx="25">
                  <c:v>2</c:v>
                </c:pt>
                <c:pt idx="26">
                  <c:v>3</c:v>
                </c:pt>
                <c:pt idx="27">
                  <c:v>4</c:v>
                </c:pt>
                <c:pt idx="28">
                  <c:v>5</c:v>
                </c:pt>
                <c:pt idx="29">
                  <c:v>6</c:v>
                </c:pt>
                <c:pt idx="30">
                  <c:v>7</c:v>
                </c:pt>
                <c:pt idx="31">
                  <c:v>8</c:v>
                </c:pt>
                <c:pt idx="32">
                  <c:v>9</c:v>
                </c:pt>
                <c:pt idx="33">
                  <c:v>10</c:v>
                </c:pt>
                <c:pt idx="34">
                  <c:v>11</c:v>
                </c:pt>
                <c:pt idx="35">
                  <c:v>12</c:v>
                </c:pt>
                <c:pt idx="36" formatCode="mmm\-yy">
                  <c:v>43466</c:v>
                </c:pt>
                <c:pt idx="37">
                  <c:v>2</c:v>
                </c:pt>
              </c:numCache>
            </c:numRef>
          </c:cat>
          <c:val>
            <c:numRef>
              <c:f>Sheet2!$B$3:$AM$3</c:f>
              <c:numCache>
                <c:formatCode>General</c:formatCode>
                <c:ptCount val="38"/>
                <c:pt idx="2">
                  <c:v>1</c:v>
                </c:pt>
                <c:pt idx="9">
                  <c:v>6</c:v>
                </c:pt>
                <c:pt idx="10">
                  <c:v>18</c:v>
                </c:pt>
                <c:pt idx="11">
                  <c:v>22</c:v>
                </c:pt>
                <c:pt idx="12">
                  <c:v>9</c:v>
                </c:pt>
                <c:pt idx="14">
                  <c:v>5</c:v>
                </c:pt>
                <c:pt idx="15">
                  <c:v>2</c:v>
                </c:pt>
                <c:pt idx="16">
                  <c:v>2</c:v>
                </c:pt>
                <c:pt idx="19">
                  <c:v>1</c:v>
                </c:pt>
                <c:pt idx="21">
                  <c:v>1</c:v>
                </c:pt>
                <c:pt idx="25">
                  <c:v>1</c:v>
                </c:pt>
              </c:numCache>
            </c:numRef>
          </c:val>
          <c:extLst xmlns:c16r2="http://schemas.microsoft.com/office/drawing/2015/06/chart">
            <c:ext xmlns:c16="http://schemas.microsoft.com/office/drawing/2014/chart" uri="{C3380CC4-5D6E-409C-BE32-E72D297353CC}">
              <c16:uniqueId val="{00000001-1918-4BB5-B689-7537F5E7280F}"/>
            </c:ext>
          </c:extLst>
        </c:ser>
        <c:dLbls>
          <c:showLegendKey val="0"/>
          <c:showVal val="0"/>
          <c:showCatName val="0"/>
          <c:showSerName val="0"/>
          <c:showPercent val="0"/>
          <c:showBubbleSize val="0"/>
        </c:dLbls>
        <c:gapWidth val="75"/>
        <c:overlap val="-25"/>
        <c:axId val="64435712"/>
        <c:axId val="64462848"/>
      </c:barChart>
      <c:catAx>
        <c:axId val="64435712"/>
        <c:scaling>
          <c:orientation val="minMax"/>
        </c:scaling>
        <c:delete val="0"/>
        <c:axPos val="b"/>
        <c:numFmt formatCode="mmm\-yy" sourceLinked="1"/>
        <c:majorTickMark val="none"/>
        <c:minorTickMark val="none"/>
        <c:tickLblPos val="nextTo"/>
        <c:crossAx val="64462848"/>
        <c:crosses val="autoZero"/>
        <c:auto val="1"/>
        <c:lblAlgn val="ctr"/>
        <c:lblOffset val="100"/>
        <c:noMultiLvlLbl val="0"/>
      </c:catAx>
      <c:valAx>
        <c:axId val="64462848"/>
        <c:scaling>
          <c:orientation val="minMax"/>
        </c:scaling>
        <c:delete val="0"/>
        <c:axPos val="l"/>
        <c:majorGridlines/>
        <c:numFmt formatCode="General" sourceLinked="1"/>
        <c:majorTickMark val="none"/>
        <c:minorTickMark val="none"/>
        <c:tickLblPos val="nextTo"/>
        <c:spPr>
          <a:ln w="9525">
            <a:noFill/>
          </a:ln>
        </c:spPr>
        <c:crossAx val="64435712"/>
        <c:crosses val="autoZero"/>
        <c:crossBetween val="between"/>
      </c:valAx>
    </c:plotArea>
    <c:legend>
      <c:legendPos val="b"/>
      <c:overlay val="0"/>
      <c:txPr>
        <a:bodyPr/>
        <a:lstStyle/>
        <a:p>
          <a:pPr>
            <a:defRPr sz="1400">
              <a:latin typeface="Arial" pitchFamily="34" charset="0"/>
              <a:cs typeface="Arial" pitchFamily="34" charset="0"/>
            </a:defRPr>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Thai!$A$11</c:f>
              <c:strCache>
                <c:ptCount val="1"/>
                <c:pt idx="0">
                  <c:v>Sẩy thai/ thai lưu</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Thai!$B$10:$D$10</c:f>
              <c:strCache>
                <c:ptCount val="3"/>
                <c:pt idx="0">
                  <c:v>Tam cá nguyệt đầu</c:v>
                </c:pt>
                <c:pt idx="1">
                  <c:v>Tam cá nguyệt giữa</c:v>
                </c:pt>
                <c:pt idx="2">
                  <c:v>Tam cá nguyệt cuối</c:v>
                </c:pt>
              </c:strCache>
            </c:strRef>
          </c:cat>
          <c:val>
            <c:numRef>
              <c:f>Thai!$B$11:$D$11</c:f>
              <c:numCache>
                <c:formatCode>#,#00</c:formatCode>
                <c:ptCount val="3"/>
                <c:pt idx="0">
                  <c:v>44.444444444444443</c:v>
                </c:pt>
                <c:pt idx="1">
                  <c:v>3.3333333333333335</c:v>
                </c:pt>
                <c:pt idx="2">
                  <c:v>0</c:v>
                </c:pt>
              </c:numCache>
            </c:numRef>
          </c:val>
          <c:extLst xmlns:c16r2="http://schemas.microsoft.com/office/drawing/2015/06/chart">
            <c:ext xmlns:c16="http://schemas.microsoft.com/office/drawing/2014/chart" uri="{C3380CC4-5D6E-409C-BE32-E72D297353CC}">
              <c16:uniqueId val="{00000000-FEEE-400A-B21B-1DA74EF69086}"/>
            </c:ext>
          </c:extLst>
        </c:ser>
        <c:ser>
          <c:idx val="1"/>
          <c:order val="1"/>
          <c:tx>
            <c:strRef>
              <c:f>Thai!$A$12</c:f>
              <c:strCache>
                <c:ptCount val="1"/>
                <c:pt idx="0">
                  <c:v>Sinh sống</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Thai!$B$10:$D$10</c:f>
              <c:strCache>
                <c:ptCount val="3"/>
                <c:pt idx="0">
                  <c:v>Tam cá nguyệt đầu</c:v>
                </c:pt>
                <c:pt idx="1">
                  <c:v>Tam cá nguyệt giữa</c:v>
                </c:pt>
                <c:pt idx="2">
                  <c:v>Tam cá nguyệt cuối</c:v>
                </c:pt>
              </c:strCache>
            </c:strRef>
          </c:cat>
          <c:val>
            <c:numRef>
              <c:f>Thai!$B$12:$D$12</c:f>
              <c:numCache>
                <c:formatCode>#,#00</c:formatCode>
                <c:ptCount val="3"/>
                <c:pt idx="0">
                  <c:v>50</c:v>
                </c:pt>
                <c:pt idx="1">
                  <c:v>96.666666666666671</c:v>
                </c:pt>
                <c:pt idx="2">
                  <c:v>94.117647058823522</c:v>
                </c:pt>
              </c:numCache>
            </c:numRef>
          </c:val>
          <c:extLst xmlns:c16r2="http://schemas.microsoft.com/office/drawing/2015/06/chart">
            <c:ext xmlns:c16="http://schemas.microsoft.com/office/drawing/2014/chart" uri="{C3380CC4-5D6E-409C-BE32-E72D297353CC}">
              <c16:uniqueId val="{00000001-FEEE-400A-B21B-1DA74EF69086}"/>
            </c:ext>
          </c:extLst>
        </c:ser>
        <c:ser>
          <c:idx val="2"/>
          <c:order val="2"/>
          <c:tx>
            <c:strRef>
              <c:f>Thai!$A$13</c:f>
              <c:strCache>
                <c:ptCount val="1"/>
                <c:pt idx="0">
                  <c:v>Mất dấu theo dõi</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Thai!$B$10:$D$10</c:f>
              <c:strCache>
                <c:ptCount val="3"/>
                <c:pt idx="0">
                  <c:v>Tam cá nguyệt đầu</c:v>
                </c:pt>
                <c:pt idx="1">
                  <c:v>Tam cá nguyệt giữa</c:v>
                </c:pt>
                <c:pt idx="2">
                  <c:v>Tam cá nguyệt cuối</c:v>
                </c:pt>
              </c:strCache>
            </c:strRef>
          </c:cat>
          <c:val>
            <c:numRef>
              <c:f>Thai!$B$13:$D$13</c:f>
              <c:numCache>
                <c:formatCode>#,#00</c:formatCode>
                <c:ptCount val="3"/>
                <c:pt idx="0">
                  <c:v>5.5555555555555554</c:v>
                </c:pt>
                <c:pt idx="1">
                  <c:v>0</c:v>
                </c:pt>
                <c:pt idx="2">
                  <c:v>5.8823529411764701</c:v>
                </c:pt>
              </c:numCache>
            </c:numRef>
          </c:val>
          <c:extLst xmlns:c16r2="http://schemas.microsoft.com/office/drawing/2015/06/chart">
            <c:ext xmlns:c16="http://schemas.microsoft.com/office/drawing/2014/chart" uri="{C3380CC4-5D6E-409C-BE32-E72D297353CC}">
              <c16:uniqueId val="{00000002-FEEE-400A-B21B-1DA74EF69086}"/>
            </c:ext>
          </c:extLst>
        </c:ser>
        <c:dLbls>
          <c:showLegendKey val="0"/>
          <c:showVal val="0"/>
          <c:showCatName val="0"/>
          <c:showSerName val="0"/>
          <c:showPercent val="0"/>
          <c:showBubbleSize val="0"/>
        </c:dLbls>
        <c:gapWidth val="150"/>
        <c:axId val="59580416"/>
        <c:axId val="59581952"/>
      </c:barChart>
      <c:catAx>
        <c:axId val="59580416"/>
        <c:scaling>
          <c:orientation val="minMax"/>
        </c:scaling>
        <c:delete val="0"/>
        <c:axPos val="b"/>
        <c:numFmt formatCode="General" sourceLinked="0"/>
        <c:majorTickMark val="none"/>
        <c:minorTickMark val="none"/>
        <c:tickLblPos val="nextTo"/>
        <c:crossAx val="59581952"/>
        <c:crosses val="autoZero"/>
        <c:auto val="1"/>
        <c:lblAlgn val="ctr"/>
        <c:lblOffset val="100"/>
        <c:noMultiLvlLbl val="0"/>
      </c:catAx>
      <c:valAx>
        <c:axId val="59581952"/>
        <c:scaling>
          <c:orientation val="minMax"/>
          <c:max val="100"/>
        </c:scaling>
        <c:delete val="0"/>
        <c:axPos val="l"/>
        <c:majorGridlines/>
        <c:numFmt formatCode="#,#00" sourceLinked="1"/>
        <c:majorTickMark val="none"/>
        <c:minorTickMark val="none"/>
        <c:tickLblPos val="nextTo"/>
        <c:crossAx val="59580416"/>
        <c:crosses val="autoZero"/>
        <c:crossBetween val="between"/>
      </c:valAx>
    </c:plotArea>
    <c:legend>
      <c:legendPos val="r"/>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415E3D-22C6-4F82-82CC-5DA30A3E5B91}" type="datetimeFigureOut">
              <a:rPr lang="en-US" smtClean="0"/>
              <a:t>05/04/2019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22DE85-B183-4B53-8A26-AB6F9BB8858D}" type="slidenum">
              <a:rPr lang="en-US" smtClean="0"/>
              <a:t>‹#›</a:t>
            </a:fld>
            <a:endParaRPr lang="en-US"/>
          </a:p>
        </p:txBody>
      </p:sp>
    </p:spTree>
    <p:extLst>
      <p:ext uri="{BB962C8B-B14F-4D97-AF65-F5344CB8AC3E}">
        <p14:creationId xmlns:p14="http://schemas.microsoft.com/office/powerpoint/2010/main" val="203296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xmlns="" id="{6AAC21CC-8149-4C74-8F0A-66DB268198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xmlns="" id="{448D3C3E-CAED-404A-A15B-7AE62C4215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20484" name="Slide Number Placeholder 3">
            <a:extLst>
              <a:ext uri="{FF2B5EF4-FFF2-40B4-BE49-F238E27FC236}">
                <a16:creationId xmlns:a16="http://schemas.microsoft.com/office/drawing/2014/main" xmlns="" id="{EF36B4AC-DD3A-4DD8-9F7A-A5496F1101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defRPr>
            </a:lvl1pPr>
            <a:lvl2pPr marL="742950" indent="-285750">
              <a:spcBef>
                <a:spcPct val="30000"/>
              </a:spcBef>
              <a:defRPr kumimoji="1" sz="1200">
                <a:solidFill>
                  <a:schemeClr val="tx1"/>
                </a:solidFill>
                <a:latin typeface="Calibri" panose="020F0502020204030204" pitchFamily="34" charset="0"/>
              </a:defRPr>
            </a:lvl2pPr>
            <a:lvl3pPr marL="1143000" indent="-228600">
              <a:spcBef>
                <a:spcPct val="30000"/>
              </a:spcBef>
              <a:defRPr kumimoji="1" sz="1200">
                <a:solidFill>
                  <a:schemeClr val="tx1"/>
                </a:solidFill>
                <a:latin typeface="Calibri" panose="020F0502020204030204" pitchFamily="34" charset="0"/>
              </a:defRPr>
            </a:lvl3pPr>
            <a:lvl4pPr marL="1600200" indent="-228600">
              <a:spcBef>
                <a:spcPct val="30000"/>
              </a:spcBef>
              <a:defRPr kumimoji="1" sz="1200">
                <a:solidFill>
                  <a:schemeClr val="tx1"/>
                </a:solidFill>
                <a:latin typeface="Calibri" panose="020F0502020204030204" pitchFamily="34" charset="0"/>
              </a:defRPr>
            </a:lvl4pPr>
            <a:lvl5pPr marL="2057400" indent="-228600">
              <a:spcBef>
                <a:spcPct val="30000"/>
              </a:spcBef>
              <a:defRPr kumimoji="1" sz="1200">
                <a:solidFill>
                  <a:schemeClr val="tx1"/>
                </a:solidFill>
                <a:latin typeface="Calibri" panose="020F0502020204030204" pitchFamily="34" charset="0"/>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defRPr>
            </a:lvl9pPr>
          </a:lstStyle>
          <a:p>
            <a:pPr>
              <a:spcBef>
                <a:spcPct val="0"/>
              </a:spcBef>
            </a:pPr>
            <a:fld id="{C430E54D-A36E-4C05-AA63-5ABDB5360F62}" type="slidenum">
              <a:rPr lang="ja-JP" altLang="en-US" smtClean="0"/>
              <a:pPr>
                <a:spcBef>
                  <a:spcPct val="0"/>
                </a:spcBef>
              </a:pPr>
              <a:t>6</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CACC305-AE39-46D8-ABA5-01B6E04E0908}" type="slidenum">
              <a:rPr lang="en-US" altLang="en-US">
                <a:ea typeface="ＭＳ Ｐゴシック" panose="020B0600070205080204" pitchFamily="34" charset="-128"/>
              </a:rPr>
              <a:pPr eaLnBrk="1" hangingPunct="1"/>
              <a:t>8</a:t>
            </a:fld>
            <a:endParaRPr lang="en-US" altLang="en-US">
              <a:ea typeface="ＭＳ Ｐゴシック" panose="020B0600070205080204" pitchFamily="34" charset="-128"/>
            </a:endParaRPr>
          </a:p>
        </p:txBody>
      </p:sp>
      <p:sp>
        <p:nvSpPr>
          <p:cNvPr id="30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t>Neurodevelopment in Infants Exposed to </a:t>
            </a:r>
            <a:r>
              <a:rPr lang="en-US" dirty="0" err="1"/>
              <a:t>Zika</a:t>
            </a:r>
            <a:r>
              <a:rPr lang="en-US" dirty="0"/>
              <a:t> Virus In Utero </a:t>
            </a:r>
            <a:r>
              <a:rPr lang="en-US" sz="1200" dirty="0"/>
              <a:t>http://www.maternoinfantil.org/archivos/smi_D1197.pdf</a:t>
            </a:r>
          </a:p>
          <a:p>
            <a:pPr eaLnBrk="1" hangingPunct="1">
              <a:spcBef>
                <a:spcPct val="0"/>
              </a:spcBef>
            </a:pPr>
            <a:r>
              <a:rPr lang="en-US" sz="1200" dirty="0" err="1"/>
              <a:t>Bayley</a:t>
            </a:r>
            <a:r>
              <a:rPr lang="en-US" sz="1200" dirty="0"/>
              <a:t>:</a:t>
            </a:r>
            <a:r>
              <a:rPr lang="en-US" sz="1200" baseline="0" dirty="0"/>
              <a:t> </a:t>
            </a:r>
            <a:r>
              <a:rPr lang="en-US" sz="1200" baseline="0" dirty="0" err="1"/>
              <a:t>Chỉ</a:t>
            </a:r>
            <a:r>
              <a:rPr lang="en-US" sz="1200" baseline="0" dirty="0"/>
              <a:t> </a:t>
            </a:r>
            <a:r>
              <a:rPr lang="en-US" sz="1200" baseline="0" dirty="0" err="1"/>
              <a:t>số</a:t>
            </a:r>
            <a:r>
              <a:rPr lang="en-US" sz="1200" baseline="0" dirty="0"/>
              <a:t> </a:t>
            </a:r>
            <a:r>
              <a:rPr lang="en-US" sz="1200" baseline="0" dirty="0" err="1"/>
              <a:t>phát</a:t>
            </a:r>
            <a:r>
              <a:rPr lang="en-US" sz="1200" baseline="0" dirty="0"/>
              <a:t> </a:t>
            </a:r>
            <a:r>
              <a:rPr lang="en-US" sz="1200" baseline="0" dirty="0" err="1"/>
              <a:t>triển</a:t>
            </a:r>
            <a:r>
              <a:rPr lang="en-US" sz="1200" baseline="0" dirty="0"/>
              <a:t> </a:t>
            </a:r>
            <a:r>
              <a:rPr lang="en-US" sz="1200" baseline="0" dirty="0" err="1"/>
              <a:t>của</a:t>
            </a:r>
            <a:r>
              <a:rPr lang="en-US" sz="1200" baseline="0" dirty="0"/>
              <a:t> </a:t>
            </a:r>
            <a:r>
              <a:rPr lang="en-US" sz="1200" baseline="0" dirty="0" err="1"/>
              <a:t>trẻ</a:t>
            </a:r>
            <a:r>
              <a:rPr lang="en-US" sz="1200" baseline="0" dirty="0"/>
              <a:t>.</a:t>
            </a: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12933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D682798-ED68-479D-80CE-4DA8D947468E}" type="slidenum">
              <a:rPr lang="en-US" altLang="en-US">
                <a:solidFill>
                  <a:prstClr val="black"/>
                </a:solidFill>
                <a:ea typeface="ＭＳ Ｐゴシック" panose="020B0600070205080204" pitchFamily="34" charset="-128"/>
              </a:rPr>
              <a:pPr eaLnBrk="1" hangingPunct="1"/>
              <a:t>9</a:t>
            </a:fld>
            <a:endParaRPr lang="en-US" altLang="en-US">
              <a:solidFill>
                <a:prstClr val="black"/>
              </a:solidFill>
              <a:ea typeface="ＭＳ Ｐゴシック" panose="020B0600070205080204" pitchFamily="34" charset="-128"/>
            </a:endParaRPr>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a:t>* </a:t>
            </a:r>
            <a:r>
              <a:rPr lang="en-US" dirty="0" err="1"/>
              <a:t>Phát</a:t>
            </a:r>
            <a:r>
              <a:rPr lang="en-US" baseline="0" dirty="0"/>
              <a:t> </a:t>
            </a:r>
            <a:r>
              <a:rPr lang="en-US" baseline="0" dirty="0" err="1"/>
              <a:t>biểu</a:t>
            </a:r>
            <a:r>
              <a:rPr lang="en-US" baseline="0" dirty="0"/>
              <a:t> </a:t>
            </a:r>
            <a:r>
              <a:rPr lang="en-US" baseline="0" dirty="0" err="1"/>
              <a:t>của</a:t>
            </a:r>
            <a:r>
              <a:rPr lang="en-US" baseline="0" dirty="0"/>
              <a:t> Tom </a:t>
            </a:r>
            <a:r>
              <a:rPr lang="en-US" baseline="0" dirty="0" err="1"/>
              <a:t>Frieden</a:t>
            </a:r>
            <a:r>
              <a:rPr lang="en-US" baseline="0" dirty="0"/>
              <a:t>: </a:t>
            </a:r>
            <a:r>
              <a:rPr lang="en-US" dirty="0"/>
              <a:t>“Here’s the plain truth: that </a:t>
            </a:r>
            <a:r>
              <a:rPr lang="en-US" dirty="0" err="1"/>
              <a:t>Zika</a:t>
            </a:r>
            <a:r>
              <a:rPr lang="en-US" dirty="0"/>
              <a:t> and other diseases spread by </a:t>
            </a:r>
            <a:r>
              <a:rPr lang="en-US" i="1" dirty="0" err="1"/>
              <a:t>Aedes</a:t>
            </a:r>
            <a:r>
              <a:rPr lang="en-US" i="1" dirty="0"/>
              <a:t> </a:t>
            </a:r>
            <a:r>
              <a:rPr lang="en-US" i="1" dirty="0" err="1"/>
              <a:t>aegypti</a:t>
            </a:r>
            <a:r>
              <a:rPr lang="en-US" dirty="0"/>
              <a:t> [mosquito species] are really not controllable with current technologies. So we will see this become endemic,”</a:t>
            </a:r>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Read more here: http://www.miamiherald.com/news/health-care/article110401762.html#storylink=cpy</a:t>
            </a:r>
          </a:p>
          <a:p>
            <a:pPr marL="0" marR="0" indent="0" algn="l" defTabSz="914400" rtl="0" eaLnBrk="1" fontAlgn="auto" latinLnBrk="0" hangingPunct="1">
              <a:lnSpc>
                <a:spcPct val="100000"/>
              </a:lnSpc>
              <a:spcBef>
                <a:spcPct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Bài</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báo</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về</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tỉ</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lệ</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dị</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tật</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thai</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nhi</a:t>
            </a:r>
            <a:r>
              <a:rPr lang="en-US" sz="1200" b="0" i="0" kern="1200" baseline="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Patrícia</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Brasil</a:t>
            </a:r>
            <a:r>
              <a:rPr lang="en-US" sz="1200" b="0" i="0" kern="1200" dirty="0">
                <a:solidFill>
                  <a:schemeClr val="tx1"/>
                </a:solidFill>
                <a:effectLst/>
                <a:latin typeface="+mn-lt"/>
                <a:ea typeface="+mn-ea"/>
                <a:cs typeface="+mn-cs"/>
              </a:rPr>
              <a:t>, M.D., </a:t>
            </a:r>
            <a:r>
              <a:rPr lang="en-US" sz="1200" b="0" i="0" kern="1200" dirty="0" err="1">
                <a:solidFill>
                  <a:schemeClr val="tx1"/>
                </a:solidFill>
                <a:effectLst/>
                <a:latin typeface="+mn-lt"/>
                <a:ea typeface="+mn-ea"/>
                <a:cs typeface="+mn-cs"/>
              </a:rPr>
              <a:t>Ph.D</a:t>
            </a:r>
            <a:r>
              <a:rPr lang="en-US" sz="1200" b="0" i="0" kern="1200" dirty="0">
                <a:solidFill>
                  <a:schemeClr val="tx1"/>
                </a:solidFill>
                <a:effectLst/>
                <a:latin typeface="+mn-lt"/>
                <a:ea typeface="+mn-ea"/>
                <a:cs typeface="+mn-cs"/>
              </a:rPr>
              <a:t> et al, (2016) </a:t>
            </a:r>
            <a:r>
              <a:rPr lang="en-US" sz="1200" b="0" i="0" kern="1200" dirty="0" err="1">
                <a:solidFill>
                  <a:schemeClr val="tx1"/>
                </a:solidFill>
                <a:effectLst/>
                <a:latin typeface="+mn-lt"/>
                <a:ea typeface="+mn-ea"/>
                <a:cs typeface="+mn-cs"/>
              </a:rPr>
              <a:t>Zika</a:t>
            </a:r>
            <a:r>
              <a:rPr lang="en-US" sz="1200" b="0" i="0" kern="1200" dirty="0">
                <a:solidFill>
                  <a:schemeClr val="tx1"/>
                </a:solidFill>
                <a:effectLst/>
                <a:latin typeface="+mn-lt"/>
                <a:ea typeface="+mn-ea"/>
                <a:cs typeface="+mn-cs"/>
              </a:rPr>
              <a:t> Virus Infection in Pregnant Women in Rio de Janeiro, </a:t>
            </a:r>
            <a:r>
              <a:rPr lang="en-US" sz="1200" b="0" i="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http://www.nejm.org/doi/full/10.1056/NEJMoa1602412#t=article</a:t>
            </a:r>
          </a:p>
          <a:p>
            <a:pPr marL="0" marR="0" indent="0" algn="l" defTabSz="914400" rtl="0" eaLnBrk="1" fontAlgn="auto" latinLnBrk="0" hangingPunct="1">
              <a:lnSpc>
                <a:spcPct val="100000"/>
              </a:lnSpc>
              <a:spcBef>
                <a:spcPct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Bài</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báo</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về</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tỉ</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lệ</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dị</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tật</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thai</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nhi:</a:t>
            </a:r>
            <a:r>
              <a:rPr lang="en-US" sz="1200" b="0" i="0" kern="1200" dirty="0" err="1">
                <a:solidFill>
                  <a:schemeClr val="tx1"/>
                </a:solidFill>
                <a:effectLst/>
                <a:latin typeface="+mn-lt"/>
                <a:ea typeface="+mn-ea"/>
                <a:cs typeface="+mn-cs"/>
              </a:rPr>
              <a:t>Margaret</a:t>
            </a:r>
            <a:r>
              <a:rPr lang="en-US" sz="1200" b="0" i="0" kern="1200" dirty="0">
                <a:solidFill>
                  <a:schemeClr val="tx1"/>
                </a:solidFill>
                <a:effectLst/>
                <a:latin typeface="+mn-lt"/>
                <a:ea typeface="+mn-ea"/>
                <a:cs typeface="+mn-cs"/>
              </a:rPr>
              <a:t> A. </a:t>
            </a:r>
            <a:r>
              <a:rPr lang="en-US" sz="1200" b="0" i="0" kern="1200" dirty="0" err="1">
                <a:solidFill>
                  <a:schemeClr val="tx1"/>
                </a:solidFill>
                <a:effectLst/>
                <a:latin typeface="+mn-lt"/>
                <a:ea typeface="+mn-ea"/>
                <a:cs typeface="+mn-cs"/>
              </a:rPr>
              <a:t>Honein</a:t>
            </a:r>
            <a:r>
              <a:rPr lang="en-US" sz="1200" b="0" i="0" kern="1200" dirty="0">
                <a:solidFill>
                  <a:schemeClr val="tx1"/>
                </a:solidFill>
                <a:effectLst/>
                <a:latin typeface="+mn-lt"/>
                <a:ea typeface="+mn-ea"/>
                <a:cs typeface="+mn-cs"/>
              </a:rPr>
              <a:t>, PhD</a:t>
            </a:r>
            <a:r>
              <a:rPr lang="en-US" dirty="0"/>
              <a:t> (2016), </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Birth Defects Among Fetuses and Infants of US Women </a:t>
            </a:r>
            <a:r>
              <a:rPr lang="en-US" sz="1200" b="0" i="0" kern="1200" dirty="0" err="1">
                <a:solidFill>
                  <a:schemeClr val="tx1"/>
                </a:solidFill>
                <a:effectLst/>
                <a:latin typeface="+mn-lt"/>
                <a:ea typeface="+mn-ea"/>
                <a:cs typeface="+mn-cs"/>
              </a:rPr>
              <a:t>WithEvidenceofPossibleZikaVirusInfectionDuringPregnancy</a:t>
            </a:r>
            <a:r>
              <a:rPr lang="en-US" sz="1200" b="0" i="0" kern="1200" dirty="0">
                <a:solidFill>
                  <a:schemeClr val="tx1"/>
                </a:solidFill>
                <a:effectLst/>
                <a:latin typeface="+mn-lt"/>
                <a:ea typeface="+mn-ea"/>
                <a:cs typeface="+mn-cs"/>
              </a:rPr>
              <a:t>,</a:t>
            </a:r>
            <a:r>
              <a:rPr lang="en-US" dirty="0"/>
              <a:t> http</a:t>
            </a:r>
            <a:r>
              <a:rPr lang="en-US"/>
              <a:t>://jamanetwork.com/journals/jama/fullarticle/2593702</a:t>
            </a:r>
          </a:p>
          <a:p>
            <a:pPr marL="0" marR="0" indent="0" algn="l" defTabSz="914400" rtl="0" eaLnBrk="1" fontAlgn="auto" latinLnBrk="0" hangingPunct="1">
              <a:lnSpc>
                <a:spcPct val="100000"/>
              </a:lnSpc>
              <a:spcBef>
                <a:spcPct val="0"/>
              </a:spcBef>
              <a:spcAft>
                <a:spcPts val="0"/>
              </a:spcAft>
              <a:buClrTx/>
              <a:buSzTx/>
              <a:buFontTx/>
              <a:buNone/>
              <a:tabLst/>
              <a:defRPr/>
            </a:pPr>
            <a:endParaRPr lang="en-US" sz="1200" kern="1200">
              <a:solidFill>
                <a:schemeClr val="tx1"/>
              </a:solidFill>
              <a:effectLst/>
              <a:latin typeface="+mn-lt"/>
              <a:ea typeface="+mn-ea"/>
              <a:cs typeface="+mn-cs"/>
            </a:endParaRPr>
          </a:p>
          <a:p>
            <a:pPr marL="0" marR="0" indent="0" algn="l" defTabSz="914400" rtl="0" eaLnBrk="1" fontAlgn="auto" latinLnBrk="0" hangingPunct="1">
              <a:lnSpc>
                <a:spcPct val="100000"/>
              </a:lnSpc>
              <a:spcBef>
                <a:spcPct val="0"/>
              </a:spcBef>
              <a:spcAft>
                <a:spcPts val="0"/>
              </a:spcAft>
              <a:buClrTx/>
              <a:buSzTx/>
              <a:buFontTx/>
              <a:buNone/>
              <a:tabLst/>
              <a:defRPr/>
            </a:pPr>
            <a:r>
              <a:rPr lang="en-US" sz="1200" kern="1200">
                <a:solidFill>
                  <a:schemeClr val="tx1"/>
                </a:solidFill>
                <a:effectLst/>
                <a:latin typeface="+mn-lt"/>
                <a:ea typeface="+mn-ea"/>
                <a:cs typeface="+mn-cs"/>
              </a:rPr>
              <a:t>****</a:t>
            </a:r>
            <a:r>
              <a:rPr lang="en-US" sz="1200" kern="1200" baseline="0">
                <a:solidFill>
                  <a:schemeClr val="tx1"/>
                </a:solidFill>
                <a:effectLst/>
                <a:latin typeface="+mn-lt"/>
                <a:ea typeface="+mn-ea"/>
                <a:cs typeface="+mn-cs"/>
              </a:rPr>
              <a:t> Tỷ lệ dị tật trên trẻ nhỏ: </a:t>
            </a:r>
            <a:r>
              <a:rPr lang="en-US" sz="1200" b="0" i="0" kern="1200">
                <a:solidFill>
                  <a:schemeClr val="tx1"/>
                </a:solidFill>
                <a:effectLst/>
                <a:latin typeface="+mn-lt"/>
                <a:ea typeface="+mn-ea"/>
                <a:cs typeface="+mn-cs"/>
              </a:rPr>
              <a:t>Bruno Hoen, M.D., Ph.D,</a:t>
            </a:r>
            <a:r>
              <a:rPr lang="en-US" sz="1200" b="0" i="0" kern="1200" baseline="0">
                <a:solidFill>
                  <a:schemeClr val="tx1"/>
                </a:solidFill>
                <a:effectLst/>
                <a:latin typeface="+mn-lt"/>
                <a:ea typeface="+mn-ea"/>
                <a:cs typeface="+mn-cs"/>
              </a:rPr>
              <a:t> </a:t>
            </a:r>
            <a:r>
              <a:rPr lang="en-US" sz="1200" b="0" i="0" kern="1200">
                <a:solidFill>
                  <a:schemeClr val="tx1"/>
                </a:solidFill>
                <a:effectLst/>
                <a:latin typeface="+mn-lt"/>
                <a:ea typeface="+mn-ea"/>
                <a:cs typeface="+mn-cs"/>
              </a:rPr>
              <a:t>Pregnancy Outcomes after ZIKV Infection in French Territories</a:t>
            </a:r>
            <a:r>
              <a:rPr lang="en-US" sz="1200" b="0" i="0" kern="1200" baseline="0">
                <a:solidFill>
                  <a:schemeClr val="tx1"/>
                </a:solidFill>
                <a:effectLst/>
                <a:latin typeface="+mn-lt"/>
                <a:ea typeface="+mn-ea"/>
                <a:cs typeface="+mn-cs"/>
              </a:rPr>
              <a:t> </a:t>
            </a:r>
            <a:r>
              <a:rPr lang="en-US" sz="1200" b="0" i="0" kern="1200">
                <a:solidFill>
                  <a:schemeClr val="tx1"/>
                </a:solidFill>
                <a:effectLst/>
                <a:latin typeface="+mn-lt"/>
                <a:ea typeface="+mn-ea"/>
                <a:cs typeface="+mn-cs"/>
              </a:rPr>
              <a:t>in the Americas</a:t>
            </a:r>
            <a:r>
              <a:rPr lang="en-US"/>
              <a:t> </a:t>
            </a:r>
            <a:br>
              <a:rPr lang="en-US"/>
            </a:b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04679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5460CAA-3768-4F44-8733-96B3375BBEC5}" type="slidenum">
              <a:rPr lang="en-US" altLang="en-US">
                <a:solidFill>
                  <a:prstClr val="black"/>
                </a:solidFill>
                <a:ea typeface="ＭＳ Ｐゴシック" panose="020B0600070205080204" pitchFamily="34" charset="-128"/>
              </a:rPr>
              <a:pPr eaLnBrk="1" hangingPunct="1"/>
              <a:t>10</a:t>
            </a:fld>
            <a:endParaRPr lang="en-US" altLang="en-US">
              <a:solidFill>
                <a:prstClr val="black"/>
              </a:solidFill>
              <a:ea typeface="ＭＳ Ｐゴシック" panose="020B0600070205080204" pitchFamily="34" charset="-128"/>
            </a:endParaRPr>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08270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1200" b="0" i="0" kern="1200" dirty="0">
                <a:solidFill>
                  <a:schemeClr val="tx1"/>
                </a:solidFill>
                <a:effectLst/>
                <a:latin typeface="+mn-lt"/>
                <a:ea typeface="+mn-ea"/>
                <a:cs typeface="+mn-cs"/>
              </a:rPr>
              <a:t>Gabriela Paz-Bailey, M.D., Ph.D., Persistence of </a:t>
            </a:r>
            <a:r>
              <a:rPr lang="en-US" sz="1200" b="0" i="0" kern="1200" dirty="0" err="1">
                <a:solidFill>
                  <a:schemeClr val="tx1"/>
                </a:solidFill>
                <a:effectLst/>
                <a:latin typeface="+mn-lt"/>
                <a:ea typeface="+mn-ea"/>
                <a:cs typeface="+mn-cs"/>
              </a:rPr>
              <a:t>Zika</a:t>
            </a:r>
            <a:r>
              <a:rPr lang="en-US" sz="1200" b="0" i="0" kern="1200" dirty="0">
                <a:solidFill>
                  <a:schemeClr val="tx1"/>
                </a:solidFill>
                <a:effectLst/>
                <a:latin typeface="+mn-lt"/>
                <a:ea typeface="+mn-ea"/>
                <a:cs typeface="+mn-cs"/>
              </a:rPr>
              <a:t> Virus in Body Fluids — Final Report,</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N </a:t>
            </a:r>
            <a:r>
              <a:rPr lang="en-US" sz="1200" b="0" i="0" kern="1200" dirty="0" err="1">
                <a:solidFill>
                  <a:schemeClr val="tx1"/>
                </a:solidFill>
                <a:effectLst/>
                <a:latin typeface="+mn-lt"/>
                <a:ea typeface="+mn-ea"/>
                <a:cs typeface="+mn-cs"/>
              </a:rPr>
              <a:t>Engl</a:t>
            </a:r>
            <a:r>
              <a:rPr lang="en-US" sz="1200" b="0" i="0" kern="1200" dirty="0">
                <a:solidFill>
                  <a:schemeClr val="tx1"/>
                </a:solidFill>
                <a:effectLst/>
                <a:latin typeface="+mn-lt"/>
                <a:ea typeface="+mn-ea"/>
                <a:cs typeface="+mn-cs"/>
              </a:rPr>
              <a:t> J Med 2018; 379:1234-1243.</a:t>
            </a:r>
          </a:p>
        </p:txBody>
      </p:sp>
      <p:sp>
        <p:nvSpPr>
          <p:cNvPr id="235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57E0E7-BAAE-4D3D-958B-AF8D517089A1}" type="slidenum">
              <a:rPr lang="en-GB" altLang="en-US">
                <a:solidFill>
                  <a:prstClr val="black"/>
                </a:solidFill>
                <a:latin typeface="Calibri" panose="020F0502020204030204" pitchFamily="34" charset="0"/>
              </a:rPr>
              <a:pPr eaLnBrk="1" hangingPunct="1"/>
              <a:t>11</a:t>
            </a:fld>
            <a:endParaRPr lang="en-GB"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10268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35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57E0E7-BAAE-4D3D-958B-AF8D517089A1}" type="slidenum">
              <a:rPr lang="en-GB" altLang="en-US">
                <a:solidFill>
                  <a:prstClr val="black"/>
                </a:solidFill>
                <a:latin typeface="Calibri" panose="020F0502020204030204" pitchFamily="34" charset="0"/>
              </a:rPr>
              <a:pPr eaLnBrk="1" hangingPunct="1"/>
              <a:t>12</a:t>
            </a:fld>
            <a:endParaRPr lang="en-GB"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1448632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235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657E0E7-BAAE-4D3D-958B-AF8D517089A1}" type="slidenum">
              <a:rPr lang="en-GB" altLang="en-US">
                <a:solidFill>
                  <a:prstClr val="black"/>
                </a:solidFill>
                <a:latin typeface="Calibri" panose="020F0502020204030204" pitchFamily="34" charset="0"/>
              </a:rPr>
              <a:pPr eaLnBrk="1" hangingPunct="1"/>
              <a:t>13</a:t>
            </a:fld>
            <a:endParaRPr lang="en-GB"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1448632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Số</a:t>
            </a:r>
            <a:r>
              <a:rPr lang="en-US" baseline="0"/>
              <a:t> ca thu thập hầu hết là ca ngoại trú</a:t>
            </a:r>
            <a:endParaRPr lang="en-US"/>
          </a:p>
        </p:txBody>
      </p:sp>
      <p:sp>
        <p:nvSpPr>
          <p:cNvPr id="4" name="Slide Number Placeholder 3"/>
          <p:cNvSpPr>
            <a:spLocks noGrp="1"/>
          </p:cNvSpPr>
          <p:nvPr>
            <p:ph type="sldNum" sz="quarter" idx="10"/>
          </p:nvPr>
        </p:nvSpPr>
        <p:spPr/>
        <p:txBody>
          <a:bodyPr/>
          <a:lstStyle/>
          <a:p>
            <a:fld id="{17DA3861-ED6C-4AE1-9DCA-D535186C165A}" type="slidenum">
              <a:rPr lang="en-US" smtClean="0"/>
              <a:t>24</a:t>
            </a:fld>
            <a:endParaRPr lang="en-US"/>
          </a:p>
        </p:txBody>
      </p:sp>
    </p:spTree>
    <p:extLst>
      <p:ext uri="{BB962C8B-B14F-4D97-AF65-F5344CB8AC3E}">
        <p14:creationId xmlns:p14="http://schemas.microsoft.com/office/powerpoint/2010/main" val="2219370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74625"/>
            <a:ext cx="8229600" cy="750888"/>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238250"/>
            <a:ext cx="8229600" cy="4887913"/>
          </a:xfrm>
        </p:spPr>
        <p:txBody>
          <a:bodyPr rtlCol="0">
            <a:normAutofit/>
          </a:bodyPr>
          <a:lstStyle/>
          <a:p>
            <a:pPr lvl="0"/>
            <a:r>
              <a:rPr lang="en-US" noProof="0"/>
              <a:t>Click icon to add table</a:t>
            </a:r>
            <a:endParaRPr lang="en-GB" noProof="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F18B2DF-2EA1-490E-9136-98E5C7900390}" type="slidenum">
              <a:rPr lang="en-US"/>
              <a:pPr>
                <a:defRPr/>
              </a:pPr>
              <a:t>‹#›</a:t>
            </a:fld>
            <a:endParaRPr lang="en-US"/>
          </a:p>
        </p:txBody>
      </p:sp>
    </p:spTree>
    <p:extLst>
      <p:ext uri="{BB962C8B-B14F-4D97-AF65-F5344CB8AC3E}">
        <p14:creationId xmlns:p14="http://schemas.microsoft.com/office/powerpoint/2010/main" val="903792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rPr lang="en-US"/>
              <a:t>Click to edit Master title style</a:t>
            </a:r>
            <a:endParaRPr/>
          </a:p>
        </p:txBody>
      </p:sp>
      <p:sp>
        <p:nvSpPr>
          <p:cNvPr id="57" name="Shape 57"/>
          <p:cNvSpPr>
            <a:spLocks noGrp="1"/>
          </p:cNvSpPr>
          <p:nvPr>
            <p:ph type="body" idx="1"/>
          </p:nvPr>
        </p:nvSpPr>
        <p:spPr>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5301707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rPr lang="en-US"/>
              <a:t>Click to edit Master title style</a:t>
            </a:r>
            <a:endParaRP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554546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02952D8-2AE3-48E9-8A15-598C45162F85}" type="datetimeFigureOut">
              <a:rPr lang="en-US" smtClean="0"/>
              <a:t>05/04/2019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02952D8-2AE3-48E9-8A15-598C45162F85}" type="datetimeFigureOut">
              <a:rPr lang="en-US" smtClean="0"/>
              <a:t>05/04/2019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02952D8-2AE3-48E9-8A15-598C45162F85}" type="datetimeFigureOut">
              <a:rPr lang="en-US" smtClean="0"/>
              <a:t>05/04/2019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952D8-2AE3-48E9-8A15-598C45162F85}" type="datetimeFigureOut">
              <a:rPr lang="en-US" smtClean="0"/>
              <a:t>05/04/2019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2952D8-2AE3-48E9-8A15-598C45162F85}" type="datetimeFigureOut">
              <a:rPr lang="en-US" smtClean="0"/>
              <a:t>05/04/2019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2952D8-2AE3-48E9-8A15-598C45162F85}" type="datetimeFigureOut">
              <a:rPr lang="en-US" smtClean="0"/>
              <a:t>05/04/2019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04999" y="274638"/>
            <a:ext cx="6843215"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2952D8-2AE3-48E9-8A15-598C45162F85}" type="datetimeFigureOut">
              <a:rPr lang="en-US" smtClean="0"/>
              <a:t>05/04/2019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326067-99BD-4588-832F-03F9AF285336}" type="slidenum">
              <a:rPr lang="en-US" smtClean="0"/>
              <a:t>‹#›</a:t>
            </a:fld>
            <a:endParaRPr lang="en-US"/>
          </a:p>
        </p:txBody>
      </p:sp>
      <p:pic>
        <p:nvPicPr>
          <p:cNvPr id="9" name="Picture 8">
            <a:extLst>
              <a:ext uri="{FF2B5EF4-FFF2-40B4-BE49-F238E27FC236}">
                <a16:creationId xmlns:a16="http://schemas.microsoft.com/office/drawing/2014/main" xmlns="" id="{770043D4-DAB3-4417-9A42-F4D69E2AD483}"/>
              </a:ext>
            </a:extLst>
          </p:cNvPr>
          <p:cNvPicPr>
            <a:picLocks noChangeAspect="1"/>
          </p:cNvPicPr>
          <p:nvPr/>
        </p:nvPicPr>
        <p:blipFill>
          <a:blip r:embed="rId17"/>
          <a:stretch>
            <a:fillRect/>
          </a:stretch>
        </p:blipFill>
        <p:spPr>
          <a:xfrm>
            <a:off x="64546" y="53882"/>
            <a:ext cx="1344652" cy="1095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jpeg"/><Relationship Id="rId7"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9.png"/><Relationship Id="rId10" Type="http://schemas.openxmlformats.org/officeDocument/2006/relationships/image" Target="../media/image17.jpg"/><Relationship Id="rId4" Type="http://schemas.openxmlformats.org/officeDocument/2006/relationships/image" Target="../media/image13.jpeg"/><Relationship Id="rId9"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2CDF2F-AFA1-4A06-8EF3-C980DE9985E1}"/>
              </a:ext>
            </a:extLst>
          </p:cNvPr>
          <p:cNvSpPr>
            <a:spLocks noGrp="1"/>
          </p:cNvSpPr>
          <p:nvPr>
            <p:ph type="ctrTitle"/>
          </p:nvPr>
        </p:nvSpPr>
        <p:spPr>
          <a:xfrm>
            <a:off x="129092" y="1662467"/>
            <a:ext cx="8848164" cy="1860662"/>
          </a:xfrm>
        </p:spPr>
        <p:txBody>
          <a:bodyPr>
            <a:normAutofit/>
          </a:bodyPr>
          <a:lstStyle/>
          <a:p>
            <a:r>
              <a:rPr lang="en-US" sz="3200" b="1" dirty="0">
                <a:solidFill>
                  <a:srgbClr val="800000"/>
                </a:solidFill>
                <a:latin typeface="+mn-lt"/>
              </a:rPr>
              <a:t>CẬP NHẬT TÌNH HÌNH NHIỄM VI RÚT ZIKA </a:t>
            </a:r>
          </a:p>
        </p:txBody>
      </p:sp>
      <p:sp>
        <p:nvSpPr>
          <p:cNvPr id="3" name="Subtitle 2">
            <a:extLst>
              <a:ext uri="{FF2B5EF4-FFF2-40B4-BE49-F238E27FC236}">
                <a16:creationId xmlns:a16="http://schemas.microsoft.com/office/drawing/2014/main" xmlns="" id="{80EB2354-73F9-4D46-A28D-9249AB552297}"/>
              </a:ext>
            </a:extLst>
          </p:cNvPr>
          <p:cNvSpPr>
            <a:spLocks noGrp="1"/>
          </p:cNvSpPr>
          <p:nvPr>
            <p:ph type="subTitle" idx="1"/>
          </p:nvPr>
        </p:nvSpPr>
        <p:spPr>
          <a:xfrm>
            <a:off x="2060089" y="3896958"/>
            <a:ext cx="6809591" cy="771861"/>
          </a:xfrm>
        </p:spPr>
        <p:txBody>
          <a:bodyPr>
            <a:normAutofit/>
          </a:bodyPr>
          <a:lstStyle/>
          <a:p>
            <a:r>
              <a:rPr lang="en-US" sz="2800" dirty="0" err="1">
                <a:solidFill>
                  <a:schemeClr val="tx1"/>
                </a:solidFill>
              </a:rPr>
              <a:t>Bệnh</a:t>
            </a:r>
            <a:r>
              <a:rPr lang="en-US" sz="2800" dirty="0">
                <a:solidFill>
                  <a:schemeClr val="tx1"/>
                </a:solidFill>
              </a:rPr>
              <a:t> </a:t>
            </a:r>
            <a:r>
              <a:rPr lang="en-US" sz="2800" dirty="0" err="1">
                <a:solidFill>
                  <a:schemeClr val="tx1"/>
                </a:solidFill>
              </a:rPr>
              <a:t>viện</a:t>
            </a:r>
            <a:r>
              <a:rPr lang="en-US" sz="2800" dirty="0">
                <a:solidFill>
                  <a:schemeClr val="tx1"/>
                </a:solidFill>
              </a:rPr>
              <a:t> </a:t>
            </a:r>
            <a:r>
              <a:rPr lang="en-US" sz="2800" dirty="0" err="1">
                <a:solidFill>
                  <a:schemeClr val="tx1"/>
                </a:solidFill>
              </a:rPr>
              <a:t>Bệnh</a:t>
            </a:r>
            <a:r>
              <a:rPr lang="en-US" sz="2800" dirty="0">
                <a:solidFill>
                  <a:schemeClr val="tx1"/>
                </a:solidFill>
              </a:rPr>
              <a:t> </a:t>
            </a:r>
            <a:r>
              <a:rPr lang="en-US" sz="2800" dirty="0" err="1">
                <a:solidFill>
                  <a:schemeClr val="tx1"/>
                </a:solidFill>
              </a:rPr>
              <a:t>Nhiệt</a:t>
            </a:r>
            <a:r>
              <a:rPr lang="en-US" sz="2800" dirty="0">
                <a:solidFill>
                  <a:schemeClr val="tx1"/>
                </a:solidFill>
              </a:rPr>
              <a:t> </a:t>
            </a:r>
            <a:r>
              <a:rPr lang="en-US" sz="2800" dirty="0" err="1">
                <a:solidFill>
                  <a:schemeClr val="tx1"/>
                </a:solidFill>
              </a:rPr>
              <a:t>đới</a:t>
            </a:r>
            <a:r>
              <a:rPr lang="en-US" sz="2800" dirty="0">
                <a:solidFill>
                  <a:schemeClr val="tx1"/>
                </a:solidFill>
              </a:rPr>
              <a:t> </a:t>
            </a:r>
            <a:r>
              <a:rPr lang="en-US" sz="2800" dirty="0" err="1">
                <a:solidFill>
                  <a:schemeClr val="tx1"/>
                </a:solidFill>
              </a:rPr>
              <a:t>Trung</a:t>
            </a:r>
            <a:r>
              <a:rPr lang="en-US" sz="2800" dirty="0">
                <a:solidFill>
                  <a:schemeClr val="tx1"/>
                </a:solidFill>
              </a:rPr>
              <a:t> ư</a:t>
            </a:r>
            <a:r>
              <a:rPr lang="vi-VN" sz="2800" dirty="0">
                <a:solidFill>
                  <a:schemeClr val="tx1"/>
                </a:solidFill>
              </a:rPr>
              <a:t>ơ</a:t>
            </a:r>
            <a:r>
              <a:rPr lang="en-US" sz="2800" dirty="0">
                <a:solidFill>
                  <a:schemeClr val="tx1"/>
                </a:solidFill>
              </a:rPr>
              <a:t>ng</a:t>
            </a:r>
          </a:p>
        </p:txBody>
      </p:sp>
    </p:spTree>
    <p:extLst>
      <p:ext uri="{BB962C8B-B14F-4D97-AF65-F5344CB8AC3E}">
        <p14:creationId xmlns:p14="http://schemas.microsoft.com/office/powerpoint/2010/main" val="3649554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62113" y="1662113"/>
            <a:ext cx="5819775" cy="353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extBox 5"/>
          <p:cNvSpPr txBox="1">
            <a:spLocks noChangeArrowheads="1"/>
          </p:cNvSpPr>
          <p:nvPr/>
        </p:nvSpPr>
        <p:spPr bwMode="auto">
          <a:xfrm>
            <a:off x="5257800" y="5026025"/>
            <a:ext cx="317324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n-US">
                <a:solidFill>
                  <a:prstClr val="black"/>
                </a:solidFill>
                <a:latin typeface="+mn-lt"/>
                <a:ea typeface="ＭＳ Ｐゴシック" panose="020B0600070205080204" pitchFamily="34" charset="-128"/>
              </a:rPr>
              <a:t>Sinh sản ở các vật dụng gia đình</a:t>
            </a:r>
          </a:p>
          <a:p>
            <a:pPr lvl="1" eaLnBrk="1" fontAlgn="base" hangingPunct="1">
              <a:spcBef>
                <a:spcPct val="0"/>
              </a:spcBef>
              <a:spcAft>
                <a:spcPct val="0"/>
              </a:spcAft>
            </a:pPr>
            <a:r>
              <a:rPr lang="en-US" altLang="en-US" i="1">
                <a:solidFill>
                  <a:prstClr val="black"/>
                </a:solidFill>
                <a:latin typeface="+mn-lt"/>
                <a:ea typeface="ＭＳ Ｐゴシック" panose="020B0600070205080204" pitchFamily="34" charset="-128"/>
              </a:rPr>
              <a:t>Aedes aegypti</a:t>
            </a:r>
          </a:p>
          <a:p>
            <a:pPr lvl="1" eaLnBrk="1" fontAlgn="base" hangingPunct="1">
              <a:spcBef>
                <a:spcPct val="0"/>
              </a:spcBef>
              <a:spcAft>
                <a:spcPct val="0"/>
              </a:spcAft>
            </a:pPr>
            <a:r>
              <a:rPr lang="en-US" altLang="en-US" i="1">
                <a:solidFill>
                  <a:prstClr val="black"/>
                </a:solidFill>
                <a:latin typeface="+mn-lt"/>
                <a:ea typeface="ＭＳ Ｐゴシック" panose="020B0600070205080204" pitchFamily="34" charset="-128"/>
              </a:rPr>
              <a:t>Aedes albopictus</a:t>
            </a:r>
          </a:p>
        </p:txBody>
      </p:sp>
      <p:sp>
        <p:nvSpPr>
          <p:cNvPr id="13316" name="TextBox 6"/>
          <p:cNvSpPr txBox="1">
            <a:spLocks noChangeArrowheads="1"/>
          </p:cNvSpPr>
          <p:nvPr/>
        </p:nvSpPr>
        <p:spPr bwMode="auto">
          <a:xfrm>
            <a:off x="1679501" y="5056188"/>
            <a:ext cx="293702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n-US" i="1" dirty="0">
                <a:solidFill>
                  <a:prstClr val="black"/>
                </a:solidFill>
                <a:latin typeface="+mn-lt"/>
                <a:ea typeface="ＭＳ Ｐゴシック" panose="020B0600070205080204" pitchFamily="34" charset="-128"/>
              </a:rPr>
              <a:t>Aedes spp. </a:t>
            </a:r>
            <a:r>
              <a:rPr lang="en-US" altLang="en-US" dirty="0" err="1">
                <a:solidFill>
                  <a:prstClr val="black"/>
                </a:solidFill>
                <a:latin typeface="+mn-lt"/>
                <a:ea typeface="ＭＳ Ｐゴシック" panose="020B0600070205080204" pitchFamily="34" charset="-128"/>
              </a:rPr>
              <a:t>sinh</a:t>
            </a:r>
            <a:r>
              <a:rPr lang="en-US" altLang="en-US" dirty="0">
                <a:solidFill>
                  <a:prstClr val="black"/>
                </a:solidFill>
                <a:latin typeface="+mn-lt"/>
                <a:ea typeface="ＭＳ Ｐゴシック" panose="020B0600070205080204" pitchFamily="34" charset="-128"/>
              </a:rPr>
              <a:t> </a:t>
            </a:r>
            <a:r>
              <a:rPr lang="en-US" altLang="en-US" dirty="0" err="1">
                <a:solidFill>
                  <a:prstClr val="black"/>
                </a:solidFill>
                <a:latin typeface="+mn-lt"/>
                <a:ea typeface="ＭＳ Ｐゴシック" panose="020B0600070205080204" pitchFamily="34" charset="-128"/>
              </a:rPr>
              <a:t>sản</a:t>
            </a:r>
            <a:r>
              <a:rPr lang="en-US" altLang="en-US" dirty="0">
                <a:solidFill>
                  <a:prstClr val="black"/>
                </a:solidFill>
                <a:latin typeface="+mn-lt"/>
                <a:ea typeface="ＭＳ Ｐゴシック" panose="020B0600070205080204" pitchFamily="34" charset="-128"/>
              </a:rPr>
              <a:t> ở </a:t>
            </a:r>
            <a:r>
              <a:rPr lang="en-US" altLang="en-US" dirty="0" err="1">
                <a:solidFill>
                  <a:prstClr val="black"/>
                </a:solidFill>
                <a:latin typeface="+mn-lt"/>
                <a:ea typeface="ＭＳ Ｐゴシック" panose="020B0600070205080204" pitchFamily="34" charset="-128"/>
              </a:rPr>
              <a:t>các</a:t>
            </a:r>
            <a:r>
              <a:rPr lang="en-US" altLang="en-US" dirty="0">
                <a:solidFill>
                  <a:prstClr val="black"/>
                </a:solidFill>
                <a:latin typeface="+mn-lt"/>
                <a:ea typeface="ＭＳ Ｐゴシック" panose="020B0600070205080204" pitchFamily="34" charset="-128"/>
              </a:rPr>
              <a:t> </a:t>
            </a:r>
            <a:r>
              <a:rPr lang="en-US" altLang="en-US" dirty="0" err="1">
                <a:solidFill>
                  <a:prstClr val="black"/>
                </a:solidFill>
                <a:latin typeface="+mn-lt"/>
                <a:ea typeface="ＭＳ Ｐゴシック" panose="020B0600070205080204" pitchFamily="34" charset="-128"/>
              </a:rPr>
              <a:t>hốc</a:t>
            </a:r>
            <a:endParaRPr lang="en-US" altLang="en-US" dirty="0">
              <a:solidFill>
                <a:prstClr val="black"/>
              </a:solidFill>
              <a:latin typeface="+mn-lt"/>
              <a:ea typeface="ＭＳ Ｐゴシック" panose="020B0600070205080204" pitchFamily="34" charset="-128"/>
            </a:endParaRPr>
          </a:p>
          <a:p>
            <a:pPr algn="ctr" eaLnBrk="1" fontAlgn="base" hangingPunct="1">
              <a:spcBef>
                <a:spcPct val="0"/>
              </a:spcBef>
              <a:spcAft>
                <a:spcPct val="0"/>
              </a:spcAft>
            </a:pPr>
            <a:r>
              <a:rPr lang="en-US" altLang="en-US" dirty="0" err="1">
                <a:solidFill>
                  <a:prstClr val="black"/>
                </a:solidFill>
                <a:latin typeface="+mn-lt"/>
                <a:ea typeface="ＭＳ Ｐゴシック" panose="020B0600070205080204" pitchFamily="34" charset="-128"/>
              </a:rPr>
              <a:t>chứa</a:t>
            </a:r>
            <a:r>
              <a:rPr lang="en-US" altLang="en-US" dirty="0">
                <a:solidFill>
                  <a:prstClr val="black"/>
                </a:solidFill>
                <a:latin typeface="+mn-lt"/>
                <a:ea typeface="ＭＳ Ｐゴシック" panose="020B0600070205080204" pitchFamily="34" charset="-128"/>
              </a:rPr>
              <a:t> </a:t>
            </a:r>
            <a:r>
              <a:rPr lang="en-US" altLang="en-US" dirty="0" err="1">
                <a:solidFill>
                  <a:prstClr val="black"/>
                </a:solidFill>
                <a:latin typeface="+mn-lt"/>
                <a:ea typeface="ＭＳ Ｐゴシック" panose="020B0600070205080204" pitchFamily="34" charset="-128"/>
              </a:rPr>
              <a:t>nước</a:t>
            </a:r>
            <a:r>
              <a:rPr lang="en-US" altLang="en-US" dirty="0">
                <a:solidFill>
                  <a:prstClr val="black"/>
                </a:solidFill>
                <a:latin typeface="+mn-lt"/>
                <a:ea typeface="ＭＳ Ｐゴシック" panose="020B0600070205080204" pitchFamily="34" charset="-128"/>
              </a:rPr>
              <a:t> </a:t>
            </a:r>
            <a:r>
              <a:rPr lang="en-US" altLang="en-US" dirty="0" err="1">
                <a:solidFill>
                  <a:prstClr val="black"/>
                </a:solidFill>
                <a:latin typeface="+mn-lt"/>
                <a:ea typeface="ＭＳ Ｐゴシック" panose="020B0600070205080204" pitchFamily="34" charset="-128"/>
              </a:rPr>
              <a:t>trên</a:t>
            </a:r>
            <a:r>
              <a:rPr lang="en-US" altLang="en-US" dirty="0">
                <a:solidFill>
                  <a:prstClr val="black"/>
                </a:solidFill>
                <a:latin typeface="+mn-lt"/>
                <a:ea typeface="ＭＳ Ｐゴシック" panose="020B0600070205080204" pitchFamily="34" charset="-128"/>
              </a:rPr>
              <a:t> </a:t>
            </a:r>
            <a:r>
              <a:rPr lang="en-US" altLang="en-US" dirty="0" err="1">
                <a:solidFill>
                  <a:prstClr val="black"/>
                </a:solidFill>
                <a:latin typeface="+mn-lt"/>
                <a:ea typeface="ＭＳ Ｐゴシック" panose="020B0600070205080204" pitchFamily="34" charset="-128"/>
              </a:rPr>
              <a:t>cây</a:t>
            </a:r>
            <a:endParaRPr lang="en-US" altLang="en-US" dirty="0">
              <a:solidFill>
                <a:prstClr val="black"/>
              </a:solidFill>
              <a:latin typeface="+mn-lt"/>
              <a:ea typeface="ＭＳ Ｐゴシック" panose="020B0600070205080204" pitchFamily="34" charset="-128"/>
            </a:endParaRPr>
          </a:p>
        </p:txBody>
      </p:sp>
      <p:cxnSp>
        <p:nvCxnSpPr>
          <p:cNvPr id="11" name="Straight Arrow Connector 10"/>
          <p:cNvCxnSpPr/>
          <p:nvPr/>
        </p:nvCxnSpPr>
        <p:spPr>
          <a:xfrm>
            <a:off x="5411788" y="3282950"/>
            <a:ext cx="1631950" cy="0"/>
          </a:xfrm>
          <a:prstGeom prst="straightConnector1">
            <a:avLst/>
          </a:prstGeom>
          <a:ln w="28575">
            <a:solidFill>
              <a:schemeClr val="tx1"/>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3318" name="TextBox 11"/>
          <p:cNvSpPr txBox="1">
            <a:spLocks noChangeArrowheads="1"/>
          </p:cNvSpPr>
          <p:nvPr/>
        </p:nvSpPr>
        <p:spPr bwMode="auto">
          <a:xfrm>
            <a:off x="457200" y="3251200"/>
            <a:ext cx="1045479"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US" altLang="en-US" sz="1400" dirty="0">
                <a:solidFill>
                  <a:prstClr val="black"/>
                </a:solidFill>
                <a:latin typeface="+mn-lt"/>
                <a:ea typeface="ＭＳ Ｐゴシック" panose="020B0600070205080204" pitchFamily="34" charset="-128"/>
              </a:rPr>
              <a:t>Linh </a:t>
            </a:r>
            <a:r>
              <a:rPr lang="en-US" altLang="en-US" sz="1400" dirty="0" err="1">
                <a:solidFill>
                  <a:prstClr val="black"/>
                </a:solidFill>
                <a:latin typeface="+mn-lt"/>
                <a:ea typeface="ＭＳ Ｐゴシック" panose="020B0600070205080204" pitchFamily="34" charset="-128"/>
              </a:rPr>
              <a:t>trưởng</a:t>
            </a:r>
            <a:endParaRPr lang="en-US" altLang="en-US" sz="1400" dirty="0">
              <a:solidFill>
                <a:prstClr val="black"/>
              </a:solidFill>
              <a:latin typeface="+mn-lt"/>
              <a:ea typeface="ＭＳ Ｐゴシック" panose="020B0600070205080204" pitchFamily="34" charset="-128"/>
            </a:endParaRPr>
          </a:p>
        </p:txBody>
      </p:sp>
      <p:sp>
        <p:nvSpPr>
          <p:cNvPr id="13319" name="TextBox 14"/>
          <p:cNvSpPr txBox="1">
            <a:spLocks noChangeArrowheads="1"/>
          </p:cNvSpPr>
          <p:nvPr/>
        </p:nvSpPr>
        <p:spPr bwMode="auto">
          <a:xfrm>
            <a:off x="5494003" y="2933700"/>
            <a:ext cx="150720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US" altLang="en-US" sz="1200" dirty="0" err="1">
                <a:solidFill>
                  <a:prstClr val="black"/>
                </a:solidFill>
                <a:latin typeface="+mn-lt"/>
                <a:ea typeface="ＭＳ Ｐゴシック" panose="020B0600070205080204" pitchFamily="34" charset="-128"/>
              </a:rPr>
              <a:t>Lây</a:t>
            </a:r>
            <a:r>
              <a:rPr lang="en-US" altLang="en-US" sz="1200" dirty="0">
                <a:solidFill>
                  <a:prstClr val="black"/>
                </a:solidFill>
                <a:latin typeface="+mn-lt"/>
                <a:ea typeface="ＭＳ Ｐゴシック" panose="020B0600070205080204" pitchFamily="34" charset="-128"/>
              </a:rPr>
              <a:t> </a:t>
            </a:r>
            <a:r>
              <a:rPr lang="en-US" altLang="en-US" sz="1200" dirty="0" err="1">
                <a:solidFill>
                  <a:prstClr val="black"/>
                </a:solidFill>
                <a:latin typeface="+mn-lt"/>
                <a:ea typeface="ＭＳ Ｐゴシック" panose="020B0600070205080204" pitchFamily="34" charset="-128"/>
              </a:rPr>
              <a:t>truyền</a:t>
            </a:r>
            <a:r>
              <a:rPr lang="en-US" altLang="en-US" sz="1200" dirty="0">
                <a:solidFill>
                  <a:prstClr val="black"/>
                </a:solidFill>
                <a:latin typeface="+mn-lt"/>
                <a:ea typeface="ＭＳ Ｐゴシック" panose="020B0600070205080204" pitchFamily="34" charset="-128"/>
              </a:rPr>
              <a:t> qua QHTD</a:t>
            </a:r>
          </a:p>
          <a:p>
            <a:pPr algn="ctr" eaLnBrk="1" fontAlgn="base" hangingPunct="1">
              <a:spcBef>
                <a:spcPct val="0"/>
              </a:spcBef>
              <a:spcAft>
                <a:spcPct val="0"/>
              </a:spcAft>
            </a:pPr>
            <a:endParaRPr lang="en-US" altLang="en-US" sz="1200" dirty="0">
              <a:solidFill>
                <a:prstClr val="black"/>
              </a:solidFill>
              <a:latin typeface="+mn-lt"/>
              <a:ea typeface="ＭＳ Ｐゴシック" panose="020B0600070205080204" pitchFamily="34" charset="-128"/>
            </a:endParaRPr>
          </a:p>
          <a:p>
            <a:pPr algn="ctr" eaLnBrk="1" fontAlgn="base" hangingPunct="1">
              <a:spcBef>
                <a:spcPct val="0"/>
              </a:spcBef>
              <a:spcAft>
                <a:spcPct val="0"/>
              </a:spcAft>
            </a:pPr>
            <a:r>
              <a:rPr lang="en-US" altLang="en-US" sz="1200" dirty="0" err="1">
                <a:solidFill>
                  <a:prstClr val="black"/>
                </a:solidFill>
                <a:latin typeface="+mn-lt"/>
                <a:ea typeface="ＭＳ Ｐゴシック" panose="020B0600070205080204" pitchFamily="34" charset="-128"/>
              </a:rPr>
              <a:t>Khi</a:t>
            </a:r>
            <a:r>
              <a:rPr lang="en-US" altLang="en-US" sz="1200" dirty="0">
                <a:solidFill>
                  <a:prstClr val="black"/>
                </a:solidFill>
                <a:latin typeface="+mn-lt"/>
                <a:ea typeface="ＭＳ Ｐゴシック" panose="020B0600070205080204" pitchFamily="34" charset="-128"/>
              </a:rPr>
              <a:t> </a:t>
            </a:r>
            <a:r>
              <a:rPr lang="en-US" altLang="en-US" sz="1200" dirty="0" err="1">
                <a:solidFill>
                  <a:prstClr val="black"/>
                </a:solidFill>
                <a:latin typeface="+mn-lt"/>
                <a:ea typeface="ＭＳ Ｐゴシック" panose="020B0600070205080204" pitchFamily="34" charset="-128"/>
              </a:rPr>
              <a:t>mang</a:t>
            </a:r>
            <a:r>
              <a:rPr lang="en-US" altLang="en-US" sz="1200" dirty="0">
                <a:solidFill>
                  <a:prstClr val="black"/>
                </a:solidFill>
                <a:latin typeface="+mn-lt"/>
                <a:ea typeface="ＭＳ Ｐゴシック" panose="020B0600070205080204" pitchFamily="34" charset="-128"/>
              </a:rPr>
              <a:t> </a:t>
            </a:r>
            <a:r>
              <a:rPr lang="en-US" altLang="en-US" sz="1200" dirty="0" err="1">
                <a:solidFill>
                  <a:prstClr val="black"/>
                </a:solidFill>
                <a:latin typeface="+mn-lt"/>
                <a:ea typeface="ＭＳ Ｐゴシック" panose="020B0600070205080204" pitchFamily="34" charset="-128"/>
              </a:rPr>
              <a:t>thai</a:t>
            </a:r>
            <a:endParaRPr lang="en-US" altLang="en-US" sz="1200" dirty="0">
              <a:solidFill>
                <a:prstClr val="black"/>
              </a:solidFill>
              <a:latin typeface="+mn-lt"/>
              <a:ea typeface="ＭＳ Ｐゴシック" panose="020B0600070205080204" pitchFamily="34" charset="-128"/>
            </a:endParaRPr>
          </a:p>
          <a:p>
            <a:pPr algn="ctr" eaLnBrk="1" fontAlgn="base" hangingPunct="1">
              <a:spcBef>
                <a:spcPct val="0"/>
              </a:spcBef>
              <a:spcAft>
                <a:spcPct val="0"/>
              </a:spcAft>
            </a:pPr>
            <a:r>
              <a:rPr lang="en-US" altLang="en-US" sz="1200" dirty="0" err="1">
                <a:solidFill>
                  <a:prstClr val="black"/>
                </a:solidFill>
                <a:latin typeface="+mn-lt"/>
                <a:ea typeface="ＭＳ Ｐゴシック" panose="020B0600070205080204" pitchFamily="34" charset="-128"/>
              </a:rPr>
              <a:t>Truyền</a:t>
            </a:r>
            <a:r>
              <a:rPr lang="en-US" altLang="en-US" sz="1200" dirty="0">
                <a:solidFill>
                  <a:prstClr val="black"/>
                </a:solidFill>
                <a:latin typeface="+mn-lt"/>
                <a:ea typeface="ＭＳ Ｐゴシック" panose="020B0600070205080204" pitchFamily="34" charset="-128"/>
              </a:rPr>
              <a:t> </a:t>
            </a:r>
            <a:r>
              <a:rPr lang="en-US" altLang="en-US" sz="1200" dirty="0" err="1">
                <a:solidFill>
                  <a:prstClr val="black"/>
                </a:solidFill>
                <a:latin typeface="+mn-lt"/>
                <a:ea typeface="ＭＳ Ｐゴシック" panose="020B0600070205080204" pitchFamily="34" charset="-128"/>
              </a:rPr>
              <a:t>máu</a:t>
            </a:r>
            <a:endParaRPr lang="en-US" altLang="en-US" sz="1200" dirty="0">
              <a:solidFill>
                <a:prstClr val="black"/>
              </a:solidFill>
              <a:latin typeface="+mn-lt"/>
              <a:ea typeface="ＭＳ Ｐゴシック" panose="020B0600070205080204" pitchFamily="34" charset="-128"/>
            </a:endParaRPr>
          </a:p>
          <a:p>
            <a:pPr algn="ctr" eaLnBrk="1" fontAlgn="base" hangingPunct="1">
              <a:spcBef>
                <a:spcPct val="0"/>
              </a:spcBef>
              <a:spcAft>
                <a:spcPct val="0"/>
              </a:spcAft>
            </a:pPr>
            <a:endParaRPr lang="en-US" altLang="en-US" sz="1200" dirty="0">
              <a:solidFill>
                <a:prstClr val="black"/>
              </a:solidFill>
              <a:latin typeface="+mn-lt"/>
              <a:ea typeface="ＭＳ Ｐゴシック" panose="020B0600070205080204" pitchFamily="34" charset="-128"/>
            </a:endParaRPr>
          </a:p>
        </p:txBody>
      </p:sp>
      <p:sp>
        <p:nvSpPr>
          <p:cNvPr id="13" name="TextBox 12"/>
          <p:cNvSpPr txBox="1"/>
          <p:nvPr/>
        </p:nvSpPr>
        <p:spPr>
          <a:xfrm>
            <a:off x="5314950" y="1662113"/>
            <a:ext cx="968375" cy="288925"/>
          </a:xfrm>
          <a:prstGeom prst="rect">
            <a:avLst/>
          </a:prstGeom>
          <a:noFill/>
        </p:spPr>
        <p:txBody>
          <a:bodyPr wrap="none">
            <a:spAutoFit/>
          </a:bodyPr>
          <a:lstStyle/>
          <a:p>
            <a:pPr eaLnBrk="0" hangingPunct="0">
              <a:defRPr/>
            </a:pPr>
            <a:r>
              <a:rPr lang="en-US" sz="1275" b="1" dirty="0" err="1">
                <a:solidFill>
                  <a:prstClr val="black"/>
                </a:solidFill>
                <a:ea typeface="MS PGothic" panose="020B0600070205080204" pitchFamily="34" charset="-128"/>
                <a:cs typeface="Arial" charset="0"/>
              </a:rPr>
              <a:t>Đô</a:t>
            </a:r>
            <a:r>
              <a:rPr lang="en-US" sz="1275" b="1" dirty="0">
                <a:solidFill>
                  <a:prstClr val="black"/>
                </a:solidFill>
                <a:ea typeface="MS PGothic" panose="020B0600070205080204" pitchFamily="34" charset="-128"/>
                <a:cs typeface="Arial" charset="0"/>
              </a:rPr>
              <a:t> </a:t>
            </a:r>
            <a:r>
              <a:rPr lang="en-US" sz="1275" b="1" dirty="0" err="1">
                <a:solidFill>
                  <a:prstClr val="black"/>
                </a:solidFill>
                <a:ea typeface="MS PGothic" panose="020B0600070205080204" pitchFamily="34" charset="-128"/>
                <a:cs typeface="Arial" charset="0"/>
              </a:rPr>
              <a:t>thị</a:t>
            </a:r>
            <a:r>
              <a:rPr lang="en-US" sz="1275" b="1" dirty="0">
                <a:solidFill>
                  <a:prstClr val="black"/>
                </a:solidFill>
                <a:ea typeface="MS PGothic" panose="020B0600070205080204" pitchFamily="34" charset="-128"/>
                <a:cs typeface="Arial" charset="0"/>
              </a:rPr>
              <a:t>/</a:t>
            </a:r>
            <a:r>
              <a:rPr lang="en-US" sz="1275" b="1" dirty="0" err="1">
                <a:solidFill>
                  <a:prstClr val="black"/>
                </a:solidFill>
                <a:ea typeface="MS PGothic" panose="020B0600070205080204" pitchFamily="34" charset="-128"/>
                <a:cs typeface="Arial" charset="0"/>
              </a:rPr>
              <a:t>Dịch</a:t>
            </a:r>
            <a:endParaRPr lang="en-US" sz="1275" b="1" dirty="0">
              <a:solidFill>
                <a:prstClr val="black"/>
              </a:solidFill>
              <a:ea typeface="MS PGothic" panose="020B0600070205080204" pitchFamily="34" charset="-128"/>
              <a:cs typeface="Arial" charset="0"/>
            </a:endParaRPr>
          </a:p>
        </p:txBody>
      </p:sp>
      <p:cxnSp>
        <p:nvCxnSpPr>
          <p:cNvPr id="13321" name="Straight Arrow Connector 5"/>
          <p:cNvCxnSpPr>
            <a:cxnSpLocks noChangeShapeType="1"/>
          </p:cNvCxnSpPr>
          <p:nvPr/>
        </p:nvCxnSpPr>
        <p:spPr bwMode="auto">
          <a:xfrm>
            <a:off x="3028950" y="2562225"/>
            <a:ext cx="4763" cy="1552575"/>
          </a:xfrm>
          <a:prstGeom prst="straightConnector1">
            <a:avLst/>
          </a:prstGeom>
          <a:noFill/>
          <a:ln w="1270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7" name="Title 1"/>
          <p:cNvSpPr txBox="1">
            <a:spLocks/>
          </p:cNvSpPr>
          <p:nvPr/>
        </p:nvSpPr>
        <p:spPr>
          <a:xfrm>
            <a:off x="3175" y="76200"/>
            <a:ext cx="9144000" cy="746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a:solidFill>
                  <a:srgbClr val="800000"/>
                </a:solidFill>
                <a:latin typeface="+mn-lt"/>
                <a:cs typeface="Arial" pitchFamily="34" charset="0"/>
              </a:rPr>
              <a:t>Đường lây truyền vi rút Zika</a:t>
            </a:r>
          </a:p>
        </p:txBody>
      </p:sp>
      <p:sp>
        <p:nvSpPr>
          <p:cNvPr id="21" name="TextBox 20"/>
          <p:cNvSpPr txBox="1"/>
          <p:nvPr/>
        </p:nvSpPr>
        <p:spPr>
          <a:xfrm>
            <a:off x="1981200" y="1662113"/>
            <a:ext cx="2066925" cy="288925"/>
          </a:xfrm>
          <a:prstGeom prst="rect">
            <a:avLst/>
          </a:prstGeom>
          <a:noFill/>
        </p:spPr>
        <p:txBody>
          <a:bodyPr wrap="none">
            <a:spAutoFit/>
          </a:bodyPr>
          <a:lstStyle/>
          <a:p>
            <a:pPr eaLnBrk="0" hangingPunct="0">
              <a:defRPr/>
            </a:pPr>
            <a:r>
              <a:rPr lang="en-US" sz="1275" b="1" dirty="0" err="1">
                <a:solidFill>
                  <a:prstClr val="black"/>
                </a:solidFill>
                <a:ea typeface="MS PGothic" panose="020B0600070205080204" pitchFamily="34" charset="-128"/>
                <a:cs typeface="Arial" charset="0"/>
              </a:rPr>
              <a:t>Rừng</a:t>
            </a:r>
            <a:r>
              <a:rPr lang="en-US" sz="1275" b="1" dirty="0">
                <a:solidFill>
                  <a:prstClr val="black"/>
                </a:solidFill>
                <a:ea typeface="MS PGothic" panose="020B0600070205080204" pitchFamily="34" charset="-128"/>
                <a:cs typeface="Arial" charset="0"/>
              </a:rPr>
              <a:t>/</a:t>
            </a:r>
            <a:r>
              <a:rPr lang="en-US" sz="1275" b="1" dirty="0" err="1">
                <a:solidFill>
                  <a:prstClr val="black"/>
                </a:solidFill>
                <a:ea typeface="MS PGothic" panose="020B0600070205080204" pitchFamily="34" charset="-128"/>
                <a:cs typeface="Arial" charset="0"/>
              </a:rPr>
              <a:t>dịch</a:t>
            </a:r>
            <a:r>
              <a:rPr lang="en-US" sz="1275" b="1" dirty="0">
                <a:solidFill>
                  <a:prstClr val="black"/>
                </a:solidFill>
                <a:ea typeface="MS PGothic" panose="020B0600070205080204" pitchFamily="34" charset="-128"/>
                <a:cs typeface="Arial" charset="0"/>
              </a:rPr>
              <a:t> </a:t>
            </a:r>
            <a:r>
              <a:rPr lang="en-US" sz="1275" b="1" dirty="0" err="1">
                <a:solidFill>
                  <a:prstClr val="black"/>
                </a:solidFill>
                <a:ea typeface="MS PGothic" panose="020B0600070205080204" pitchFamily="34" charset="-128"/>
                <a:cs typeface="Arial" charset="0"/>
              </a:rPr>
              <a:t>khu</a:t>
            </a:r>
            <a:r>
              <a:rPr lang="en-US" sz="1275" b="1" dirty="0">
                <a:solidFill>
                  <a:prstClr val="black"/>
                </a:solidFill>
                <a:ea typeface="MS PGothic" panose="020B0600070205080204" pitchFamily="34" charset="-128"/>
                <a:cs typeface="Arial" charset="0"/>
              </a:rPr>
              <a:t> </a:t>
            </a:r>
            <a:r>
              <a:rPr lang="en-US" sz="1275" b="1" dirty="0" err="1">
                <a:solidFill>
                  <a:prstClr val="black"/>
                </a:solidFill>
                <a:ea typeface="MS PGothic" panose="020B0600070205080204" pitchFamily="34" charset="-128"/>
                <a:cs typeface="Arial" charset="0"/>
              </a:rPr>
              <a:t>trú</a:t>
            </a:r>
            <a:r>
              <a:rPr lang="en-US" sz="1275" b="1" dirty="0">
                <a:solidFill>
                  <a:prstClr val="black"/>
                </a:solidFill>
                <a:ea typeface="MS PGothic" panose="020B0600070205080204" pitchFamily="34" charset="-128"/>
                <a:cs typeface="Arial" charset="0"/>
              </a:rPr>
              <a:t> </a:t>
            </a:r>
            <a:r>
              <a:rPr lang="en-US" sz="1275" b="1" dirty="0" err="1">
                <a:solidFill>
                  <a:prstClr val="black"/>
                </a:solidFill>
                <a:ea typeface="MS PGothic" panose="020B0600070205080204" pitchFamily="34" charset="-128"/>
                <a:cs typeface="Arial" charset="0"/>
              </a:rPr>
              <a:t>động</a:t>
            </a:r>
            <a:r>
              <a:rPr lang="en-US" sz="1275" b="1" dirty="0">
                <a:solidFill>
                  <a:prstClr val="black"/>
                </a:solidFill>
                <a:ea typeface="MS PGothic" panose="020B0600070205080204" pitchFamily="34" charset="-128"/>
                <a:cs typeface="Arial" charset="0"/>
              </a:rPr>
              <a:t> </a:t>
            </a:r>
            <a:r>
              <a:rPr lang="en-US" sz="1275" b="1" dirty="0" err="1">
                <a:solidFill>
                  <a:prstClr val="black"/>
                </a:solidFill>
                <a:ea typeface="MS PGothic" panose="020B0600070205080204" pitchFamily="34" charset="-128"/>
                <a:cs typeface="Arial" charset="0"/>
              </a:rPr>
              <a:t>vật</a:t>
            </a:r>
            <a:endParaRPr lang="en-US" sz="1275" b="1" dirty="0">
              <a:solidFill>
                <a:prstClr val="black"/>
              </a:solidFill>
              <a:ea typeface="MS PGothic" panose="020B0600070205080204" pitchFamily="34" charset="-128"/>
              <a:cs typeface="Arial" charset="0"/>
            </a:endParaRPr>
          </a:p>
        </p:txBody>
      </p:sp>
    </p:spTree>
    <p:extLst>
      <p:ext uri="{BB962C8B-B14F-4D97-AF65-F5344CB8AC3E}">
        <p14:creationId xmlns:p14="http://schemas.microsoft.com/office/powerpoint/2010/main" val="595224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296295" y="76200"/>
            <a:ext cx="7850879" cy="746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err="1">
                <a:solidFill>
                  <a:srgbClr val="800000"/>
                </a:solidFill>
                <a:latin typeface="+mn-lt"/>
                <a:cs typeface="Arial" pitchFamily="34" charset="0"/>
              </a:rPr>
              <a:t>Thời</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gian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tồn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tại</a:t>
            </a:r>
            <a:r>
              <a:rPr lang="en-US" sz="3600" b="1" dirty="0">
                <a:solidFill>
                  <a:srgbClr val="800000"/>
                </a:solidFill>
                <a:latin typeface="+mn-lt"/>
                <a:cs typeface="Arial" pitchFamily="34" charset="0"/>
              </a:rPr>
              <a:t> vi </a:t>
            </a:r>
            <a:r>
              <a:rPr lang="en-US" sz="3600" b="1" dirty="0" err="1">
                <a:solidFill>
                  <a:srgbClr val="800000"/>
                </a:solidFill>
                <a:latin typeface="+mn-lt"/>
                <a:cs typeface="Arial" pitchFamily="34" charset="0"/>
              </a:rPr>
              <a:t>rút</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Zika</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trên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người</a:t>
            </a:r>
            <a:endParaRPr lang="en-US" sz="3600" b="1" dirty="0">
              <a:solidFill>
                <a:srgbClr val="800000"/>
              </a:solidFill>
              <a:latin typeface="+mn-lt"/>
              <a:cs typeface="Arial" pitchFamily="34" charset="0"/>
            </a:endParaRPr>
          </a:p>
        </p:txBody>
      </p:sp>
      <p:pic>
        <p:nvPicPr>
          <p:cNvPr id="1433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471613"/>
            <a:ext cx="457200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4"/>
          <p:cNvSpPr txBox="1">
            <a:spLocks noChangeArrowheads="1"/>
          </p:cNvSpPr>
          <p:nvPr/>
        </p:nvSpPr>
        <p:spPr bwMode="auto">
          <a:xfrm>
            <a:off x="2476500" y="914400"/>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AU" altLang="en-US" b="1" dirty="0">
                <a:solidFill>
                  <a:prstClr val="black"/>
                </a:solidFill>
                <a:latin typeface="Calibri" panose="020F0502020204030204" pitchFamily="34" charset="0"/>
              </a:rPr>
              <a:t>8 – 10 </a:t>
            </a:r>
            <a:r>
              <a:rPr lang="en-AU" altLang="en-US" b="1" dirty="0" err="1">
                <a:solidFill>
                  <a:prstClr val="black"/>
                </a:solidFill>
                <a:latin typeface="Calibri" panose="020F0502020204030204" pitchFamily="34" charset="0"/>
              </a:rPr>
              <a:t>ngày</a:t>
            </a:r>
            <a:endParaRPr lang="en-AU" altLang="en-US" b="1" dirty="0">
              <a:solidFill>
                <a:prstClr val="black"/>
              </a:solidFill>
              <a:latin typeface="Calibri" panose="020F0502020204030204" pitchFamily="34" charset="0"/>
            </a:endParaRPr>
          </a:p>
          <a:p>
            <a:pPr algn="ctr" eaLnBrk="1" fontAlgn="base" hangingPunct="1">
              <a:spcBef>
                <a:spcPct val="0"/>
              </a:spcBef>
              <a:spcAft>
                <a:spcPct val="0"/>
              </a:spcAft>
            </a:pPr>
            <a:r>
              <a:rPr lang="en-AU" altLang="en-US" dirty="0">
                <a:solidFill>
                  <a:prstClr val="black"/>
                </a:solidFill>
                <a:latin typeface="Calibri" panose="020F0502020204030204" pitchFamily="34" charset="0"/>
              </a:rPr>
              <a:t>(Ủ </a:t>
            </a:r>
            <a:r>
              <a:rPr lang="en-AU" altLang="en-US" dirty="0" err="1">
                <a:solidFill>
                  <a:prstClr val="black"/>
                </a:solidFill>
                <a:latin typeface="Calibri" panose="020F0502020204030204" pitchFamily="34" charset="0"/>
              </a:rPr>
              <a:t>bệnh</a:t>
            </a:r>
            <a:r>
              <a:rPr lang="en-AU" altLang="en-US" dirty="0">
                <a:solidFill>
                  <a:prstClr val="black"/>
                </a:solidFill>
                <a:latin typeface="Calibri" panose="020F0502020204030204" pitchFamily="34" charset="0"/>
              </a:rPr>
              <a:t>)</a:t>
            </a:r>
            <a:endParaRPr lang="en-GB" altLang="en-US" dirty="0">
              <a:solidFill>
                <a:prstClr val="black"/>
              </a:solidFill>
              <a:latin typeface="Calibri" panose="020F0502020204030204" pitchFamily="34" charset="0"/>
            </a:endParaRPr>
          </a:p>
        </p:txBody>
      </p:sp>
      <p:sp>
        <p:nvSpPr>
          <p:cNvPr id="14341" name="TextBox 6"/>
          <p:cNvSpPr txBox="1">
            <a:spLocks noChangeArrowheads="1"/>
          </p:cNvSpPr>
          <p:nvPr/>
        </p:nvSpPr>
        <p:spPr bwMode="auto">
          <a:xfrm>
            <a:off x="4565650" y="1698625"/>
            <a:ext cx="2552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base" hangingPunct="1">
              <a:spcBef>
                <a:spcPct val="0"/>
              </a:spcBef>
              <a:spcAft>
                <a:spcPct val="0"/>
              </a:spcAft>
            </a:pP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Truyền</a:t>
            </a:r>
            <a:r>
              <a:rPr lang="en-AU" altLang="en-US" b="1" dirty="0">
                <a:solidFill>
                  <a:prstClr val="black"/>
                </a:solidFill>
                <a:latin typeface="Calibri" panose="020F0502020204030204" pitchFamily="34" charset="0"/>
                <a:cs typeface="Calibri" panose="020F0502020204030204" pitchFamily="34" charset="0"/>
              </a:rPr>
              <a:t> vi </a:t>
            </a:r>
            <a:r>
              <a:rPr lang="en-AU" altLang="en-US" b="1" dirty="0" err="1">
                <a:solidFill>
                  <a:prstClr val="black"/>
                </a:solidFill>
                <a:latin typeface="Calibri" panose="020F0502020204030204" pitchFamily="34" charset="0"/>
                <a:cs typeface="Calibri" panose="020F0502020204030204" pitchFamily="34" charset="0"/>
              </a:rPr>
              <a:t>rút</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trong</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thời</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gian</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sống</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còn</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lại</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của</a:t>
            </a:r>
            <a:r>
              <a:rPr lang="en-AU" altLang="en-US" b="1" dirty="0">
                <a:solidFill>
                  <a:prstClr val="black"/>
                </a:solidFill>
                <a:latin typeface="Calibri" panose="020F0502020204030204" pitchFamily="34" charset="0"/>
                <a:cs typeface="Calibri" panose="020F0502020204030204" pitchFamily="34" charset="0"/>
              </a:rPr>
              <a:t> </a:t>
            </a:r>
            <a:r>
              <a:rPr lang="en-AU" altLang="en-US" b="1" dirty="0" err="1">
                <a:solidFill>
                  <a:prstClr val="black"/>
                </a:solidFill>
                <a:latin typeface="Calibri" panose="020F0502020204030204" pitchFamily="34" charset="0"/>
                <a:cs typeface="Calibri" panose="020F0502020204030204" pitchFamily="34" charset="0"/>
              </a:rPr>
              <a:t>muỗi</a:t>
            </a:r>
            <a:endParaRPr lang="en-GB" altLang="en-US" b="1" dirty="0">
              <a:solidFill>
                <a:prstClr val="black"/>
              </a:solidFill>
              <a:latin typeface="Calibri" panose="020F0502020204030204" pitchFamily="34" charset="0"/>
              <a:cs typeface="Calibri" panose="020F0502020204030204" pitchFamily="34" charset="0"/>
            </a:endParaRPr>
          </a:p>
        </p:txBody>
      </p:sp>
      <p:sp>
        <p:nvSpPr>
          <p:cNvPr id="14342" name="TextBox 7"/>
          <p:cNvSpPr txBox="1">
            <a:spLocks noChangeArrowheads="1"/>
          </p:cNvSpPr>
          <p:nvPr/>
        </p:nvSpPr>
        <p:spPr bwMode="auto">
          <a:xfrm>
            <a:off x="1785863" y="2924944"/>
            <a:ext cx="357822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AU" altLang="en-US" dirty="0">
                <a:solidFill>
                  <a:prstClr val="black"/>
                </a:solidFill>
                <a:latin typeface="Calibri" panose="020F0502020204030204" pitchFamily="34" charset="0"/>
              </a:rPr>
              <a:t>Qua </a:t>
            </a:r>
            <a:r>
              <a:rPr lang="en-AU" altLang="en-US" dirty="0" err="1">
                <a:solidFill>
                  <a:prstClr val="black"/>
                </a:solidFill>
                <a:latin typeface="Calibri" panose="020F0502020204030204" pitchFamily="34" charset="0"/>
              </a:rPr>
              <a:t>quan</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hệ</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tình</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dục</a:t>
            </a:r>
            <a:endParaRPr lang="en-AU" altLang="en-US" dirty="0">
              <a:solidFill>
                <a:prstClr val="black"/>
              </a:solidFill>
              <a:latin typeface="Calibri" panose="020F0502020204030204" pitchFamily="34" charset="0"/>
            </a:endParaRPr>
          </a:p>
          <a:p>
            <a:pPr eaLnBrk="1" fontAlgn="base" hangingPunct="1">
              <a:spcBef>
                <a:spcPct val="0"/>
              </a:spcBef>
              <a:spcAft>
                <a:spcPct val="0"/>
              </a:spcAft>
            </a:pPr>
            <a:r>
              <a:rPr lang="en-AU" altLang="en-US" dirty="0" err="1">
                <a:solidFill>
                  <a:prstClr val="black"/>
                </a:solidFill>
                <a:latin typeface="Calibri" panose="020F0502020204030204" pitchFamily="34" charset="0"/>
              </a:rPr>
              <a:t>Mẹ</a:t>
            </a:r>
            <a:r>
              <a:rPr lang="en-AU" altLang="en-US" dirty="0">
                <a:solidFill>
                  <a:prstClr val="black"/>
                </a:solidFill>
                <a:latin typeface="Calibri" panose="020F0502020204030204" pitchFamily="34" charset="0"/>
              </a:rPr>
              <a:t>-con: </a:t>
            </a:r>
            <a:r>
              <a:rPr lang="en-AU" altLang="en-US" dirty="0" err="1">
                <a:solidFill>
                  <a:prstClr val="black"/>
                </a:solidFill>
                <a:latin typeface="Calibri" panose="020F0502020204030204" pitchFamily="34" charset="0"/>
              </a:rPr>
              <a:t>suốt</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thời</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gian</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mang</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thai</a:t>
            </a:r>
            <a:r>
              <a:rPr lang="en-AU" altLang="en-US" dirty="0">
                <a:solidFill>
                  <a:prstClr val="black"/>
                </a:solidFill>
                <a:latin typeface="Calibri" panose="020F0502020204030204" pitchFamily="34" charset="0"/>
              </a:rPr>
              <a:t> </a:t>
            </a:r>
            <a:endParaRPr lang="en-GB" altLang="en-US" dirty="0">
              <a:solidFill>
                <a:prstClr val="black"/>
              </a:solidFill>
              <a:latin typeface="Calibri" panose="020F0502020204030204" pitchFamily="34" charset="0"/>
            </a:endParaRPr>
          </a:p>
          <a:p>
            <a:pPr eaLnBrk="1" fontAlgn="base" hangingPunct="1">
              <a:spcBef>
                <a:spcPct val="0"/>
              </a:spcBef>
              <a:spcAft>
                <a:spcPct val="0"/>
              </a:spcAft>
            </a:pPr>
            <a:endParaRPr lang="en-GB" altLang="en-US" dirty="0">
              <a:solidFill>
                <a:prstClr val="black"/>
              </a:solidFill>
              <a:latin typeface="Calibri" panose="020F0502020204030204" pitchFamily="34" charset="0"/>
            </a:endParaRPr>
          </a:p>
          <a:p>
            <a:pPr eaLnBrk="1" fontAlgn="base" hangingPunct="1">
              <a:spcBef>
                <a:spcPct val="0"/>
              </a:spcBef>
              <a:spcAft>
                <a:spcPct val="0"/>
              </a:spcAft>
            </a:pPr>
            <a:r>
              <a:rPr lang="en-GB"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Tinh</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dịch</a:t>
            </a:r>
            <a:r>
              <a:rPr lang="en-AU" altLang="en-US" dirty="0">
                <a:solidFill>
                  <a:prstClr val="black"/>
                </a:solidFill>
                <a:latin typeface="Calibri" panose="020F0502020204030204" pitchFamily="34" charset="0"/>
              </a:rPr>
              <a:t>       </a:t>
            </a:r>
            <a:r>
              <a:rPr lang="en-AU" altLang="en-US" dirty="0">
                <a:solidFill>
                  <a:prstClr val="black"/>
                </a:solidFill>
                <a:latin typeface="Calibri" panose="020F0502020204030204" pitchFamily="34" charset="0"/>
                <a:sym typeface="Wingdings" panose="05000000000000000000" pitchFamily="2" charset="2"/>
              </a:rPr>
              <a:t>--&gt; </a:t>
            </a:r>
            <a:r>
              <a:rPr lang="en-AU" altLang="en-US" dirty="0">
                <a:solidFill>
                  <a:prstClr val="black"/>
                </a:solidFill>
                <a:latin typeface="Calibri" panose="020F0502020204030204" pitchFamily="34" charset="0"/>
              </a:rPr>
              <a:t>6 </a:t>
            </a:r>
            <a:r>
              <a:rPr lang="en-AU" altLang="en-US" dirty="0" err="1">
                <a:solidFill>
                  <a:prstClr val="black"/>
                </a:solidFill>
                <a:latin typeface="Calibri" panose="020F0502020204030204" pitchFamily="34" charset="0"/>
              </a:rPr>
              <a:t>tháng</a:t>
            </a:r>
            <a:r>
              <a:rPr lang="en-AU" altLang="en-US" dirty="0">
                <a:solidFill>
                  <a:prstClr val="black"/>
                </a:solidFill>
                <a:latin typeface="Calibri" panose="020F0502020204030204" pitchFamily="34" charset="0"/>
              </a:rPr>
              <a:t>      </a:t>
            </a:r>
          </a:p>
          <a:p>
            <a:pPr eaLnBrk="1" fontAlgn="base" hangingPunct="1">
              <a:spcBef>
                <a:spcPct val="0"/>
              </a:spcBef>
              <a:spcAft>
                <a:spcPct val="0"/>
              </a:spcAft>
            </a:pP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Máu</a:t>
            </a:r>
            <a:r>
              <a:rPr lang="en-AU" altLang="en-US" dirty="0">
                <a:solidFill>
                  <a:prstClr val="black"/>
                </a:solidFill>
                <a:latin typeface="Calibri" panose="020F0502020204030204" pitchFamily="34" charset="0"/>
              </a:rPr>
              <a:t> PNMT   </a:t>
            </a:r>
            <a:r>
              <a:rPr lang="en-AU" altLang="en-US" dirty="0">
                <a:solidFill>
                  <a:prstClr val="black"/>
                </a:solidFill>
                <a:latin typeface="Calibri" panose="020F0502020204030204" pitchFamily="34" charset="0"/>
                <a:sym typeface="Wingdings" panose="05000000000000000000" pitchFamily="2" charset="2"/>
              </a:rPr>
              <a:t>--&gt; 107</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ngày</a:t>
            </a:r>
            <a:endParaRPr lang="en-AU" altLang="en-US" dirty="0">
              <a:solidFill>
                <a:prstClr val="black"/>
              </a:solidFill>
              <a:latin typeface="Calibri" panose="020F0502020204030204" pitchFamily="34" charset="0"/>
            </a:endParaRPr>
          </a:p>
          <a:p>
            <a:pPr eaLnBrk="1" fontAlgn="base" hangingPunct="1">
              <a:spcBef>
                <a:spcPct val="0"/>
              </a:spcBef>
              <a:spcAft>
                <a:spcPct val="0"/>
              </a:spcAft>
            </a:pP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Nước</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mắt</a:t>
            </a:r>
            <a:r>
              <a:rPr lang="en-AU" altLang="en-US" dirty="0">
                <a:solidFill>
                  <a:prstClr val="black"/>
                </a:solidFill>
                <a:latin typeface="Calibri" panose="020F0502020204030204" pitchFamily="34" charset="0"/>
              </a:rPr>
              <a:t>     </a:t>
            </a:r>
            <a:r>
              <a:rPr lang="en-AU" altLang="en-US" dirty="0">
                <a:solidFill>
                  <a:prstClr val="black"/>
                </a:solidFill>
                <a:latin typeface="Calibri" panose="020F0502020204030204" pitchFamily="34" charset="0"/>
                <a:sym typeface="Wingdings" pitchFamily="2" charset="2"/>
              </a:rPr>
              <a:t>--&gt;</a:t>
            </a:r>
            <a:r>
              <a:rPr lang="en-AU" altLang="en-US" dirty="0">
                <a:solidFill>
                  <a:prstClr val="black"/>
                </a:solidFill>
                <a:latin typeface="Calibri" panose="020F0502020204030204" pitchFamily="34" charset="0"/>
              </a:rPr>
              <a:t>  21 </a:t>
            </a:r>
            <a:r>
              <a:rPr lang="en-AU" altLang="en-US" dirty="0" err="1">
                <a:solidFill>
                  <a:prstClr val="black"/>
                </a:solidFill>
                <a:latin typeface="Calibri" panose="020F0502020204030204" pitchFamily="34" charset="0"/>
              </a:rPr>
              <a:t>ngày</a:t>
            </a:r>
            <a:endParaRPr lang="en-AU" altLang="en-US" dirty="0">
              <a:solidFill>
                <a:prstClr val="black"/>
              </a:solidFill>
              <a:latin typeface="Calibri" panose="020F0502020204030204" pitchFamily="34" charset="0"/>
            </a:endParaRPr>
          </a:p>
          <a:p>
            <a:pPr eaLnBrk="1" fontAlgn="base" hangingPunct="1">
              <a:spcBef>
                <a:spcPct val="0"/>
              </a:spcBef>
              <a:spcAft>
                <a:spcPct val="0"/>
              </a:spcAft>
            </a:pP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Nước</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tiểu</a:t>
            </a:r>
            <a:r>
              <a:rPr lang="en-AU" altLang="en-US" dirty="0">
                <a:solidFill>
                  <a:prstClr val="black"/>
                </a:solidFill>
                <a:latin typeface="Calibri" panose="020F0502020204030204" pitchFamily="34" charset="0"/>
              </a:rPr>
              <a:t>     --&gt; 10 </a:t>
            </a:r>
            <a:r>
              <a:rPr lang="en-AU" altLang="en-US" dirty="0" err="1">
                <a:solidFill>
                  <a:prstClr val="black"/>
                </a:solidFill>
                <a:latin typeface="Calibri" panose="020F0502020204030204" pitchFamily="34" charset="0"/>
              </a:rPr>
              <a:t>ngày</a:t>
            </a:r>
            <a:endParaRPr lang="en-AU" altLang="en-US" dirty="0">
              <a:solidFill>
                <a:prstClr val="black"/>
              </a:solidFill>
              <a:latin typeface="Calibri" panose="020F0502020204030204" pitchFamily="34" charset="0"/>
            </a:endParaRPr>
          </a:p>
          <a:p>
            <a:pPr eaLnBrk="1" fontAlgn="base" hangingPunct="1">
              <a:spcBef>
                <a:spcPct val="0"/>
              </a:spcBef>
              <a:spcAft>
                <a:spcPct val="0"/>
              </a:spcAft>
            </a:pP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Dịch</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âm</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đạo</a:t>
            </a:r>
            <a:r>
              <a:rPr lang="en-AU" altLang="en-US" dirty="0">
                <a:solidFill>
                  <a:prstClr val="black"/>
                </a:solidFill>
                <a:latin typeface="Calibri" panose="020F0502020204030204" pitchFamily="34" charset="0"/>
              </a:rPr>
              <a:t> </a:t>
            </a:r>
            <a:r>
              <a:rPr lang="en-AU" altLang="en-US" dirty="0">
                <a:solidFill>
                  <a:prstClr val="black"/>
                </a:solidFill>
                <a:latin typeface="Calibri" panose="020F0502020204030204" pitchFamily="34" charset="0"/>
                <a:sym typeface="Wingdings" panose="05000000000000000000" pitchFamily="2" charset="2"/>
              </a:rPr>
              <a:t>--&gt;</a:t>
            </a:r>
            <a:r>
              <a:rPr lang="en-AU" altLang="en-US" dirty="0">
                <a:solidFill>
                  <a:prstClr val="black"/>
                </a:solidFill>
                <a:latin typeface="Calibri" panose="020F0502020204030204" pitchFamily="34" charset="0"/>
              </a:rPr>
              <a:t> 11 </a:t>
            </a:r>
            <a:r>
              <a:rPr lang="en-AU" altLang="en-US" dirty="0" err="1">
                <a:solidFill>
                  <a:prstClr val="black"/>
                </a:solidFill>
                <a:latin typeface="Calibri" panose="020F0502020204030204" pitchFamily="34" charset="0"/>
              </a:rPr>
              <a:t>ngày</a:t>
            </a:r>
            <a:endParaRPr lang="en-AU" altLang="en-US" dirty="0">
              <a:solidFill>
                <a:prstClr val="black"/>
              </a:solidFill>
              <a:latin typeface="Calibri" panose="020F0502020204030204" pitchFamily="34" charset="0"/>
            </a:endParaRPr>
          </a:p>
          <a:p>
            <a:pPr eaLnBrk="1" fontAlgn="base" hangingPunct="1">
              <a:spcBef>
                <a:spcPct val="0"/>
              </a:spcBef>
              <a:spcAft>
                <a:spcPct val="0"/>
              </a:spcAft>
            </a:pP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Nước</a:t>
            </a:r>
            <a:r>
              <a:rPr lang="en-AU" altLang="en-US" dirty="0">
                <a:solidFill>
                  <a:prstClr val="black"/>
                </a:solidFill>
                <a:latin typeface="Calibri" panose="020F0502020204030204" pitchFamily="34" charset="0"/>
              </a:rPr>
              <a:t> </a:t>
            </a:r>
            <a:r>
              <a:rPr lang="en-AU" altLang="en-US" dirty="0" err="1">
                <a:solidFill>
                  <a:prstClr val="black"/>
                </a:solidFill>
                <a:latin typeface="Calibri" panose="020F0502020204030204" pitchFamily="34" charset="0"/>
              </a:rPr>
              <a:t>ối</a:t>
            </a:r>
            <a:r>
              <a:rPr lang="en-AU" altLang="en-US" dirty="0">
                <a:solidFill>
                  <a:prstClr val="black"/>
                </a:solidFill>
                <a:latin typeface="Calibri" panose="020F0502020204030204" pitchFamily="34" charset="0"/>
              </a:rPr>
              <a:t>        -- &gt; 37 </a:t>
            </a:r>
            <a:r>
              <a:rPr lang="en-AU" altLang="en-US" dirty="0" err="1">
                <a:solidFill>
                  <a:prstClr val="black"/>
                </a:solidFill>
                <a:latin typeface="Calibri" panose="020F0502020204030204" pitchFamily="34" charset="0"/>
              </a:rPr>
              <a:t>ngày</a:t>
            </a:r>
            <a:endParaRPr lang="en-AU" altLang="en-US" dirty="0">
              <a:solidFill>
                <a:prstClr val="black"/>
              </a:solidFill>
              <a:latin typeface="Calibri" panose="020F0502020204030204" pitchFamily="34" charset="0"/>
            </a:endParaRPr>
          </a:p>
        </p:txBody>
      </p:sp>
      <p:sp>
        <p:nvSpPr>
          <p:cNvPr id="14343" name="TextBox 8"/>
          <p:cNvSpPr txBox="1">
            <a:spLocks noChangeArrowheads="1"/>
          </p:cNvSpPr>
          <p:nvPr/>
        </p:nvSpPr>
        <p:spPr bwMode="auto">
          <a:xfrm>
            <a:off x="4838700" y="5207000"/>
            <a:ext cx="4308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AU" altLang="en-US" b="1" dirty="0" err="1">
                <a:solidFill>
                  <a:prstClr val="black"/>
                </a:solidFill>
                <a:latin typeface="Calibri" panose="020F0502020204030204" pitchFamily="34" charset="0"/>
              </a:rPr>
              <a:t>Máu</a:t>
            </a:r>
            <a:r>
              <a:rPr lang="en-AU" altLang="en-US" b="1" dirty="0">
                <a:solidFill>
                  <a:prstClr val="black"/>
                </a:solidFill>
                <a:latin typeface="Calibri" panose="020F0502020204030204" pitchFamily="34" charset="0"/>
              </a:rPr>
              <a:t>: 6-10 </a:t>
            </a:r>
            <a:r>
              <a:rPr lang="en-AU" altLang="en-US" b="1" dirty="0" err="1">
                <a:solidFill>
                  <a:prstClr val="black"/>
                </a:solidFill>
                <a:latin typeface="Calibri" panose="020F0502020204030204" pitchFamily="34" charset="0"/>
              </a:rPr>
              <a:t>ngày</a:t>
            </a:r>
            <a:r>
              <a:rPr lang="en-AU" altLang="en-US" b="1" dirty="0">
                <a:solidFill>
                  <a:prstClr val="black"/>
                </a:solidFill>
                <a:latin typeface="Calibri" panose="020F0502020204030204" pitchFamily="34" charset="0"/>
              </a:rPr>
              <a:t> </a:t>
            </a:r>
            <a:r>
              <a:rPr lang="en-AU" altLang="en-US" b="1" dirty="0" err="1">
                <a:solidFill>
                  <a:prstClr val="black"/>
                </a:solidFill>
                <a:latin typeface="Calibri" panose="020F0502020204030204" pitchFamily="34" charset="0"/>
              </a:rPr>
              <a:t>đến</a:t>
            </a:r>
            <a:r>
              <a:rPr lang="en-AU" altLang="en-US" b="1" dirty="0">
                <a:solidFill>
                  <a:prstClr val="black"/>
                </a:solidFill>
                <a:latin typeface="Calibri" panose="020F0502020204030204" pitchFamily="34" charset="0"/>
              </a:rPr>
              <a:t> 30 </a:t>
            </a:r>
            <a:r>
              <a:rPr lang="en-AU" altLang="en-US" b="1" dirty="0" err="1">
                <a:solidFill>
                  <a:prstClr val="black"/>
                </a:solidFill>
                <a:latin typeface="Calibri" panose="020F0502020204030204" pitchFamily="34" charset="0"/>
              </a:rPr>
              <a:t>ngày</a:t>
            </a:r>
            <a:r>
              <a:rPr lang="en-AU" altLang="en-US" b="1" dirty="0">
                <a:solidFill>
                  <a:prstClr val="black"/>
                </a:solidFill>
                <a:latin typeface="Calibri" panose="020F0502020204030204" pitchFamily="34" charset="0"/>
              </a:rPr>
              <a:t>   </a:t>
            </a:r>
          </a:p>
        </p:txBody>
      </p:sp>
      <p:sp>
        <p:nvSpPr>
          <p:cNvPr id="14344" name="Rectangle 5"/>
          <p:cNvSpPr>
            <a:spLocks noChangeArrowheads="1"/>
          </p:cNvSpPr>
          <p:nvPr/>
        </p:nvSpPr>
        <p:spPr bwMode="auto">
          <a:xfrm>
            <a:off x="5562600" y="3359150"/>
            <a:ext cx="2157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r>
              <a:rPr lang="en-AU" altLang="en-US" b="1" dirty="0">
                <a:solidFill>
                  <a:prstClr val="black"/>
                </a:solidFill>
                <a:latin typeface="Calibri" panose="020F0502020204030204" pitchFamily="34" charset="0"/>
              </a:rPr>
              <a:t>Ủ </a:t>
            </a:r>
            <a:r>
              <a:rPr lang="en-AU" altLang="en-US" b="1" dirty="0" err="1">
                <a:solidFill>
                  <a:prstClr val="black"/>
                </a:solidFill>
                <a:latin typeface="Calibri" panose="020F0502020204030204" pitchFamily="34" charset="0"/>
              </a:rPr>
              <a:t>bệnh</a:t>
            </a:r>
            <a:r>
              <a:rPr lang="en-AU" altLang="en-US" b="1" dirty="0">
                <a:solidFill>
                  <a:prstClr val="black"/>
                </a:solidFill>
                <a:latin typeface="Calibri" panose="020F0502020204030204" pitchFamily="34" charset="0"/>
              </a:rPr>
              <a:t>: 3 – 11 </a:t>
            </a:r>
            <a:r>
              <a:rPr lang="en-AU" altLang="en-US" b="1" dirty="0" err="1">
                <a:solidFill>
                  <a:prstClr val="black"/>
                </a:solidFill>
                <a:latin typeface="Calibri" panose="020F0502020204030204" pitchFamily="34" charset="0"/>
              </a:rPr>
              <a:t>ngày</a:t>
            </a:r>
            <a:endParaRPr lang="en-AU" altLang="en-US" b="1" dirty="0">
              <a:solidFill>
                <a:prstClr val="black"/>
              </a:solidFill>
              <a:latin typeface="Calibri" panose="020F0502020204030204" pitchFamily="34" charset="0"/>
            </a:endParaRPr>
          </a:p>
          <a:p>
            <a:pPr eaLnBrk="1" fontAlgn="base" hangingPunct="1">
              <a:spcBef>
                <a:spcPct val="0"/>
              </a:spcBef>
              <a:spcAft>
                <a:spcPct val="0"/>
              </a:spcAft>
            </a:pPr>
            <a:r>
              <a:rPr lang="en-AU" altLang="en-US" b="1" dirty="0">
                <a:solidFill>
                  <a:prstClr val="black"/>
                </a:solidFill>
                <a:latin typeface="Calibri" panose="020F0502020204030204" pitchFamily="34" charset="0"/>
              </a:rPr>
              <a:t>~20% </a:t>
            </a:r>
            <a:r>
              <a:rPr lang="en-AU" altLang="en-US" b="1" dirty="0" err="1">
                <a:solidFill>
                  <a:prstClr val="black"/>
                </a:solidFill>
                <a:latin typeface="Calibri" panose="020F0502020204030204" pitchFamily="34" charset="0"/>
              </a:rPr>
              <a:t>có</a:t>
            </a:r>
            <a:r>
              <a:rPr lang="en-AU" altLang="en-US" b="1" dirty="0">
                <a:solidFill>
                  <a:prstClr val="black"/>
                </a:solidFill>
                <a:latin typeface="Calibri" panose="020F0502020204030204" pitchFamily="34" charset="0"/>
              </a:rPr>
              <a:t> </a:t>
            </a:r>
            <a:r>
              <a:rPr lang="en-AU" altLang="en-US" b="1" dirty="0" err="1">
                <a:solidFill>
                  <a:prstClr val="black"/>
                </a:solidFill>
                <a:latin typeface="Calibri" panose="020F0502020204030204" pitchFamily="34" charset="0"/>
              </a:rPr>
              <a:t>TC</a:t>
            </a:r>
            <a:r>
              <a:rPr lang="en-AU" altLang="en-US" b="1" dirty="0">
                <a:solidFill>
                  <a:prstClr val="black"/>
                </a:solidFill>
                <a:latin typeface="Calibri" panose="020F0502020204030204" pitchFamily="34" charset="0"/>
              </a:rPr>
              <a:t> </a:t>
            </a:r>
            <a:r>
              <a:rPr lang="en-AU" altLang="en-US" b="1" dirty="0" err="1">
                <a:solidFill>
                  <a:prstClr val="black"/>
                </a:solidFill>
                <a:latin typeface="Calibri" panose="020F0502020204030204" pitchFamily="34" charset="0"/>
              </a:rPr>
              <a:t>lâm</a:t>
            </a:r>
            <a:r>
              <a:rPr lang="en-AU" altLang="en-US" b="1" dirty="0">
                <a:solidFill>
                  <a:prstClr val="black"/>
                </a:solidFill>
                <a:latin typeface="Calibri" panose="020F0502020204030204" pitchFamily="34" charset="0"/>
              </a:rPr>
              <a:t> </a:t>
            </a:r>
            <a:r>
              <a:rPr lang="en-AU" altLang="en-US" b="1" dirty="0" err="1">
                <a:solidFill>
                  <a:prstClr val="black"/>
                </a:solidFill>
                <a:latin typeface="Calibri" panose="020F0502020204030204" pitchFamily="34" charset="0"/>
              </a:rPr>
              <a:t>sàng</a:t>
            </a:r>
            <a:endParaRPr lang="en-AU" altLang="en-US" b="1" dirty="0">
              <a:solidFill>
                <a:prstClr val="black"/>
              </a:solidFill>
              <a:latin typeface="Calibri" panose="020F0502020204030204" pitchFamily="34" charset="0"/>
            </a:endParaRPr>
          </a:p>
        </p:txBody>
      </p:sp>
      <p:cxnSp>
        <p:nvCxnSpPr>
          <p:cNvPr id="11" name="Straight Connector 10"/>
          <p:cNvCxnSpPr/>
          <p:nvPr/>
        </p:nvCxnSpPr>
        <p:spPr>
          <a:xfrm>
            <a:off x="1943100" y="3645024"/>
            <a:ext cx="2895600" cy="0"/>
          </a:xfrm>
          <a:prstGeom prst="line">
            <a:avLst/>
          </a:prstGeom>
          <a:ln w="38100">
            <a:solidFill>
              <a:schemeClr val="tx1"/>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8562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194099" y="76200"/>
            <a:ext cx="7953076" cy="746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err="1">
                <a:solidFill>
                  <a:srgbClr val="800000"/>
                </a:solidFill>
                <a:latin typeface="+mn-lt"/>
                <a:cs typeface="Arial" pitchFamily="34" charset="0"/>
              </a:rPr>
              <a:t>Thời</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gian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tồn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tại</a:t>
            </a:r>
            <a:r>
              <a:rPr lang="en-US" sz="3600" b="1" dirty="0">
                <a:solidFill>
                  <a:srgbClr val="800000"/>
                </a:solidFill>
                <a:latin typeface="+mn-lt"/>
                <a:cs typeface="Arial" pitchFamily="34" charset="0"/>
              </a:rPr>
              <a:t> vi </a:t>
            </a:r>
            <a:r>
              <a:rPr lang="en-US" sz="3600" b="1" dirty="0" err="1">
                <a:solidFill>
                  <a:srgbClr val="800000"/>
                </a:solidFill>
                <a:latin typeface="+mn-lt"/>
                <a:cs typeface="Arial" pitchFamily="34" charset="0"/>
              </a:rPr>
              <a:t>rút</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Zika</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trong</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máu</a:t>
            </a:r>
            <a:endParaRPr lang="en-US" sz="3600" b="1" dirty="0">
              <a:solidFill>
                <a:srgbClr val="800000"/>
              </a:solidFill>
              <a:latin typeface="+mn-lt"/>
              <a:cs typeface="Arial" pitchFamily="34" charset="0"/>
            </a:endParaRP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8629" y="1600200"/>
            <a:ext cx="8901871" cy="3630294"/>
          </a:xfrm>
        </p:spPr>
      </p:pic>
      <p:sp>
        <p:nvSpPr>
          <p:cNvPr id="7" name="TextBox 6"/>
          <p:cNvSpPr txBox="1"/>
          <p:nvPr/>
        </p:nvSpPr>
        <p:spPr>
          <a:xfrm>
            <a:off x="1718739" y="2133600"/>
            <a:ext cx="1176861" cy="307777"/>
          </a:xfrm>
          <a:prstGeom prst="rect">
            <a:avLst/>
          </a:prstGeom>
          <a:noFill/>
        </p:spPr>
        <p:txBody>
          <a:bodyPr wrap="none" rtlCol="0">
            <a:spAutoFit/>
          </a:bodyPr>
          <a:lstStyle/>
          <a:p>
            <a:pPr eaLnBrk="0" fontAlgn="base" hangingPunct="0">
              <a:spcBef>
                <a:spcPct val="0"/>
              </a:spcBef>
              <a:spcAft>
                <a:spcPct val="0"/>
              </a:spcAft>
            </a:pPr>
            <a:r>
              <a:rPr lang="en-US" sz="1400" b="1" dirty="0">
                <a:solidFill>
                  <a:prstClr val="black"/>
                </a:solidFill>
                <a:latin typeface="Arial Narrow" pitchFamily="34" charset="0"/>
                <a:cs typeface="Arial" charset="0"/>
              </a:rPr>
              <a:t>(</a:t>
            </a:r>
            <a:r>
              <a:rPr lang="en-US" sz="1400" b="1" dirty="0" err="1">
                <a:solidFill>
                  <a:prstClr val="black"/>
                </a:solidFill>
                <a:latin typeface="Arial Narrow" pitchFamily="34" charset="0"/>
                <a:cs typeface="Arial" charset="0"/>
              </a:rPr>
              <a:t>Triệu</a:t>
            </a:r>
            <a:r>
              <a:rPr lang="en-US" sz="1400" b="1" dirty="0">
                <a:solidFill>
                  <a:prstClr val="black"/>
                </a:solidFill>
                <a:latin typeface="Arial Narrow" pitchFamily="34" charset="0"/>
                <a:cs typeface="Arial" charset="0"/>
              </a:rPr>
              <a:t> </a:t>
            </a:r>
            <a:r>
              <a:rPr lang="en-US" sz="1400" b="1" dirty="0" err="1">
                <a:solidFill>
                  <a:prstClr val="black"/>
                </a:solidFill>
                <a:latin typeface="Arial Narrow" pitchFamily="34" charset="0"/>
                <a:cs typeface="Arial" charset="0"/>
              </a:rPr>
              <a:t>chứng</a:t>
            </a:r>
            <a:r>
              <a:rPr lang="en-US" sz="1400" b="1" dirty="0">
                <a:solidFill>
                  <a:prstClr val="black"/>
                </a:solidFill>
                <a:latin typeface="Arial Narrow" pitchFamily="34" charset="0"/>
                <a:cs typeface="Arial" charset="0"/>
              </a:rPr>
              <a:t>)</a:t>
            </a:r>
            <a:endParaRPr lang="vi-VN" sz="1400" b="1" dirty="0">
              <a:solidFill>
                <a:prstClr val="black"/>
              </a:solidFill>
              <a:latin typeface="Calibri" pitchFamily="34" charset="0"/>
              <a:cs typeface="Arial" charset="0"/>
            </a:endParaRPr>
          </a:p>
        </p:txBody>
      </p:sp>
      <p:sp>
        <p:nvSpPr>
          <p:cNvPr id="15" name="TextBox 14"/>
          <p:cNvSpPr txBox="1"/>
          <p:nvPr/>
        </p:nvSpPr>
        <p:spPr>
          <a:xfrm>
            <a:off x="1718738" y="2743200"/>
            <a:ext cx="1021433" cy="307777"/>
          </a:xfrm>
          <a:prstGeom prst="rect">
            <a:avLst/>
          </a:prstGeom>
          <a:noFill/>
        </p:spPr>
        <p:txBody>
          <a:bodyPr wrap="none" rtlCol="0">
            <a:spAutoFit/>
          </a:bodyPr>
          <a:lstStyle/>
          <a:p>
            <a:pPr eaLnBrk="0" fontAlgn="base" hangingPunct="0">
              <a:spcBef>
                <a:spcPct val="0"/>
              </a:spcBef>
              <a:spcAft>
                <a:spcPct val="0"/>
              </a:spcAft>
            </a:pPr>
            <a:r>
              <a:rPr lang="en-US" sz="1400" b="1" dirty="0">
                <a:solidFill>
                  <a:prstClr val="black"/>
                </a:solidFill>
                <a:latin typeface="Arial Narrow" pitchFamily="34" charset="0"/>
                <a:cs typeface="Arial" charset="0"/>
              </a:rPr>
              <a:t>(</a:t>
            </a:r>
            <a:r>
              <a:rPr lang="en-US" sz="1400" b="1" dirty="0" err="1">
                <a:solidFill>
                  <a:prstClr val="black"/>
                </a:solidFill>
                <a:latin typeface="Arial Narrow" pitchFamily="34" charset="0"/>
                <a:cs typeface="Arial" charset="0"/>
              </a:rPr>
              <a:t>Kháng</a:t>
            </a:r>
            <a:r>
              <a:rPr lang="en-US" sz="1400" b="1" dirty="0">
                <a:solidFill>
                  <a:prstClr val="black"/>
                </a:solidFill>
                <a:latin typeface="Arial Narrow" pitchFamily="34" charset="0"/>
                <a:cs typeface="Arial" charset="0"/>
              </a:rPr>
              <a:t> </a:t>
            </a:r>
            <a:r>
              <a:rPr lang="en-US" sz="1400" b="1" dirty="0" err="1">
                <a:solidFill>
                  <a:prstClr val="black"/>
                </a:solidFill>
                <a:latin typeface="Arial Narrow" pitchFamily="34" charset="0"/>
                <a:cs typeface="Arial" charset="0"/>
              </a:rPr>
              <a:t>thể</a:t>
            </a:r>
            <a:r>
              <a:rPr lang="en-US" sz="1400" b="1" dirty="0">
                <a:solidFill>
                  <a:prstClr val="black"/>
                </a:solidFill>
                <a:latin typeface="Arial Narrow" pitchFamily="34" charset="0"/>
                <a:cs typeface="Arial" charset="0"/>
              </a:rPr>
              <a:t>)</a:t>
            </a:r>
            <a:endParaRPr lang="vi-VN" sz="1400" b="1" dirty="0">
              <a:solidFill>
                <a:prstClr val="black"/>
              </a:solidFill>
              <a:latin typeface="Calibri" pitchFamily="34" charset="0"/>
              <a:cs typeface="Arial" charset="0"/>
            </a:endParaRPr>
          </a:p>
        </p:txBody>
      </p:sp>
      <p:sp>
        <p:nvSpPr>
          <p:cNvPr id="16" name="TextBox 15"/>
          <p:cNvSpPr txBox="1"/>
          <p:nvPr/>
        </p:nvSpPr>
        <p:spPr>
          <a:xfrm>
            <a:off x="1718739" y="3352800"/>
            <a:ext cx="1111843" cy="307777"/>
          </a:xfrm>
          <a:prstGeom prst="rect">
            <a:avLst/>
          </a:prstGeom>
          <a:noFill/>
        </p:spPr>
        <p:txBody>
          <a:bodyPr wrap="none" rtlCol="0">
            <a:spAutoFit/>
          </a:bodyPr>
          <a:lstStyle/>
          <a:p>
            <a:pPr eaLnBrk="0" fontAlgn="base" hangingPunct="0">
              <a:spcBef>
                <a:spcPct val="0"/>
              </a:spcBef>
              <a:spcAft>
                <a:spcPct val="0"/>
              </a:spcAft>
            </a:pPr>
            <a:r>
              <a:rPr lang="en-US" sz="1400" b="1" dirty="0">
                <a:solidFill>
                  <a:prstClr val="black"/>
                </a:solidFill>
                <a:latin typeface="Arial Narrow" pitchFamily="34" charset="0"/>
                <a:cs typeface="Arial" charset="0"/>
              </a:rPr>
              <a:t>(Vi </a:t>
            </a:r>
            <a:r>
              <a:rPr lang="en-US" sz="1400" b="1" dirty="0" err="1">
                <a:solidFill>
                  <a:prstClr val="black"/>
                </a:solidFill>
                <a:latin typeface="Arial Narrow" pitchFamily="34" charset="0"/>
                <a:cs typeface="Arial" charset="0"/>
              </a:rPr>
              <a:t>rút</a:t>
            </a:r>
            <a:r>
              <a:rPr lang="en-US" sz="1400" b="1" dirty="0">
                <a:solidFill>
                  <a:prstClr val="black"/>
                </a:solidFill>
                <a:latin typeface="Arial Narrow" pitchFamily="34" charset="0"/>
                <a:cs typeface="Arial" charset="0"/>
              </a:rPr>
              <a:t> </a:t>
            </a:r>
            <a:r>
              <a:rPr lang="en-US" sz="1400" b="1" dirty="0" err="1">
                <a:solidFill>
                  <a:prstClr val="black"/>
                </a:solidFill>
                <a:latin typeface="Arial Narrow" pitchFamily="34" charset="0"/>
                <a:cs typeface="Arial" charset="0"/>
              </a:rPr>
              <a:t>huyết</a:t>
            </a:r>
            <a:r>
              <a:rPr lang="en-US" sz="1400" b="1" dirty="0">
                <a:solidFill>
                  <a:prstClr val="black"/>
                </a:solidFill>
                <a:latin typeface="Arial Narrow" pitchFamily="34" charset="0"/>
                <a:cs typeface="Arial" charset="0"/>
              </a:rPr>
              <a:t>)</a:t>
            </a:r>
            <a:endParaRPr lang="vi-VN" sz="1400" b="1" dirty="0">
              <a:solidFill>
                <a:prstClr val="black"/>
              </a:solidFill>
              <a:latin typeface="Calibri" pitchFamily="34" charset="0"/>
              <a:cs typeface="Arial" charset="0"/>
            </a:endParaRPr>
          </a:p>
        </p:txBody>
      </p:sp>
      <p:sp>
        <p:nvSpPr>
          <p:cNvPr id="17" name="TextBox 16"/>
          <p:cNvSpPr txBox="1"/>
          <p:nvPr/>
        </p:nvSpPr>
        <p:spPr>
          <a:xfrm>
            <a:off x="3657600" y="4191000"/>
            <a:ext cx="752129" cy="307777"/>
          </a:xfrm>
          <a:prstGeom prst="rect">
            <a:avLst/>
          </a:prstGeom>
          <a:noFill/>
        </p:spPr>
        <p:txBody>
          <a:bodyPr wrap="none" rtlCol="0">
            <a:spAutoFit/>
          </a:bodyPr>
          <a:lstStyle/>
          <a:p>
            <a:pPr eaLnBrk="0" fontAlgn="base" hangingPunct="0">
              <a:spcBef>
                <a:spcPct val="0"/>
              </a:spcBef>
              <a:spcAft>
                <a:spcPct val="0"/>
              </a:spcAft>
            </a:pPr>
            <a:r>
              <a:rPr lang="en-US" sz="1400" b="1" dirty="0">
                <a:solidFill>
                  <a:prstClr val="black"/>
                </a:solidFill>
                <a:latin typeface="Arial Narrow" pitchFamily="34" charset="0"/>
                <a:cs typeface="Arial" charset="0"/>
              </a:rPr>
              <a:t>(</a:t>
            </a:r>
            <a:r>
              <a:rPr lang="en-US" sz="1400" b="1" dirty="0" err="1">
                <a:solidFill>
                  <a:prstClr val="black"/>
                </a:solidFill>
                <a:latin typeface="Arial Narrow" pitchFamily="34" charset="0"/>
                <a:cs typeface="Arial" charset="0"/>
              </a:rPr>
              <a:t>Nhiễm</a:t>
            </a:r>
            <a:r>
              <a:rPr lang="en-US" sz="1400" b="1" dirty="0">
                <a:solidFill>
                  <a:prstClr val="black"/>
                </a:solidFill>
                <a:latin typeface="Arial Narrow" pitchFamily="34" charset="0"/>
                <a:cs typeface="Arial" charset="0"/>
              </a:rPr>
              <a:t>)</a:t>
            </a:r>
            <a:endParaRPr lang="vi-VN" sz="1400" b="1" dirty="0">
              <a:solidFill>
                <a:prstClr val="black"/>
              </a:solidFill>
              <a:latin typeface="Calibri" pitchFamily="34" charset="0"/>
              <a:cs typeface="Arial" charset="0"/>
            </a:endParaRPr>
          </a:p>
        </p:txBody>
      </p:sp>
    </p:spTree>
    <p:extLst>
      <p:ext uri="{BB962C8B-B14F-4D97-AF65-F5344CB8AC3E}">
        <p14:creationId xmlns:p14="http://schemas.microsoft.com/office/powerpoint/2010/main" val="4160873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xmlns="" id="{00E390CF-1AD6-43D2-B7AC-82A307992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7" y="918717"/>
            <a:ext cx="9144000" cy="2510283"/>
          </a:xfrm>
          <a:prstGeom prst="rect">
            <a:avLst/>
          </a:prstGeom>
        </p:spPr>
      </p:pic>
      <p:sp>
        <p:nvSpPr>
          <p:cNvPr id="15" name="TextBox 14">
            <a:extLst>
              <a:ext uri="{FF2B5EF4-FFF2-40B4-BE49-F238E27FC236}">
                <a16:creationId xmlns:a16="http://schemas.microsoft.com/office/drawing/2014/main" xmlns="" id="{D48786FB-7573-4A19-94B5-AD50875C7163}"/>
              </a:ext>
            </a:extLst>
          </p:cNvPr>
          <p:cNvSpPr txBox="1"/>
          <p:nvPr/>
        </p:nvSpPr>
        <p:spPr>
          <a:xfrm>
            <a:off x="2204113" y="3352800"/>
            <a:ext cx="6934200" cy="261610"/>
          </a:xfrm>
          <a:prstGeom prst="rect">
            <a:avLst/>
          </a:prstGeom>
          <a:noFill/>
        </p:spPr>
        <p:txBody>
          <a:bodyPr wrap="square" rtlCol="0">
            <a:spAutoFit/>
          </a:bodyPr>
          <a:lstStyle/>
          <a:p>
            <a:r>
              <a:rPr lang="en-US" sz="1100" dirty="0">
                <a:latin typeface="Times New Roman" panose="02020603050405020304" pitchFamily="18" charset="0"/>
                <a:cs typeface="Times New Roman" panose="02020603050405020304" pitchFamily="18" charset="0"/>
              </a:rPr>
              <a:t>https://www.euroimmunblog.com/euroimmun-anti-zika-virus-elisa-iga-closes-a-diagnostic-gap-in-zika-virus-infections/</a:t>
            </a:r>
          </a:p>
        </p:txBody>
      </p:sp>
      <p:sp>
        <p:nvSpPr>
          <p:cNvPr id="16" name="Content Placeholder 2">
            <a:extLst>
              <a:ext uri="{FF2B5EF4-FFF2-40B4-BE49-F238E27FC236}">
                <a16:creationId xmlns:a16="http://schemas.microsoft.com/office/drawing/2014/main" xmlns="" id="{5718F62D-8F88-4219-98AC-F4FE8C892DE7}"/>
              </a:ext>
            </a:extLst>
          </p:cNvPr>
          <p:cNvSpPr>
            <a:spLocks noGrp="1"/>
          </p:cNvSpPr>
          <p:nvPr>
            <p:ph idx="1"/>
          </p:nvPr>
        </p:nvSpPr>
        <p:spPr>
          <a:xfrm>
            <a:off x="380999" y="4038600"/>
            <a:ext cx="8305801" cy="1676401"/>
          </a:xfrm>
        </p:spPr>
        <p:txBody>
          <a:bodyPr>
            <a:normAutofit/>
          </a:bodyPr>
          <a:lstStyle/>
          <a:p>
            <a:pPr marL="0" indent="0">
              <a:buNone/>
            </a:pPr>
            <a:r>
              <a:rPr lang="en-US" sz="2600" dirty="0" err="1">
                <a:cs typeface="Arial" pitchFamily="34" charset="0"/>
              </a:rPr>
              <a:t>Nếu</a:t>
            </a:r>
            <a:r>
              <a:rPr lang="en-US" sz="2600" dirty="0">
                <a:cs typeface="Arial" pitchFamily="34" charset="0"/>
              </a:rPr>
              <a:t> </a:t>
            </a:r>
            <a:r>
              <a:rPr lang="en-US" sz="2600" dirty="0" err="1">
                <a:cs typeface="Arial" pitchFamily="34" charset="0"/>
              </a:rPr>
              <a:t>một</a:t>
            </a:r>
            <a:r>
              <a:rPr lang="en-US" sz="2600" dirty="0">
                <a:cs typeface="Arial" pitchFamily="34" charset="0"/>
              </a:rPr>
              <a:t> ng</a:t>
            </a:r>
            <a:r>
              <a:rPr lang="vi-VN" sz="2600" dirty="0">
                <a:cs typeface="Arial" pitchFamily="34" charset="0"/>
              </a:rPr>
              <a:t>ư</a:t>
            </a:r>
            <a:r>
              <a:rPr lang="en-US" sz="2600" dirty="0" err="1">
                <a:cs typeface="Arial" pitchFamily="34" charset="0"/>
              </a:rPr>
              <a:t>ời</a:t>
            </a:r>
            <a:r>
              <a:rPr lang="en-US" sz="2600" dirty="0">
                <a:cs typeface="Arial" pitchFamily="34" charset="0"/>
              </a:rPr>
              <a:t> </a:t>
            </a:r>
            <a:r>
              <a:rPr lang="en-US" sz="2600" dirty="0" err="1">
                <a:cs typeface="Arial" pitchFamily="34" charset="0"/>
              </a:rPr>
              <a:t>bị</a:t>
            </a:r>
            <a:r>
              <a:rPr lang="en-US" sz="2600" dirty="0">
                <a:cs typeface="Arial" pitchFamily="34" charset="0"/>
              </a:rPr>
              <a:t> </a:t>
            </a:r>
            <a:r>
              <a:rPr lang="en-US" sz="2600" dirty="0" err="1">
                <a:cs typeface="Arial" pitchFamily="34" charset="0"/>
              </a:rPr>
              <a:t>nhiễm</a:t>
            </a:r>
            <a:r>
              <a:rPr lang="en-US" sz="2600" dirty="0">
                <a:cs typeface="Arial" pitchFamily="34" charset="0"/>
              </a:rPr>
              <a:t> </a:t>
            </a:r>
            <a:r>
              <a:rPr lang="en-US" sz="2600" dirty="0" err="1">
                <a:cs typeface="Arial" pitchFamily="34" charset="0"/>
              </a:rPr>
              <a:t>với</a:t>
            </a:r>
            <a:r>
              <a:rPr lang="en-US" sz="2600" dirty="0">
                <a:cs typeface="Arial" pitchFamily="34" charset="0"/>
              </a:rPr>
              <a:t> </a:t>
            </a:r>
            <a:r>
              <a:rPr lang="en-US" sz="2600" dirty="0" err="1">
                <a:cs typeface="Arial" pitchFamily="34" charset="0"/>
              </a:rPr>
              <a:t>một</a:t>
            </a:r>
            <a:r>
              <a:rPr lang="en-US" sz="2600" dirty="0">
                <a:cs typeface="Arial" pitchFamily="34" charset="0"/>
              </a:rPr>
              <a:t> flavivirus </a:t>
            </a:r>
            <a:r>
              <a:rPr lang="en-US" sz="2600" dirty="0" err="1">
                <a:cs typeface="Arial" pitchFamily="34" charset="0"/>
              </a:rPr>
              <a:t>khác</a:t>
            </a:r>
            <a:r>
              <a:rPr lang="en-US" sz="2600" dirty="0">
                <a:cs typeface="Arial" pitchFamily="34" charset="0"/>
              </a:rPr>
              <a:t> tr</a:t>
            </a:r>
            <a:r>
              <a:rPr lang="vi-VN" sz="2600" dirty="0">
                <a:cs typeface="Arial" pitchFamily="34" charset="0"/>
              </a:rPr>
              <a:t>ư</a:t>
            </a:r>
            <a:r>
              <a:rPr lang="en-US" sz="2600" dirty="0" err="1">
                <a:cs typeface="Arial" pitchFamily="34" charset="0"/>
              </a:rPr>
              <a:t>ớc</a:t>
            </a:r>
            <a:r>
              <a:rPr lang="en-US" sz="2600" dirty="0">
                <a:cs typeface="Arial" pitchFamily="34" charset="0"/>
              </a:rPr>
              <a:t> </a:t>
            </a:r>
            <a:r>
              <a:rPr lang="en-US" sz="2600" dirty="0" err="1">
                <a:cs typeface="Arial" pitchFamily="34" charset="0"/>
              </a:rPr>
              <a:t>khi</a:t>
            </a:r>
            <a:r>
              <a:rPr lang="en-US" sz="2600" dirty="0">
                <a:cs typeface="Arial" pitchFamily="34" charset="0"/>
              </a:rPr>
              <a:t> </a:t>
            </a:r>
            <a:r>
              <a:rPr lang="en-US" sz="2600" dirty="0" err="1">
                <a:cs typeface="Arial" pitchFamily="34" charset="0"/>
              </a:rPr>
              <a:t>nhiễm</a:t>
            </a:r>
            <a:r>
              <a:rPr lang="en-US" sz="2600" dirty="0">
                <a:cs typeface="Arial" pitchFamily="34" charset="0"/>
              </a:rPr>
              <a:t> zika, </a:t>
            </a:r>
            <a:r>
              <a:rPr lang="en-US" sz="2600" dirty="0" err="1">
                <a:cs typeface="Arial" pitchFamily="34" charset="0"/>
              </a:rPr>
              <a:t>sẽ</a:t>
            </a:r>
            <a:r>
              <a:rPr lang="en-US" sz="2600" dirty="0">
                <a:cs typeface="Arial" pitchFamily="34" charset="0"/>
              </a:rPr>
              <a:t> </a:t>
            </a:r>
            <a:r>
              <a:rPr lang="en-US" sz="2600" dirty="0" err="1">
                <a:cs typeface="Arial" pitchFamily="34" charset="0"/>
              </a:rPr>
              <a:t>có</a:t>
            </a:r>
            <a:r>
              <a:rPr lang="en-US" sz="2600" dirty="0">
                <a:cs typeface="Arial" pitchFamily="34" charset="0"/>
              </a:rPr>
              <a:t> </a:t>
            </a:r>
            <a:r>
              <a:rPr lang="en-US" sz="2600" dirty="0" err="1">
                <a:cs typeface="Arial" pitchFamily="34" charset="0"/>
              </a:rPr>
              <a:t>khả</a:t>
            </a:r>
            <a:r>
              <a:rPr lang="en-US" sz="2600" dirty="0">
                <a:cs typeface="Arial" pitchFamily="34" charset="0"/>
              </a:rPr>
              <a:t> </a:t>
            </a:r>
            <a:r>
              <a:rPr lang="en-US" sz="2600" dirty="0" err="1">
                <a:cs typeface="Arial" pitchFamily="34" charset="0"/>
              </a:rPr>
              <a:t>năng</a:t>
            </a:r>
            <a:r>
              <a:rPr lang="en-US" sz="2600" dirty="0">
                <a:cs typeface="Arial" pitchFamily="34" charset="0"/>
              </a:rPr>
              <a:t> </a:t>
            </a:r>
            <a:r>
              <a:rPr lang="en-US" sz="2600" dirty="0" err="1">
                <a:cs typeface="Arial" pitchFamily="34" charset="0"/>
              </a:rPr>
              <a:t>tạo</a:t>
            </a:r>
            <a:r>
              <a:rPr lang="en-US" sz="2600" dirty="0">
                <a:cs typeface="Arial" pitchFamily="34" charset="0"/>
              </a:rPr>
              <a:t> </a:t>
            </a:r>
            <a:r>
              <a:rPr lang="en-US" sz="2600" dirty="0" err="1">
                <a:cs typeface="Arial" pitchFamily="34" charset="0"/>
              </a:rPr>
              <a:t>kháng</a:t>
            </a:r>
            <a:r>
              <a:rPr lang="en-US" sz="2600" dirty="0">
                <a:cs typeface="Arial" pitchFamily="34" charset="0"/>
              </a:rPr>
              <a:t> </a:t>
            </a:r>
            <a:r>
              <a:rPr lang="en-US" sz="2600" dirty="0" err="1">
                <a:cs typeface="Arial" pitchFamily="34" charset="0"/>
              </a:rPr>
              <a:t>thể</a:t>
            </a:r>
            <a:r>
              <a:rPr lang="en-US" sz="2600" dirty="0">
                <a:cs typeface="Arial" pitchFamily="34" charset="0"/>
              </a:rPr>
              <a:t> </a:t>
            </a:r>
            <a:r>
              <a:rPr lang="en-US" sz="2600" dirty="0" err="1">
                <a:cs typeface="Arial" pitchFamily="34" charset="0"/>
              </a:rPr>
              <a:t>phản</a:t>
            </a:r>
            <a:r>
              <a:rPr lang="en-US" sz="2600" dirty="0">
                <a:cs typeface="Arial" pitchFamily="34" charset="0"/>
              </a:rPr>
              <a:t> </a:t>
            </a:r>
            <a:r>
              <a:rPr lang="en-US" sz="2600" dirty="0" err="1">
                <a:cs typeface="Arial" pitchFamily="34" charset="0"/>
              </a:rPr>
              <a:t>ứng</a:t>
            </a:r>
            <a:r>
              <a:rPr lang="en-US" sz="2600" dirty="0">
                <a:cs typeface="Arial" pitchFamily="34" charset="0"/>
              </a:rPr>
              <a:t> </a:t>
            </a:r>
            <a:r>
              <a:rPr lang="en-US" sz="2600" dirty="0" err="1">
                <a:cs typeface="Arial" pitchFamily="34" charset="0"/>
              </a:rPr>
              <a:t>chéo</a:t>
            </a:r>
            <a:r>
              <a:rPr lang="en-US" sz="2600" dirty="0">
                <a:cs typeface="Arial" pitchFamily="34" charset="0"/>
              </a:rPr>
              <a:t> </a:t>
            </a:r>
            <a:r>
              <a:rPr lang="en-US" sz="2600" dirty="0" err="1">
                <a:cs typeface="Arial" pitchFamily="34" charset="0"/>
              </a:rPr>
              <a:t>với</a:t>
            </a:r>
            <a:r>
              <a:rPr lang="en-US" sz="2600" dirty="0">
                <a:cs typeface="Arial" pitchFamily="34" charset="0"/>
              </a:rPr>
              <a:t> Zika </a:t>
            </a:r>
            <a:r>
              <a:rPr lang="en-US" sz="1800" i="1" dirty="0">
                <a:cs typeface="Arial" pitchFamily="34" charset="0"/>
              </a:rPr>
              <a:t>(Jorge. 2017, </a:t>
            </a:r>
            <a:r>
              <a:rPr lang="en-US" sz="1800" i="1" dirty="0" err="1">
                <a:cs typeface="Arial" pitchFamily="34" charset="0"/>
              </a:rPr>
              <a:t>Tolulope</a:t>
            </a:r>
            <a:r>
              <a:rPr lang="en-US" sz="1800" i="1" dirty="0">
                <a:cs typeface="Arial" pitchFamily="34" charset="0"/>
              </a:rPr>
              <a:t> et al. 2017).</a:t>
            </a:r>
            <a:r>
              <a:rPr lang="en-GB" sz="2600" dirty="0">
                <a:cs typeface="Arial" pitchFamily="34" charset="0"/>
              </a:rPr>
              <a:t/>
            </a:r>
            <a:br>
              <a:rPr lang="en-GB" sz="2600" dirty="0">
                <a:cs typeface="Arial" pitchFamily="34" charset="0"/>
              </a:rPr>
            </a:br>
            <a:endParaRPr lang="vi-VN" sz="2600" dirty="0">
              <a:cs typeface="Arial" pitchFamily="34" charset="0"/>
            </a:endParaRPr>
          </a:p>
        </p:txBody>
      </p:sp>
      <p:sp>
        <p:nvSpPr>
          <p:cNvPr id="6" name="Title 1"/>
          <p:cNvSpPr txBox="1">
            <a:spLocks/>
          </p:cNvSpPr>
          <p:nvPr/>
        </p:nvSpPr>
        <p:spPr>
          <a:xfrm>
            <a:off x="1506071" y="76200"/>
            <a:ext cx="7641104" cy="746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dirty="0" err="1">
                <a:solidFill>
                  <a:srgbClr val="800000"/>
                </a:solidFill>
                <a:latin typeface="+mn-lt"/>
                <a:cs typeface="Arial" pitchFamily="34" charset="0"/>
              </a:rPr>
              <a:t>Thời</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gian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tồn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tại</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kháng</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thể</a:t>
            </a:r>
            <a:r>
              <a:rPr lang="en-US" sz="3600" b="1" dirty="0">
                <a:solidFill>
                  <a:srgbClr val="800000"/>
                </a:solidFill>
                <a:latin typeface="+mn-lt"/>
                <a:cs typeface="Arial" pitchFamily="34" charset="0"/>
              </a:rPr>
              <a:t> ở </a:t>
            </a:r>
            <a:r>
              <a:rPr lang="en-US" sz="3600" b="1" dirty="0" err="1">
                <a:solidFill>
                  <a:srgbClr val="800000"/>
                </a:solidFill>
                <a:latin typeface="+mn-lt"/>
                <a:cs typeface="Arial" pitchFamily="34" charset="0"/>
              </a:rPr>
              <a:t>vùng</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lưu</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hành</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SXH</a:t>
            </a:r>
            <a:endParaRPr lang="en-US" sz="3600" b="1" dirty="0">
              <a:solidFill>
                <a:srgbClr val="800000"/>
              </a:solidFill>
              <a:latin typeface="+mn-lt"/>
              <a:cs typeface="Arial" pitchFamily="34" charset="0"/>
            </a:endParaRPr>
          </a:p>
        </p:txBody>
      </p:sp>
    </p:spTree>
    <p:extLst>
      <p:ext uri="{BB962C8B-B14F-4D97-AF65-F5344CB8AC3E}">
        <p14:creationId xmlns:p14="http://schemas.microsoft.com/office/powerpoint/2010/main" val="2496399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D9B4E3-F560-4B41-946A-2144524115B5}"/>
              </a:ext>
            </a:extLst>
          </p:cNvPr>
          <p:cNvSpPr>
            <a:spLocks noGrp="1"/>
          </p:cNvSpPr>
          <p:nvPr>
            <p:ph type="title"/>
          </p:nvPr>
        </p:nvSpPr>
        <p:spPr/>
        <p:txBody>
          <a:bodyPr>
            <a:normAutofit fontScale="90000"/>
          </a:bodyPr>
          <a:lstStyle/>
          <a:p>
            <a:r>
              <a:rPr lang="en-US" dirty="0"/>
              <a:t>2. </a:t>
            </a:r>
            <a:r>
              <a:rPr lang="en-US" dirty="0" err="1"/>
              <a:t>Tình</a:t>
            </a:r>
            <a:r>
              <a:rPr lang="en-US" dirty="0"/>
              <a:t> </a:t>
            </a:r>
            <a:r>
              <a:rPr lang="en-US" dirty="0" err="1"/>
              <a:t>hình</a:t>
            </a:r>
            <a:r>
              <a:rPr lang="en-US" dirty="0"/>
              <a:t> </a:t>
            </a:r>
            <a:r>
              <a:rPr lang="en-US" dirty="0" err="1"/>
              <a:t>nhiễm</a:t>
            </a:r>
            <a:r>
              <a:rPr lang="en-US" dirty="0"/>
              <a:t> vi </a:t>
            </a:r>
            <a:r>
              <a:rPr lang="en-US" dirty="0" err="1"/>
              <a:t>rút</a:t>
            </a:r>
            <a:r>
              <a:rPr lang="en-US" dirty="0"/>
              <a:t> Zika </a:t>
            </a:r>
            <a:r>
              <a:rPr lang="en-US" dirty="0" err="1"/>
              <a:t>trên</a:t>
            </a:r>
            <a:r>
              <a:rPr lang="en-US" dirty="0"/>
              <a:t> </a:t>
            </a:r>
            <a:r>
              <a:rPr lang="en-US" dirty="0" err="1"/>
              <a:t>thế</a:t>
            </a:r>
            <a:r>
              <a:rPr lang="en-US" dirty="0"/>
              <a:t> </a:t>
            </a:r>
            <a:r>
              <a:rPr lang="en-US" dirty="0" err="1"/>
              <a:t>giới</a:t>
            </a:r>
            <a:r>
              <a:rPr lang="en-US" dirty="0"/>
              <a:t/>
            </a:r>
            <a:br>
              <a:rPr lang="en-US" dirty="0"/>
            </a:br>
            <a:r>
              <a:rPr lang="en-US" dirty="0"/>
              <a:t> </a:t>
            </a:r>
          </a:p>
        </p:txBody>
      </p:sp>
      <p:sp>
        <p:nvSpPr>
          <p:cNvPr id="3" name="Text Placeholder 2">
            <a:extLst>
              <a:ext uri="{FF2B5EF4-FFF2-40B4-BE49-F238E27FC236}">
                <a16:creationId xmlns:a16="http://schemas.microsoft.com/office/drawing/2014/main" xmlns="" id="{B4EE4C28-66DD-4E28-844E-A2687434139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40752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a:extLst>
              <a:ext uri="{FF2B5EF4-FFF2-40B4-BE49-F238E27FC236}">
                <a16:creationId xmlns:a16="http://schemas.microsoft.com/office/drawing/2014/main" xmlns="" id="{36C8EDC3-DD0C-4ED6-97B9-8BC67A8FCF90}"/>
              </a:ext>
            </a:extLst>
          </p:cNvPr>
          <p:cNvSpPr>
            <a:spLocks noGrp="1"/>
          </p:cNvSpPr>
          <p:nvPr>
            <p:ph idx="1"/>
          </p:nvPr>
        </p:nvSpPr>
        <p:spPr>
          <a:xfrm>
            <a:off x="189155" y="1425388"/>
            <a:ext cx="8765689" cy="4717230"/>
          </a:xfrm>
        </p:spPr>
        <p:txBody>
          <a:bodyPr>
            <a:normAutofit/>
          </a:bodyPr>
          <a:lstStyle/>
          <a:p>
            <a:pPr eaLnBrk="1" hangingPunct="1"/>
            <a:r>
              <a:rPr lang="en-US" altLang="en-US" sz="2400" dirty="0" err="1">
                <a:ea typeface="ＭＳ Ｐゴシック" panose="020B0600070205080204" pitchFamily="34" charset="-128"/>
                <a:cs typeface="Arial" panose="020B0604020202020204" pitchFamily="34" charset="0"/>
              </a:rPr>
              <a:t>Năm</a:t>
            </a:r>
            <a:r>
              <a:rPr lang="en-US" altLang="en-US" sz="2400" dirty="0">
                <a:ea typeface="ＭＳ Ｐゴシック" panose="020B0600070205080204" pitchFamily="34" charset="-128"/>
                <a:cs typeface="Arial" panose="020B0604020202020204" pitchFamily="34" charset="0"/>
              </a:rPr>
              <a:t> 1947: Vi </a:t>
            </a:r>
            <a:r>
              <a:rPr lang="en-US" altLang="en-US" sz="2400" dirty="0" err="1">
                <a:ea typeface="ＭＳ Ｐゴシック" panose="020B0600070205080204" pitchFamily="34" charset="-128"/>
                <a:cs typeface="Arial" panose="020B0604020202020204" pitchFamily="34" charset="0"/>
              </a:rPr>
              <a:t>rút</a:t>
            </a:r>
            <a:r>
              <a:rPr lang="en-US" altLang="en-US" sz="2400" dirty="0">
                <a:ea typeface="ＭＳ Ｐゴシック" panose="020B0600070205080204" pitchFamily="34" charset="-128"/>
                <a:cs typeface="Arial" panose="020B0604020202020204" pitchFamily="34" charset="0"/>
              </a:rPr>
              <a:t> Zika </a:t>
            </a:r>
            <a:r>
              <a:rPr lang="en-US" altLang="en-US" sz="2400" dirty="0" err="1">
                <a:ea typeface="ＭＳ Ｐゴシック" panose="020B0600070205080204" pitchFamily="34" charset="-128"/>
                <a:cs typeface="Arial" panose="020B0604020202020204" pitchFamily="34" charset="0"/>
              </a:rPr>
              <a:t>được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phát</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hiện</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đầu</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tiên</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từ</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khỉ</a:t>
            </a:r>
            <a:r>
              <a:rPr lang="en-US" altLang="en-US" sz="2400" dirty="0">
                <a:ea typeface="ＭＳ Ｐゴシック" panose="020B0600070205080204" pitchFamily="34" charset="-128"/>
                <a:cs typeface="Arial" panose="020B0604020202020204" pitchFamily="34" charset="0"/>
              </a:rPr>
              <a:t> Rhesus </a:t>
            </a:r>
            <a:r>
              <a:rPr lang="en-US" altLang="en-US" sz="2400" dirty="0" err="1">
                <a:ea typeface="ＭＳ Ｐゴシック" panose="020B0600070205080204" pitchFamily="34" charset="-128"/>
                <a:cs typeface="Arial" panose="020B0604020202020204" pitchFamily="34" charset="0"/>
              </a:rPr>
              <a:t>tại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rừng</a:t>
            </a:r>
            <a:r>
              <a:rPr lang="en-US" altLang="en-US" sz="2400" dirty="0">
                <a:ea typeface="ＭＳ Ｐゴシック" panose="020B0600070205080204" pitchFamily="34" charset="-128"/>
                <a:cs typeface="Arial" panose="020B0604020202020204" pitchFamily="34" charset="0"/>
              </a:rPr>
              <a:t> Zika </a:t>
            </a:r>
            <a:r>
              <a:rPr lang="en-US" altLang="en-US" sz="2400" dirty="0" err="1">
                <a:ea typeface="ＭＳ Ｐゴシック" panose="020B0600070205080204" pitchFamily="34" charset="-128"/>
                <a:cs typeface="Arial" panose="020B0604020202020204" pitchFamily="34" charset="0"/>
              </a:rPr>
              <a:t>thuộc</a:t>
            </a:r>
            <a:r>
              <a:rPr lang="en-US" altLang="en-US" sz="2400" dirty="0">
                <a:ea typeface="ＭＳ Ｐゴシック" panose="020B0600070205080204" pitchFamily="34" charset="-128"/>
                <a:cs typeface="Arial" panose="020B0604020202020204" pitchFamily="34" charset="0"/>
              </a:rPr>
              <a:t> Uganda </a:t>
            </a:r>
            <a:r>
              <a:rPr lang="en-US" altLang="en-US" sz="2400" dirty="0" err="1">
                <a:ea typeface="ＭＳ Ｐゴシック" panose="020B0600070205080204" pitchFamily="34" charset="-128"/>
                <a:cs typeface="Arial" panose="020B0604020202020204" pitchFamily="34" charset="0"/>
              </a:rPr>
              <a:t>thông</a:t>
            </a:r>
            <a:r>
              <a:rPr lang="en-US" altLang="en-US" sz="2400" dirty="0">
                <a:ea typeface="ＭＳ Ｐゴシック" panose="020B0600070205080204" pitchFamily="34" charset="-128"/>
                <a:cs typeface="Arial" panose="020B0604020202020204" pitchFamily="34" charset="0"/>
              </a:rPr>
              <a:t> qua </a:t>
            </a:r>
            <a:r>
              <a:rPr lang="en-US" altLang="en-US" sz="2400" dirty="0" err="1">
                <a:ea typeface="ＭＳ Ｐゴシック" panose="020B0600070205080204" pitchFamily="34" charset="-128"/>
                <a:cs typeface="Arial" panose="020B0604020202020204" pitchFamily="34" charset="0"/>
              </a:rPr>
              <a:t>chương</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trình</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giám</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sát</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sốt</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vàng</a:t>
            </a:r>
            <a:r>
              <a:rPr lang="en-US" altLang="en-US" sz="2400" dirty="0">
                <a:ea typeface="ＭＳ Ｐゴシック" panose="020B0600070205080204" pitchFamily="34" charset="-128"/>
                <a:cs typeface="Arial" panose="020B0604020202020204" pitchFamily="34" charset="0"/>
              </a:rPr>
              <a:t> (Yellow fever).</a:t>
            </a:r>
          </a:p>
          <a:p>
            <a:pPr eaLnBrk="1" hangingPunct="1"/>
            <a:r>
              <a:rPr lang="en-US" altLang="en-US" sz="2400" dirty="0" err="1">
                <a:ea typeface="ＭＳ Ｐゴシック" panose="020B0600070205080204" pitchFamily="34" charset="-128"/>
                <a:cs typeface="Arial" panose="020B0604020202020204" pitchFamily="34" charset="0"/>
              </a:rPr>
              <a:t>Năm</a:t>
            </a:r>
            <a:r>
              <a:rPr lang="en-US" altLang="en-US" sz="2400" dirty="0">
                <a:ea typeface="ＭＳ Ｐゴシック" panose="020B0600070205080204" pitchFamily="34" charset="-128"/>
                <a:cs typeface="Arial" panose="020B0604020202020204" pitchFamily="34" charset="0"/>
              </a:rPr>
              <a:t> 1948: Vi </a:t>
            </a:r>
            <a:r>
              <a:rPr lang="en-US" altLang="en-US" sz="2400" dirty="0" err="1">
                <a:ea typeface="ＭＳ Ｐゴシック" panose="020B0600070205080204" pitchFamily="34" charset="-128"/>
                <a:cs typeface="Arial" panose="020B0604020202020204" pitchFamily="34" charset="0"/>
              </a:rPr>
              <a:t>rút</a:t>
            </a:r>
            <a:r>
              <a:rPr lang="en-US" altLang="en-US" sz="2400" dirty="0">
                <a:ea typeface="ＭＳ Ｐゴシック" panose="020B0600070205080204" pitchFamily="34" charset="-128"/>
                <a:cs typeface="Arial" panose="020B0604020202020204" pitchFamily="34" charset="0"/>
              </a:rPr>
              <a:t> Zika </a:t>
            </a:r>
            <a:r>
              <a:rPr lang="en-US" altLang="en-US" sz="2400" dirty="0" err="1">
                <a:ea typeface="ＭＳ Ｐゴシック" panose="020B0600070205080204" pitchFamily="34" charset="-128"/>
                <a:cs typeface="Arial" panose="020B0604020202020204" pitchFamily="34" charset="0"/>
              </a:rPr>
              <a:t>phân</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lập</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từ</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muỗi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tại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rừng</a:t>
            </a:r>
            <a:r>
              <a:rPr lang="en-US" altLang="en-US" sz="2400" dirty="0">
                <a:ea typeface="ＭＳ Ｐゴシック" panose="020B0600070205080204" pitchFamily="34" charset="-128"/>
                <a:cs typeface="Arial" panose="020B0604020202020204" pitchFamily="34" charset="0"/>
              </a:rPr>
              <a:t> Zika.</a:t>
            </a:r>
          </a:p>
          <a:p>
            <a:pPr eaLnBrk="1" hangingPunct="1"/>
            <a:r>
              <a:rPr lang="en-US" altLang="en-US" sz="2400" dirty="0" err="1">
                <a:ea typeface="ＭＳ Ｐゴシック" panose="020B0600070205080204" pitchFamily="34" charset="-128"/>
                <a:cs typeface="Arial" panose="020B0604020202020204" pitchFamily="34" charset="0"/>
              </a:rPr>
              <a:t>Năm</a:t>
            </a:r>
            <a:r>
              <a:rPr lang="en-US" altLang="en-US" sz="2400" dirty="0">
                <a:ea typeface="ＭＳ Ｐゴシック" panose="020B0600070205080204" pitchFamily="34" charset="-128"/>
                <a:cs typeface="Arial" panose="020B0604020202020204" pitchFamily="34" charset="0"/>
              </a:rPr>
              <a:t> 1952: Vi </a:t>
            </a:r>
            <a:r>
              <a:rPr lang="en-US" altLang="en-US" sz="2400" dirty="0" err="1">
                <a:ea typeface="ＭＳ Ｐゴシック" panose="020B0600070205080204" pitchFamily="34" charset="-128"/>
                <a:cs typeface="Arial" panose="020B0604020202020204" pitchFamily="34" charset="0"/>
              </a:rPr>
              <a:t>rút</a:t>
            </a:r>
            <a:r>
              <a:rPr lang="en-US" altLang="en-US" sz="2400" dirty="0">
                <a:ea typeface="ＭＳ Ｐゴシック" panose="020B0600070205080204" pitchFamily="34" charset="-128"/>
                <a:cs typeface="Arial" panose="020B0604020202020204" pitchFamily="34" charset="0"/>
              </a:rPr>
              <a:t> Zika </a:t>
            </a:r>
            <a:r>
              <a:rPr lang="en-US" altLang="en-US" sz="2400" dirty="0" err="1">
                <a:ea typeface="ＭＳ Ｐゴシック" panose="020B0600070205080204" pitchFamily="34" charset="-128"/>
                <a:cs typeface="Arial" panose="020B0604020202020204" pitchFamily="34" charset="0"/>
              </a:rPr>
              <a:t>được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phân</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lập</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từ</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người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tại</a:t>
            </a:r>
            <a:r>
              <a:rPr lang="en-US" altLang="en-US" sz="2400" dirty="0">
                <a:ea typeface="ＭＳ Ｐゴシック" panose="020B0600070205080204" pitchFamily="34" charset="-128"/>
                <a:cs typeface="Arial" panose="020B0604020202020204" pitchFamily="34" charset="0"/>
              </a:rPr>
              <a:t> Uganda </a:t>
            </a:r>
            <a:r>
              <a:rPr lang="en-US" altLang="en-US" sz="2400" dirty="0" err="1">
                <a:ea typeface="ＭＳ Ｐゴシック" panose="020B0600070205080204" pitchFamily="34" charset="-128"/>
                <a:cs typeface="Arial" panose="020B0604020202020204" pitchFamily="34" charset="0"/>
              </a:rPr>
              <a:t>và</a:t>
            </a:r>
            <a:r>
              <a:rPr lang="en-US" altLang="en-US" sz="2400" dirty="0">
                <a:ea typeface="ＭＳ Ｐゴシック" panose="020B0600070205080204" pitchFamily="34" charset="-128"/>
                <a:cs typeface="Arial" panose="020B0604020202020204" pitchFamily="34" charset="0"/>
              </a:rPr>
              <a:t> Tanzania</a:t>
            </a:r>
          </a:p>
          <a:p>
            <a:pPr eaLnBrk="1" hangingPunct="1"/>
            <a:r>
              <a:rPr lang="en-US" altLang="en-US" sz="2400" dirty="0" err="1">
                <a:ea typeface="ＭＳ Ｐゴシック" panose="020B0600070205080204" pitchFamily="34" charset="-128"/>
                <a:cs typeface="Arial" panose="020B0604020202020204" pitchFamily="34" charset="0"/>
              </a:rPr>
              <a:t>Năm</a:t>
            </a:r>
            <a:r>
              <a:rPr lang="en-US" altLang="en-US" sz="2400" dirty="0">
                <a:ea typeface="ＭＳ Ｐゴシック" panose="020B0600070205080204" pitchFamily="34" charset="-128"/>
                <a:cs typeface="Arial" panose="020B0604020202020204" pitchFamily="34" charset="0"/>
              </a:rPr>
              <a:t> 1960-1983: </a:t>
            </a:r>
            <a:r>
              <a:rPr lang="en-US" altLang="en-US" sz="2400" dirty="0" err="1">
                <a:ea typeface="ＭＳ Ｐゴシック" panose="020B0600070205080204" pitchFamily="34" charset="-128"/>
                <a:cs typeface="Arial" panose="020B0604020202020204" pitchFamily="34" charset="0"/>
              </a:rPr>
              <a:t>các</a:t>
            </a:r>
            <a:r>
              <a:rPr lang="en-US" altLang="en-US" sz="2400" dirty="0">
                <a:ea typeface="ＭＳ Ｐゴシック" panose="020B0600070205080204" pitchFamily="34" charset="-128"/>
                <a:cs typeface="Arial" panose="020B0604020202020204" pitchFamily="34" charset="0"/>
              </a:rPr>
              <a:t> ca </a:t>
            </a:r>
            <a:r>
              <a:rPr lang="en-US" altLang="en-US" sz="2400" dirty="0" err="1">
                <a:ea typeface="ＭＳ Ｐゴシック" panose="020B0600070205080204" pitchFamily="34" charset="-128"/>
                <a:cs typeface="Arial" panose="020B0604020202020204" pitchFamily="34" charset="0"/>
              </a:rPr>
              <a:t>rải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rác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được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báo</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cáo</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tại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các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nước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châu</a:t>
            </a:r>
            <a:r>
              <a:rPr lang="en-US" altLang="en-US" sz="2400" dirty="0">
                <a:ea typeface="ＭＳ Ｐゴシック" panose="020B0600070205080204" pitchFamily="34" charset="-128"/>
                <a:cs typeface="Arial" panose="020B0604020202020204" pitchFamily="34" charset="0"/>
              </a:rPr>
              <a:t> Phi, Nam </a:t>
            </a:r>
            <a:r>
              <a:rPr lang="en-US" altLang="en-US" sz="2400" dirty="0" err="1">
                <a:ea typeface="ＭＳ Ｐゴシック" panose="020B0600070205080204" pitchFamily="34" charset="-128"/>
                <a:cs typeface="Arial" panose="020B0604020202020204" pitchFamily="34" charset="0"/>
              </a:rPr>
              <a:t>Mỹ</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và</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châu</a:t>
            </a:r>
            <a:r>
              <a:rPr lang="en-US" altLang="en-US" sz="2400" dirty="0">
                <a:ea typeface="ＭＳ Ｐゴシック" panose="020B0600070205080204" pitchFamily="34" charset="-128"/>
                <a:cs typeface="Arial" panose="020B0604020202020204" pitchFamily="34" charset="0"/>
              </a:rPr>
              <a:t> Á (Indonesia, Malaysia, Maldives)</a:t>
            </a:r>
          </a:p>
          <a:p>
            <a:pPr eaLnBrk="1" hangingPunct="1">
              <a:lnSpc>
                <a:spcPct val="110000"/>
              </a:lnSpc>
            </a:pPr>
            <a:r>
              <a:rPr lang="en-US" altLang="en-US" sz="2400" dirty="0" err="1">
                <a:ea typeface="ＭＳ Ｐゴシック" panose="020B0600070205080204" pitchFamily="34" charset="-128"/>
                <a:cs typeface="Arial" panose="020B0604020202020204" pitchFamily="34" charset="0"/>
              </a:rPr>
              <a:t>Năm</a:t>
            </a:r>
            <a:r>
              <a:rPr lang="en-US" altLang="en-US" sz="2400" dirty="0">
                <a:ea typeface="ＭＳ Ｐゴシック" panose="020B0600070205080204" pitchFamily="34" charset="-128"/>
                <a:cs typeface="Arial" panose="020B0604020202020204" pitchFamily="34" charset="0"/>
              </a:rPr>
              <a:t> 2007 </a:t>
            </a:r>
            <a:r>
              <a:rPr lang="en-US" altLang="en-US" sz="2400" dirty="0" err="1">
                <a:ea typeface="ＭＳ Ｐゴシック" panose="020B0600070205080204" pitchFamily="34" charset="-128"/>
                <a:cs typeface="Arial" panose="020B0604020202020204" pitchFamily="34" charset="0"/>
              </a:rPr>
              <a:t>và</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năm</a:t>
            </a:r>
            <a:r>
              <a:rPr lang="en-US" altLang="en-US" sz="2400" dirty="0">
                <a:ea typeface="ＭＳ Ｐゴシック" panose="020B0600070205080204" pitchFamily="34" charset="-128"/>
                <a:cs typeface="Arial" panose="020B0604020202020204" pitchFamily="34" charset="0"/>
              </a:rPr>
              <a:t> 2013: </a:t>
            </a:r>
            <a:r>
              <a:rPr lang="en-US" altLang="en-US" sz="2400" dirty="0" err="1">
                <a:ea typeface="ＭＳ Ｐゴシック" panose="020B0600070205080204" pitchFamily="34" charset="-128"/>
                <a:cs typeface="Arial" panose="020B0604020202020204" pitchFamily="34" charset="0"/>
              </a:rPr>
              <a:t>vụ</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dịch</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đầu</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tiên</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được</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báo</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cáo</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tại</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đảo</a:t>
            </a:r>
            <a:r>
              <a:rPr lang="en-US" altLang="en-US" sz="2400" dirty="0">
                <a:ea typeface="ＭＳ Ｐゴシック" panose="020B0600070205080204" pitchFamily="34" charset="-128"/>
                <a:cs typeface="Arial" panose="020B0604020202020204" pitchFamily="34" charset="0"/>
              </a:rPr>
              <a:t> Yap (Micronesia, </a:t>
            </a:r>
            <a:r>
              <a:rPr lang="vi-VN" altLang="en-US" sz="2400" dirty="0">
                <a:ea typeface="ＭＳ Ｐゴシック" panose="020B0600070205080204" pitchFamily="34" charset="-128"/>
                <a:cs typeface="Arial" panose="020B0604020202020204" pitchFamily="34" charset="0"/>
              </a:rPr>
              <a:t>châu Á</a:t>
            </a:r>
            <a:r>
              <a:rPr lang="en-US" altLang="en-US" sz="2400" dirty="0">
                <a:ea typeface="ＭＳ Ｐゴシック" panose="020B0600070205080204" pitchFamily="34" charset="-128"/>
                <a:cs typeface="Arial" panose="020B0604020202020204" pitchFamily="34" charset="0"/>
              </a:rPr>
              <a:t>) </a:t>
            </a:r>
            <a:r>
              <a:rPr lang="en-US" altLang="en-US" sz="2400" dirty="0" err="1">
                <a:ea typeface="ＭＳ Ｐゴシック" panose="020B0600070205080204" pitchFamily="34" charset="-128"/>
                <a:cs typeface="Arial" panose="020B0604020202020204" pitchFamily="34" charset="0"/>
              </a:rPr>
              <a:t>và</a:t>
            </a:r>
            <a:r>
              <a:rPr lang="en-US" altLang="en-US" sz="2400" dirty="0">
                <a:ea typeface="ＭＳ Ｐゴシック" panose="020B0600070205080204" pitchFamily="34" charset="-128"/>
                <a:cs typeface="Arial" panose="020B0604020202020204" pitchFamily="34" charset="0"/>
              </a:rPr>
              <a:t> </a:t>
            </a:r>
            <a:r>
              <a:rPr lang="vi-VN" altLang="en-US" sz="2400" dirty="0">
                <a:ea typeface="ＭＳ Ｐゴシック" panose="020B0600070205080204" pitchFamily="34" charset="-128"/>
                <a:cs typeface="Arial" panose="020B0604020202020204" pitchFamily="34" charset="0"/>
              </a:rPr>
              <a:t>French </a:t>
            </a:r>
            <a:r>
              <a:rPr lang="en-US" altLang="en-US" sz="2400" dirty="0">
                <a:ea typeface="ＭＳ Ｐゴシック" panose="020B0600070205080204" pitchFamily="34" charset="-128"/>
                <a:cs typeface="Arial" panose="020B0604020202020204" pitchFamily="34" charset="0"/>
              </a:rPr>
              <a:t>Polynesia (</a:t>
            </a:r>
            <a:r>
              <a:rPr lang="vi-VN" altLang="en-US" sz="2400" dirty="0">
                <a:ea typeface="ＭＳ Ｐゴシック" panose="020B0600070205080204" pitchFamily="34" charset="-128"/>
                <a:cs typeface="Arial" panose="020B0604020202020204" pitchFamily="34" charset="0"/>
              </a:rPr>
              <a:t>Quốc đảo châu Mỹ</a:t>
            </a:r>
            <a:r>
              <a:rPr lang="en-US" altLang="en-US" sz="2400" dirty="0">
                <a:ea typeface="ＭＳ Ｐゴシック" panose="020B0600070205080204" pitchFamily="34" charset="-128"/>
                <a:cs typeface="Arial" panose="020B0604020202020204" pitchFamily="34" charset="0"/>
              </a:rPr>
              <a:t>)</a:t>
            </a:r>
            <a:r>
              <a:rPr lang="vi-VN" altLang="en-US" sz="2400" dirty="0">
                <a:ea typeface="ＭＳ Ｐゴシック" panose="020B0600070205080204" pitchFamily="34" charset="-128"/>
                <a:cs typeface="Arial" panose="020B0604020202020204" pitchFamily="34" charset="0"/>
              </a:rPr>
              <a:t> sau đó lây lan ra các đảo khu vực Thái Bình Dương</a:t>
            </a:r>
            <a:endParaRPr lang="en-US" altLang="en-US" sz="2400" dirty="0">
              <a:ea typeface="ＭＳ Ｐゴシック" panose="020B0600070205080204" pitchFamily="34" charset="-128"/>
              <a:cs typeface="Arial" panose="020B0604020202020204" pitchFamily="34" charset="0"/>
            </a:endParaRPr>
          </a:p>
          <a:p>
            <a:pPr eaLnBrk="1" hangingPunct="1">
              <a:lnSpc>
                <a:spcPct val="110000"/>
              </a:lnSpc>
            </a:pPr>
            <a:endParaRPr lang="en-GB" altLang="ja-JP" dirty="0">
              <a:cs typeface="Arial" panose="020B0604020202020204" pitchFamily="34" charset="0"/>
            </a:endParaRPr>
          </a:p>
          <a:p>
            <a:pPr algn="just" eaLnBrk="1" hangingPunct="1"/>
            <a:endParaRPr lang="ja-JP" altLang="en-US" dirty="0">
              <a:cs typeface="Arial" panose="020B0604020202020204" pitchFamily="34" charset="0"/>
            </a:endParaRPr>
          </a:p>
        </p:txBody>
      </p:sp>
      <p:sp>
        <p:nvSpPr>
          <p:cNvPr id="2" name="Title 1">
            <a:extLst>
              <a:ext uri="{FF2B5EF4-FFF2-40B4-BE49-F238E27FC236}">
                <a16:creationId xmlns:a16="http://schemas.microsoft.com/office/drawing/2014/main" xmlns="" id="{D09DF09A-A77A-4986-B85E-2B4DFB16C23D}"/>
              </a:ext>
            </a:extLst>
          </p:cNvPr>
          <p:cNvSpPr>
            <a:spLocks noGrp="1"/>
          </p:cNvSpPr>
          <p:nvPr>
            <p:ph type="title"/>
          </p:nvPr>
        </p:nvSpPr>
        <p:spPr>
          <a:xfrm>
            <a:off x="2049332" y="255494"/>
            <a:ext cx="6942268" cy="990600"/>
          </a:xfrm>
        </p:spPr>
        <p:txBody>
          <a:bodyPr>
            <a:noAutofit/>
          </a:bodyPr>
          <a:lstStyle/>
          <a:p>
            <a:pPr algn="ctr" eaLnBrk="1" fontAlgn="auto" hangingPunct="1">
              <a:spcAft>
                <a:spcPts val="0"/>
              </a:spcAft>
              <a:defRPr/>
            </a:pPr>
            <a:r>
              <a:rPr lang="en-GB" altLang="ja-JP" sz="3600" b="1" dirty="0" err="1">
                <a:solidFill>
                  <a:srgbClr val="800000"/>
                </a:solidFill>
                <a:effectLst/>
                <a:latin typeface="+mn-lt"/>
                <a:cs typeface="Arial" pitchFamily="34" charset="0"/>
              </a:rPr>
              <a:t>Tình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hình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dịch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bệnh</a:t>
            </a:r>
            <a:r>
              <a:rPr lang="en-GB" altLang="ja-JP" sz="3600" b="1" dirty="0">
                <a:solidFill>
                  <a:srgbClr val="800000"/>
                </a:solidFill>
                <a:effectLst/>
                <a:latin typeface="+mn-lt"/>
                <a:cs typeface="Arial" pitchFamily="34" charset="0"/>
              </a:rPr>
              <a:t> do vi </a:t>
            </a:r>
            <a:r>
              <a:rPr lang="en-GB" altLang="ja-JP" sz="3600" b="1" dirty="0" err="1">
                <a:solidFill>
                  <a:srgbClr val="800000"/>
                </a:solidFill>
                <a:effectLst/>
                <a:latin typeface="+mn-lt"/>
                <a:cs typeface="Arial" pitchFamily="34" charset="0"/>
              </a:rPr>
              <a:t>rút</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Zika</a:t>
            </a:r>
            <a:r>
              <a:rPr lang="en-GB" altLang="ja-JP" sz="3600" b="1" dirty="0">
                <a:solidFill>
                  <a:srgbClr val="800000"/>
                </a:solidFill>
                <a:effectLst/>
                <a:latin typeface="+mn-lt"/>
                <a:cs typeface="Arial" pitchFamily="34" charset="0"/>
              </a:rPr>
              <a:t> </a:t>
            </a:r>
            <a:br>
              <a:rPr lang="en-GB" altLang="ja-JP" sz="3600" b="1" dirty="0">
                <a:solidFill>
                  <a:srgbClr val="800000"/>
                </a:solidFill>
                <a:effectLst/>
                <a:latin typeface="+mn-lt"/>
                <a:cs typeface="Arial" pitchFamily="34" charset="0"/>
              </a:rPr>
            </a:br>
            <a:r>
              <a:rPr lang="en-GB" altLang="ja-JP" sz="3600" b="1" dirty="0" err="1">
                <a:solidFill>
                  <a:srgbClr val="800000"/>
                </a:solidFill>
                <a:effectLst/>
                <a:latin typeface="+mn-lt"/>
                <a:cs typeface="Arial" pitchFamily="34" charset="0"/>
              </a:rPr>
              <a:t>trên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thế</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giới</a:t>
            </a:r>
            <a:r>
              <a:rPr lang="en-GB" altLang="ja-JP" sz="3600" b="1" dirty="0">
                <a:solidFill>
                  <a:srgbClr val="800000"/>
                </a:solidFill>
                <a:effectLst/>
                <a:latin typeface="+mn-lt"/>
                <a:cs typeface="Arial" pitchFamily="34" charset="0"/>
              </a:rPr>
              <a:t> (1)</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a:extLst>
              <a:ext uri="{FF2B5EF4-FFF2-40B4-BE49-F238E27FC236}">
                <a16:creationId xmlns:a16="http://schemas.microsoft.com/office/drawing/2014/main" xmlns="" id="{BA272173-4EE3-4A62-8B8C-A6A1EBE3EC4D}"/>
              </a:ext>
            </a:extLst>
          </p:cNvPr>
          <p:cNvSpPr>
            <a:spLocks noGrp="1"/>
          </p:cNvSpPr>
          <p:nvPr>
            <p:ph idx="1"/>
          </p:nvPr>
        </p:nvSpPr>
        <p:spPr>
          <a:xfrm>
            <a:off x="0" y="1371600"/>
            <a:ext cx="8839200" cy="6019800"/>
          </a:xfrm>
        </p:spPr>
        <p:txBody>
          <a:bodyPr>
            <a:normAutofit/>
          </a:bodyPr>
          <a:lstStyle/>
          <a:p>
            <a:pPr algn="just" eaLnBrk="1" hangingPunct="1"/>
            <a:r>
              <a:rPr lang="en-US" altLang="en-US" sz="2600" dirty="0">
                <a:cs typeface="Arial" panose="020B0604020202020204" pitchFamily="34" charset="0"/>
              </a:rPr>
              <a:t>2015 – 5/2017  </a:t>
            </a:r>
            <a:r>
              <a:rPr lang="vi-VN" altLang="en-US" sz="2600" dirty="0">
                <a:cs typeface="Arial" panose="020B0604020202020204" pitchFamily="34" charset="0"/>
              </a:rPr>
              <a:t>đã </a:t>
            </a:r>
            <a:r>
              <a:rPr lang="en-US" altLang="en-US" sz="2600" dirty="0" err="1">
                <a:cs typeface="Arial" panose="020B0604020202020204" pitchFamily="34" charset="0"/>
              </a:rPr>
              <a:t>có</a:t>
            </a:r>
            <a:r>
              <a:rPr lang="en-US" altLang="en-US" sz="2600" dirty="0">
                <a:cs typeface="Arial" panose="020B0604020202020204" pitchFamily="34" charset="0"/>
              </a:rPr>
              <a:t> 61 </a:t>
            </a:r>
            <a:r>
              <a:rPr lang="vi-VN" altLang="en-US" sz="2600" dirty="0">
                <a:cs typeface="Arial" panose="020B0604020202020204" pitchFamily="34" charset="0"/>
              </a:rPr>
              <a:t>quốc gia</a:t>
            </a:r>
            <a:r>
              <a:rPr lang="en-US" altLang="en-US" sz="2600" dirty="0">
                <a:cs typeface="Arial" panose="020B0604020202020204" pitchFamily="34" charset="0"/>
              </a:rPr>
              <a:t> </a:t>
            </a:r>
            <a:r>
              <a:rPr lang="en-US" altLang="en-US" sz="2600" dirty="0" err="1">
                <a:cs typeface="Arial" panose="020B0604020202020204" pitchFamily="34" charset="0"/>
              </a:rPr>
              <a:t>ghi</a:t>
            </a:r>
            <a:r>
              <a:rPr lang="en-US" altLang="en-US" sz="2600" dirty="0">
                <a:cs typeface="Arial" panose="020B0604020202020204" pitchFamily="34" charset="0"/>
              </a:rPr>
              <a:t> </a:t>
            </a:r>
            <a:r>
              <a:rPr lang="en-US" altLang="en-US" sz="2600" dirty="0" err="1">
                <a:cs typeface="Arial" panose="020B0604020202020204" pitchFamily="34" charset="0"/>
              </a:rPr>
              <a:t>nhận</a:t>
            </a:r>
            <a:r>
              <a:rPr lang="en-US" altLang="en-US" sz="2600" dirty="0">
                <a:cs typeface="Arial" panose="020B0604020202020204" pitchFamily="34" charset="0"/>
              </a:rPr>
              <a:t> </a:t>
            </a:r>
            <a:r>
              <a:rPr lang="vi-VN" altLang="en-US" sz="2600" dirty="0">
                <a:cs typeface="Arial" panose="020B0604020202020204" pitchFamily="34" charset="0"/>
              </a:rPr>
              <a:t>ca bệnh, trong đó chủ yếu tại khu vực Nam Mỹ (</a:t>
            </a:r>
            <a:r>
              <a:rPr lang="en-US" altLang="en-US" sz="2600" dirty="0">
                <a:cs typeface="Arial" panose="020B0604020202020204" pitchFamily="34" charset="0"/>
              </a:rPr>
              <a:t>Brazil, Colombia, Venezuela)</a:t>
            </a:r>
            <a:r>
              <a:rPr lang="vi-VN" altLang="en-US" sz="2600" dirty="0">
                <a:cs typeface="Arial" panose="020B0604020202020204" pitchFamily="34" charset="0"/>
              </a:rPr>
              <a:t>. M</a:t>
            </a:r>
            <a:r>
              <a:rPr lang="en-US" altLang="en-US" sz="2600" dirty="0" err="1">
                <a:cs typeface="Arial" panose="020B0604020202020204" pitchFamily="34" charset="0"/>
              </a:rPr>
              <a:t>ột</a:t>
            </a:r>
            <a:r>
              <a:rPr lang="en-US" altLang="en-US" sz="2600" dirty="0">
                <a:cs typeface="Arial" panose="020B0604020202020204" pitchFamily="34" charset="0"/>
              </a:rPr>
              <a:t> </a:t>
            </a:r>
            <a:r>
              <a:rPr lang="en-US" altLang="en-US" sz="2600" dirty="0" err="1">
                <a:cs typeface="Arial" panose="020B0604020202020204" pitchFamily="34" charset="0"/>
              </a:rPr>
              <a:t>số</a:t>
            </a:r>
            <a:r>
              <a:rPr lang="en-US" altLang="en-US" sz="2600" dirty="0">
                <a:cs typeface="Arial" panose="020B0604020202020204" pitchFamily="34" charset="0"/>
              </a:rPr>
              <a:t> </a:t>
            </a:r>
            <a:r>
              <a:rPr lang="en-US" altLang="en-US" sz="2600" dirty="0" err="1">
                <a:cs typeface="Arial" panose="020B0604020202020204" pitchFamily="34" charset="0"/>
              </a:rPr>
              <a:t>nước</a:t>
            </a:r>
            <a:r>
              <a:rPr lang="en-US" altLang="en-US" sz="2600" dirty="0">
                <a:cs typeface="Arial" panose="020B0604020202020204" pitchFamily="34" charset="0"/>
              </a:rPr>
              <a:t> </a:t>
            </a:r>
            <a:r>
              <a:rPr lang="vi-VN" altLang="en-US" sz="2600" dirty="0">
                <a:cs typeface="Arial" panose="020B0604020202020204" pitchFamily="34" charset="0"/>
              </a:rPr>
              <a:t>ngoài khu vực này</a:t>
            </a:r>
            <a:r>
              <a:rPr lang="en-US" altLang="en-US" sz="2600" dirty="0">
                <a:cs typeface="Arial" panose="020B0604020202020204" pitchFamily="34" charset="0"/>
              </a:rPr>
              <a:t> </a:t>
            </a:r>
            <a:r>
              <a:rPr lang="en-US" altLang="en-US" sz="2600" dirty="0" err="1">
                <a:cs typeface="Arial" panose="020B0604020202020204" pitchFamily="34" charset="0"/>
              </a:rPr>
              <a:t>ghi</a:t>
            </a:r>
            <a:r>
              <a:rPr lang="en-US" altLang="en-US" sz="2600" dirty="0">
                <a:cs typeface="Arial" panose="020B0604020202020204" pitchFamily="34" charset="0"/>
              </a:rPr>
              <a:t> </a:t>
            </a:r>
            <a:r>
              <a:rPr lang="en-US" altLang="en-US" sz="2600" dirty="0" err="1">
                <a:cs typeface="Arial" panose="020B0604020202020204" pitchFamily="34" charset="0"/>
              </a:rPr>
              <a:t>nhận</a:t>
            </a:r>
            <a:r>
              <a:rPr lang="en-US" altLang="en-US" sz="2600" dirty="0">
                <a:cs typeface="Arial" panose="020B0604020202020204" pitchFamily="34" charset="0"/>
              </a:rPr>
              <a:t> ca </a:t>
            </a:r>
            <a:r>
              <a:rPr lang="en-US" altLang="en-US" sz="2600" dirty="0" err="1">
                <a:cs typeface="Arial" panose="020B0604020202020204" pitchFamily="34" charset="0"/>
              </a:rPr>
              <a:t>bệnh</a:t>
            </a:r>
            <a:r>
              <a:rPr lang="en-US" altLang="en-US" sz="2600" dirty="0">
                <a:cs typeface="Arial" panose="020B0604020202020204" pitchFamily="34" charset="0"/>
              </a:rPr>
              <a:t> </a:t>
            </a:r>
            <a:r>
              <a:rPr lang="en-US" altLang="en-US" sz="2600" dirty="0" err="1">
                <a:cs typeface="Arial" panose="020B0604020202020204" pitchFamily="34" charset="0"/>
              </a:rPr>
              <a:t>xâm</a:t>
            </a:r>
            <a:r>
              <a:rPr lang="en-US" altLang="en-US" sz="2600" dirty="0">
                <a:cs typeface="Arial" panose="020B0604020202020204" pitchFamily="34" charset="0"/>
              </a:rPr>
              <a:t> </a:t>
            </a:r>
            <a:r>
              <a:rPr lang="en-US" altLang="en-US" sz="2600" dirty="0" err="1">
                <a:cs typeface="Arial" panose="020B0604020202020204" pitchFamily="34" charset="0"/>
              </a:rPr>
              <a:t>nhập</a:t>
            </a:r>
            <a:r>
              <a:rPr lang="en-US" altLang="en-US" sz="2600" dirty="0">
                <a:cs typeface="Arial" panose="020B0604020202020204" pitchFamily="34" charset="0"/>
              </a:rPr>
              <a:t>: Th</a:t>
            </a:r>
            <a:r>
              <a:rPr lang="vi-VN" altLang="en-US" sz="2600" dirty="0">
                <a:cs typeface="Arial" panose="020B0604020202020204" pitchFamily="34" charset="0"/>
              </a:rPr>
              <a:t>ái Lan</a:t>
            </a:r>
            <a:r>
              <a:rPr lang="en-US" altLang="en-US" sz="2600" dirty="0">
                <a:cs typeface="Arial" panose="020B0604020202020204" pitchFamily="34" charset="0"/>
              </a:rPr>
              <a:t>, </a:t>
            </a:r>
            <a:r>
              <a:rPr lang="en-US" altLang="en-US" sz="2600" dirty="0" err="1">
                <a:cs typeface="Arial" panose="020B0604020202020204" pitchFamily="34" charset="0"/>
              </a:rPr>
              <a:t>Đức</a:t>
            </a:r>
            <a:r>
              <a:rPr lang="en-US" altLang="en-US" sz="2600" dirty="0">
                <a:cs typeface="Arial" panose="020B0604020202020204" pitchFamily="34" charset="0"/>
              </a:rPr>
              <a:t>, </a:t>
            </a:r>
            <a:r>
              <a:rPr lang="en-US" altLang="en-US" sz="2600" dirty="0" err="1">
                <a:cs typeface="Arial" panose="020B0604020202020204" pitchFamily="34" charset="0"/>
              </a:rPr>
              <a:t>Hà</a:t>
            </a:r>
            <a:r>
              <a:rPr lang="en-US" altLang="en-US" sz="2600" dirty="0">
                <a:cs typeface="Arial" panose="020B0604020202020204" pitchFamily="34" charset="0"/>
              </a:rPr>
              <a:t> Lan, </a:t>
            </a:r>
            <a:r>
              <a:rPr lang="en-US" altLang="en-US" sz="2600" dirty="0" err="1">
                <a:cs typeface="Arial" panose="020B0604020202020204" pitchFamily="34" charset="0"/>
              </a:rPr>
              <a:t>Úc</a:t>
            </a:r>
            <a:r>
              <a:rPr lang="en-US" altLang="en-US" sz="2600" dirty="0">
                <a:cs typeface="Arial" panose="020B0604020202020204" pitchFamily="34" charset="0"/>
              </a:rPr>
              <a:t>, </a:t>
            </a:r>
            <a:r>
              <a:rPr lang="en-US" altLang="en-US" sz="2600" dirty="0" err="1">
                <a:cs typeface="Arial" panose="020B0604020202020204" pitchFamily="34" charset="0"/>
              </a:rPr>
              <a:t>Mỹ</a:t>
            </a:r>
            <a:r>
              <a:rPr lang="en-US" altLang="en-US" sz="2600" dirty="0">
                <a:cs typeface="Arial" panose="020B0604020202020204" pitchFamily="34" charset="0"/>
              </a:rPr>
              <a:t>, </a:t>
            </a:r>
            <a:r>
              <a:rPr lang="en-US" altLang="en-US" sz="2600" dirty="0" err="1">
                <a:cs typeface="Arial" panose="020B0604020202020204" pitchFamily="34" charset="0"/>
              </a:rPr>
              <a:t>Pháp</a:t>
            </a:r>
            <a:r>
              <a:rPr lang="en-US" altLang="en-US" sz="2600" dirty="0">
                <a:cs typeface="Arial" panose="020B0604020202020204" pitchFamily="34" charset="0"/>
              </a:rPr>
              <a:t>, </a:t>
            </a:r>
            <a:r>
              <a:rPr lang="en-US" altLang="en-US" sz="2600" dirty="0" err="1">
                <a:cs typeface="Arial" panose="020B0604020202020204" pitchFamily="34" charset="0"/>
              </a:rPr>
              <a:t>Tây</a:t>
            </a:r>
            <a:r>
              <a:rPr lang="en-US" altLang="en-US" sz="2600" dirty="0">
                <a:cs typeface="Arial" panose="020B0604020202020204" pitchFamily="34" charset="0"/>
              </a:rPr>
              <a:t> Ban </a:t>
            </a:r>
            <a:r>
              <a:rPr lang="en-US" altLang="en-US" sz="2600" dirty="0" err="1">
                <a:cs typeface="Arial" panose="020B0604020202020204" pitchFamily="34" charset="0"/>
              </a:rPr>
              <a:t>Nha</a:t>
            </a:r>
            <a:r>
              <a:rPr lang="en-US" altLang="en-US" sz="2600" dirty="0">
                <a:cs typeface="Arial" panose="020B0604020202020204" pitchFamily="34" charset="0"/>
              </a:rPr>
              <a:t>, </a:t>
            </a:r>
            <a:r>
              <a:rPr lang="en-US" altLang="en-US" sz="2600" dirty="0" err="1">
                <a:cs typeface="Arial" panose="020B0604020202020204" pitchFamily="34" charset="0"/>
              </a:rPr>
              <a:t>Trung</a:t>
            </a:r>
            <a:r>
              <a:rPr lang="en-US" altLang="en-US" sz="2600" dirty="0">
                <a:cs typeface="Arial" panose="020B0604020202020204" pitchFamily="34" charset="0"/>
              </a:rPr>
              <a:t> </a:t>
            </a:r>
            <a:r>
              <a:rPr lang="en-US" altLang="en-US" sz="2600" dirty="0" err="1">
                <a:cs typeface="Arial" panose="020B0604020202020204" pitchFamily="34" charset="0"/>
              </a:rPr>
              <a:t>Quốc</a:t>
            </a:r>
            <a:r>
              <a:rPr lang="en-US" altLang="en-US" sz="2600" dirty="0">
                <a:cs typeface="Arial" panose="020B0604020202020204" pitchFamily="34" charset="0"/>
              </a:rPr>
              <a:t>, Nga (</a:t>
            </a:r>
            <a:r>
              <a:rPr lang="en-US" altLang="en-US" sz="2600" dirty="0" err="1">
                <a:cs typeface="Arial" panose="020B0604020202020204" pitchFamily="34" charset="0"/>
              </a:rPr>
              <a:t>thông</a:t>
            </a:r>
            <a:r>
              <a:rPr lang="en-US" altLang="en-US" sz="2600" dirty="0">
                <a:cs typeface="Arial" panose="020B0604020202020204" pitchFamily="34" charset="0"/>
              </a:rPr>
              <a:t> qua </a:t>
            </a:r>
            <a:r>
              <a:rPr lang="en-US" altLang="en-US" sz="2600" dirty="0" err="1">
                <a:cs typeface="Arial" panose="020B0604020202020204" pitchFamily="34" charset="0"/>
              </a:rPr>
              <a:t>người</a:t>
            </a:r>
            <a:r>
              <a:rPr lang="en-US" altLang="en-US" sz="2600" dirty="0">
                <a:cs typeface="Arial" panose="020B0604020202020204" pitchFamily="34" charset="0"/>
              </a:rPr>
              <a:t> du </a:t>
            </a:r>
            <a:r>
              <a:rPr lang="en-US" altLang="en-US" sz="2600" dirty="0" err="1">
                <a:cs typeface="Arial" panose="020B0604020202020204" pitchFamily="34" charset="0"/>
              </a:rPr>
              <a:t>lịch</a:t>
            </a:r>
            <a:r>
              <a:rPr lang="en-US" altLang="en-US" sz="2600" dirty="0">
                <a:cs typeface="Arial" panose="020B0604020202020204" pitchFamily="34" charset="0"/>
              </a:rPr>
              <a:t> </a:t>
            </a:r>
            <a:r>
              <a:rPr lang="en-US" altLang="en-US" sz="2600" dirty="0" err="1">
                <a:cs typeface="Arial" panose="020B0604020202020204" pitchFamily="34" charset="0"/>
              </a:rPr>
              <a:t>trở</a:t>
            </a:r>
            <a:r>
              <a:rPr lang="en-US" altLang="en-US" sz="2600" dirty="0">
                <a:cs typeface="Arial" panose="020B0604020202020204" pitchFamily="34" charset="0"/>
              </a:rPr>
              <a:t> </a:t>
            </a:r>
            <a:r>
              <a:rPr lang="en-US" altLang="en-US" sz="2600" dirty="0" err="1">
                <a:cs typeface="Arial" panose="020B0604020202020204" pitchFamily="34" charset="0"/>
              </a:rPr>
              <a:t>về</a:t>
            </a:r>
            <a:r>
              <a:rPr lang="en-US" altLang="en-US" sz="2600" dirty="0">
                <a:cs typeface="Arial" panose="020B0604020202020204" pitchFamily="34" charset="0"/>
              </a:rPr>
              <a:t>), </a:t>
            </a:r>
            <a:r>
              <a:rPr lang="en-US" altLang="en-US" sz="2600" dirty="0" err="1">
                <a:cs typeface="Arial" panose="020B0604020202020204" pitchFamily="34" charset="0"/>
              </a:rPr>
              <a:t>Việt</a:t>
            </a:r>
            <a:r>
              <a:rPr lang="en-US" altLang="en-US" sz="2600" dirty="0">
                <a:cs typeface="Arial" panose="020B0604020202020204" pitchFamily="34" charset="0"/>
              </a:rPr>
              <a:t> Nam..</a:t>
            </a:r>
            <a:r>
              <a:rPr lang="en-US" altLang="en-US" sz="2600" dirty="0" err="1">
                <a:cs typeface="Arial" panose="020B0604020202020204" pitchFamily="34" charset="0"/>
              </a:rPr>
              <a:t>Dịch</a:t>
            </a:r>
            <a:r>
              <a:rPr lang="en-US" altLang="en-US" sz="2600" dirty="0">
                <a:cs typeface="Arial" panose="020B0604020202020204" pitchFamily="34" charset="0"/>
              </a:rPr>
              <a:t> </a:t>
            </a:r>
            <a:r>
              <a:rPr lang="en-US" altLang="en-US" sz="2600" dirty="0" err="1">
                <a:cs typeface="Arial" panose="020B0604020202020204" pitchFamily="34" charset="0"/>
              </a:rPr>
              <a:t>có</a:t>
            </a:r>
            <a:r>
              <a:rPr lang="en-US" altLang="en-US" sz="2600" dirty="0">
                <a:cs typeface="Arial" panose="020B0604020202020204" pitchFamily="34" charset="0"/>
              </a:rPr>
              <a:t> </a:t>
            </a:r>
            <a:r>
              <a:rPr lang="en-US" altLang="en-US" sz="2600" dirty="0" err="1">
                <a:cs typeface="Arial" panose="020B0604020202020204" pitchFamily="34" charset="0"/>
              </a:rPr>
              <a:t>nguy</a:t>
            </a:r>
            <a:r>
              <a:rPr lang="en-US" altLang="en-US" sz="2600" dirty="0">
                <a:cs typeface="Arial" panose="020B0604020202020204" pitchFamily="34" charset="0"/>
              </a:rPr>
              <a:t> </a:t>
            </a:r>
            <a:r>
              <a:rPr lang="en-US" altLang="en-US" sz="2600" dirty="0" err="1">
                <a:cs typeface="Arial" panose="020B0604020202020204" pitchFamily="34" charset="0"/>
              </a:rPr>
              <a:t>cơ</a:t>
            </a:r>
            <a:r>
              <a:rPr lang="en-US" altLang="en-US" sz="2600" dirty="0">
                <a:cs typeface="Arial" panose="020B0604020202020204" pitchFamily="34" charset="0"/>
              </a:rPr>
              <a:t> </a:t>
            </a:r>
            <a:r>
              <a:rPr lang="en-US" altLang="en-US" sz="2600" dirty="0" err="1">
                <a:cs typeface="Arial" panose="020B0604020202020204" pitchFamily="34" charset="0"/>
              </a:rPr>
              <a:t>bùng</a:t>
            </a:r>
            <a:r>
              <a:rPr lang="en-US" altLang="en-US" sz="2600" dirty="0">
                <a:cs typeface="Arial" panose="020B0604020202020204" pitchFamily="34" charset="0"/>
              </a:rPr>
              <a:t> </a:t>
            </a:r>
            <a:r>
              <a:rPr lang="en-US" altLang="en-US" sz="2600" dirty="0" err="1">
                <a:cs typeface="Arial" panose="020B0604020202020204" pitchFamily="34" charset="0"/>
              </a:rPr>
              <a:t>phát</a:t>
            </a:r>
            <a:r>
              <a:rPr lang="en-US" altLang="en-US" sz="2600" dirty="0">
                <a:cs typeface="Arial" panose="020B0604020202020204" pitchFamily="34" charset="0"/>
              </a:rPr>
              <a:t> ở ĐNA.</a:t>
            </a:r>
          </a:p>
          <a:p>
            <a:pPr algn="just" eaLnBrk="1" hangingPunct="1"/>
            <a:r>
              <a:rPr lang="en-GB" altLang="ja-JP" sz="2600" dirty="0" err="1">
                <a:cs typeface="Arial" panose="020B0604020202020204" pitchFamily="34" charset="0"/>
              </a:rPr>
              <a:t>Năm</a:t>
            </a:r>
            <a:r>
              <a:rPr lang="en-GB" altLang="ja-JP" sz="2600" dirty="0">
                <a:cs typeface="Arial" panose="020B0604020202020204" pitchFamily="34" charset="0"/>
              </a:rPr>
              <a:t> 2017, Brazil </a:t>
            </a:r>
            <a:r>
              <a:rPr lang="en-GB" altLang="ja-JP" sz="2600" dirty="0" err="1">
                <a:cs typeface="Arial" panose="020B0604020202020204" pitchFamily="34" charset="0"/>
              </a:rPr>
              <a:t>công</a:t>
            </a:r>
            <a:r>
              <a:rPr lang="en-GB" altLang="ja-JP" sz="2600" dirty="0">
                <a:cs typeface="Arial" panose="020B0604020202020204" pitchFamily="34" charset="0"/>
              </a:rPr>
              <a:t> </a:t>
            </a:r>
            <a:r>
              <a:rPr lang="en-GB" altLang="ja-JP" sz="2600" dirty="0" err="1">
                <a:cs typeface="Arial" panose="020B0604020202020204" pitchFamily="34" charset="0"/>
              </a:rPr>
              <a:t>bố</a:t>
            </a:r>
            <a:r>
              <a:rPr lang="en-GB" altLang="ja-JP" sz="2600" dirty="0">
                <a:cs typeface="Arial" panose="020B0604020202020204" pitchFamily="34" charset="0"/>
              </a:rPr>
              <a:t> </a:t>
            </a:r>
            <a:r>
              <a:rPr lang="en-GB" altLang="ja-JP" sz="2600" dirty="0" err="1">
                <a:cs typeface="Arial" panose="020B0604020202020204" pitchFamily="34" charset="0"/>
              </a:rPr>
              <a:t>số</a:t>
            </a:r>
            <a:r>
              <a:rPr lang="en-GB" altLang="ja-JP" sz="2600" dirty="0">
                <a:cs typeface="Arial" panose="020B0604020202020204" pitchFamily="34" charset="0"/>
              </a:rPr>
              <a:t> </a:t>
            </a:r>
            <a:r>
              <a:rPr lang="en-GB" altLang="ja-JP" sz="2600" dirty="0" err="1">
                <a:cs typeface="Arial" panose="020B0604020202020204" pitchFamily="34" charset="0"/>
              </a:rPr>
              <a:t>trẻ</a:t>
            </a:r>
            <a:r>
              <a:rPr lang="en-GB" altLang="ja-JP" sz="2600" dirty="0">
                <a:cs typeface="Arial" panose="020B0604020202020204" pitchFamily="34" charset="0"/>
              </a:rPr>
              <a:t> </a:t>
            </a:r>
            <a:r>
              <a:rPr lang="en-GB" altLang="ja-JP" sz="2600" dirty="0" err="1">
                <a:cs typeface="Arial" panose="020B0604020202020204" pitchFamily="34" charset="0"/>
              </a:rPr>
              <a:t>sơ</a:t>
            </a:r>
            <a:r>
              <a:rPr lang="en-GB" altLang="ja-JP" sz="2600" dirty="0">
                <a:cs typeface="Arial" panose="020B0604020202020204" pitchFamily="34" charset="0"/>
              </a:rPr>
              <a:t> </a:t>
            </a:r>
            <a:r>
              <a:rPr lang="en-GB" altLang="ja-JP" sz="2600" dirty="0" err="1">
                <a:cs typeface="Arial" panose="020B0604020202020204" pitchFamily="34" charset="0"/>
              </a:rPr>
              <a:t>sinh</a:t>
            </a:r>
            <a:r>
              <a:rPr lang="en-GB" altLang="ja-JP" sz="2600" dirty="0">
                <a:cs typeface="Arial" panose="020B0604020202020204" pitchFamily="34" charset="0"/>
              </a:rPr>
              <a:t> </a:t>
            </a:r>
            <a:r>
              <a:rPr lang="en-GB" altLang="ja-JP" sz="2600" dirty="0" err="1">
                <a:cs typeface="Arial" panose="020B0604020202020204" pitchFamily="34" charset="0"/>
              </a:rPr>
              <a:t>có</a:t>
            </a:r>
            <a:r>
              <a:rPr lang="en-GB" altLang="ja-JP" sz="2600" dirty="0">
                <a:cs typeface="Arial" panose="020B0604020202020204" pitchFamily="34" charset="0"/>
              </a:rPr>
              <a:t> </a:t>
            </a:r>
            <a:r>
              <a:rPr lang="en-GB" altLang="ja-JP" sz="2600" dirty="0" err="1">
                <a:cs typeface="Arial" panose="020B0604020202020204" pitchFamily="34" charset="0"/>
              </a:rPr>
              <a:t>hội</a:t>
            </a:r>
            <a:r>
              <a:rPr lang="en-GB" altLang="ja-JP" sz="2600" dirty="0">
                <a:cs typeface="Arial" panose="020B0604020202020204" pitchFamily="34" charset="0"/>
              </a:rPr>
              <a:t> </a:t>
            </a:r>
            <a:r>
              <a:rPr lang="en-GB" altLang="ja-JP" sz="2600" dirty="0" err="1">
                <a:cs typeface="Arial" panose="020B0604020202020204" pitchFamily="34" charset="0"/>
              </a:rPr>
              <a:t>chứng</a:t>
            </a:r>
            <a:r>
              <a:rPr lang="en-GB" altLang="ja-JP" sz="2600" dirty="0">
                <a:cs typeface="Arial" panose="020B0604020202020204" pitchFamily="34" charset="0"/>
              </a:rPr>
              <a:t> </a:t>
            </a:r>
            <a:r>
              <a:rPr lang="en-GB" altLang="ja-JP" sz="2600" dirty="0" err="1">
                <a:cs typeface="Arial" panose="020B0604020202020204" pitchFamily="34" charset="0"/>
              </a:rPr>
              <a:t>đầu</a:t>
            </a:r>
            <a:r>
              <a:rPr lang="en-GB" altLang="ja-JP" sz="2600" dirty="0">
                <a:cs typeface="Arial" panose="020B0604020202020204" pitchFamily="34" charset="0"/>
              </a:rPr>
              <a:t> </a:t>
            </a:r>
            <a:r>
              <a:rPr lang="en-GB" altLang="ja-JP" sz="2600" dirty="0" err="1">
                <a:cs typeface="Arial" panose="020B0604020202020204" pitchFamily="34" charset="0"/>
              </a:rPr>
              <a:t>nhỏ</a:t>
            </a:r>
            <a:r>
              <a:rPr lang="en-GB" altLang="ja-JP" sz="2600" dirty="0">
                <a:cs typeface="Arial" panose="020B0604020202020204" pitchFamily="34" charset="0"/>
              </a:rPr>
              <a:t> (microcephaly) </a:t>
            </a:r>
            <a:r>
              <a:rPr lang="en-GB" altLang="ja-JP" sz="2600" dirty="0" err="1">
                <a:cs typeface="Arial" panose="020B0604020202020204" pitchFamily="34" charset="0"/>
              </a:rPr>
              <a:t>tăng</a:t>
            </a:r>
            <a:r>
              <a:rPr lang="en-GB" altLang="ja-JP" sz="2600" dirty="0">
                <a:cs typeface="Arial" panose="020B0604020202020204" pitchFamily="34" charset="0"/>
              </a:rPr>
              <a:t> </a:t>
            </a:r>
            <a:r>
              <a:rPr lang="en-GB" altLang="ja-JP" sz="2600" dirty="0" err="1">
                <a:cs typeface="Arial" panose="020B0604020202020204" pitchFamily="34" charset="0"/>
              </a:rPr>
              <a:t>vọt</a:t>
            </a:r>
            <a:r>
              <a:rPr lang="en-GB" altLang="ja-JP" sz="2600" dirty="0">
                <a:cs typeface="Arial" panose="020B0604020202020204" pitchFamily="34" charset="0"/>
              </a:rPr>
              <a:t> so </a:t>
            </a:r>
            <a:r>
              <a:rPr lang="en-GB" altLang="ja-JP" sz="2600" dirty="0" err="1">
                <a:cs typeface="Arial" panose="020B0604020202020204" pitchFamily="34" charset="0"/>
              </a:rPr>
              <a:t>với</a:t>
            </a:r>
            <a:r>
              <a:rPr lang="en-GB" altLang="ja-JP" sz="2600" dirty="0">
                <a:cs typeface="Arial" panose="020B0604020202020204" pitchFamily="34" charset="0"/>
              </a:rPr>
              <a:t> </a:t>
            </a:r>
            <a:r>
              <a:rPr lang="en-GB" altLang="ja-JP" sz="2600" dirty="0" err="1">
                <a:cs typeface="Arial" panose="020B0604020202020204" pitchFamily="34" charset="0"/>
              </a:rPr>
              <a:t>các</a:t>
            </a:r>
            <a:r>
              <a:rPr lang="en-GB" altLang="ja-JP" sz="2600" dirty="0">
                <a:cs typeface="Arial" panose="020B0604020202020204" pitchFamily="34" charset="0"/>
              </a:rPr>
              <a:t> </a:t>
            </a:r>
            <a:r>
              <a:rPr lang="en-GB" altLang="ja-JP" sz="2600" dirty="0" err="1">
                <a:cs typeface="Arial" panose="020B0604020202020204" pitchFamily="34" charset="0"/>
              </a:rPr>
              <a:t>năm</a:t>
            </a:r>
            <a:r>
              <a:rPr lang="en-GB" altLang="ja-JP" sz="2600" dirty="0">
                <a:cs typeface="Arial" panose="020B0604020202020204" pitchFamily="34" charset="0"/>
              </a:rPr>
              <a:t> </a:t>
            </a:r>
            <a:r>
              <a:rPr lang="en-GB" altLang="ja-JP" sz="2600" dirty="0" err="1">
                <a:cs typeface="Arial" panose="020B0604020202020204" pitchFamily="34" charset="0"/>
              </a:rPr>
              <a:t>trước</a:t>
            </a:r>
            <a:r>
              <a:rPr lang="en-GB" altLang="ja-JP" sz="2600" dirty="0">
                <a:cs typeface="Arial" panose="020B0604020202020204" pitchFamily="34" charset="0"/>
              </a:rPr>
              <a:t> </a:t>
            </a:r>
            <a:r>
              <a:rPr lang="en-GB" altLang="ja-JP" sz="2600" dirty="0" err="1">
                <a:cs typeface="Arial" panose="020B0604020202020204" pitchFamily="34" charset="0"/>
              </a:rPr>
              <a:t>và</a:t>
            </a:r>
            <a:r>
              <a:rPr lang="en-GB" altLang="ja-JP" sz="2600" dirty="0">
                <a:cs typeface="Arial" panose="020B0604020202020204" pitchFamily="34" charset="0"/>
              </a:rPr>
              <a:t> </a:t>
            </a:r>
            <a:r>
              <a:rPr lang="en-GB" altLang="ja-JP" sz="2600" dirty="0" err="1">
                <a:cs typeface="Arial" panose="020B0604020202020204" pitchFamily="34" charset="0"/>
              </a:rPr>
              <a:t>nghi</a:t>
            </a:r>
            <a:r>
              <a:rPr lang="en-GB" altLang="ja-JP" sz="2600" dirty="0">
                <a:cs typeface="Arial" panose="020B0604020202020204" pitchFamily="34" charset="0"/>
              </a:rPr>
              <a:t> </a:t>
            </a:r>
            <a:r>
              <a:rPr lang="en-GB" altLang="ja-JP" sz="2600" dirty="0" err="1">
                <a:cs typeface="Arial" panose="020B0604020202020204" pitchFamily="34" charset="0"/>
              </a:rPr>
              <a:t>ngờ</a:t>
            </a:r>
            <a:r>
              <a:rPr lang="en-GB" altLang="ja-JP" sz="2600" dirty="0">
                <a:cs typeface="Arial" panose="020B0604020202020204" pitchFamily="34" charset="0"/>
              </a:rPr>
              <a:t> </a:t>
            </a:r>
            <a:r>
              <a:rPr lang="en-GB" altLang="ja-JP" sz="2600" dirty="0" err="1">
                <a:cs typeface="Arial" panose="020B0604020202020204" pitchFamily="34" charset="0"/>
              </a:rPr>
              <a:t>có</a:t>
            </a:r>
            <a:r>
              <a:rPr lang="en-GB" altLang="ja-JP" sz="2600" dirty="0">
                <a:cs typeface="Arial" panose="020B0604020202020204" pitchFamily="34" charset="0"/>
              </a:rPr>
              <a:t> </a:t>
            </a:r>
            <a:r>
              <a:rPr lang="en-GB" altLang="ja-JP" sz="2600" dirty="0" err="1">
                <a:cs typeface="Arial" panose="020B0604020202020204" pitchFamily="34" charset="0"/>
              </a:rPr>
              <a:t>liên</a:t>
            </a:r>
            <a:r>
              <a:rPr lang="en-GB" altLang="ja-JP" sz="2600" dirty="0">
                <a:cs typeface="Arial" panose="020B0604020202020204" pitchFamily="34" charset="0"/>
              </a:rPr>
              <a:t> </a:t>
            </a:r>
            <a:r>
              <a:rPr lang="en-GB" altLang="ja-JP" sz="2600" dirty="0" err="1">
                <a:cs typeface="Arial" panose="020B0604020202020204" pitchFamily="34" charset="0"/>
              </a:rPr>
              <a:t>quan</a:t>
            </a:r>
            <a:r>
              <a:rPr lang="en-GB" altLang="ja-JP" sz="2600" dirty="0">
                <a:cs typeface="Arial" panose="020B0604020202020204" pitchFamily="34" charset="0"/>
              </a:rPr>
              <a:t> </a:t>
            </a:r>
            <a:r>
              <a:rPr lang="en-GB" altLang="ja-JP" sz="2600" dirty="0" err="1">
                <a:cs typeface="Arial" panose="020B0604020202020204" pitchFamily="34" charset="0"/>
              </a:rPr>
              <a:t>đến</a:t>
            </a:r>
            <a:r>
              <a:rPr lang="en-GB" altLang="ja-JP" sz="2600" dirty="0">
                <a:cs typeface="Arial" panose="020B0604020202020204" pitchFamily="34" charset="0"/>
              </a:rPr>
              <a:t> </a:t>
            </a:r>
            <a:r>
              <a:rPr lang="en-GB" altLang="ja-JP" sz="2600" dirty="0" err="1">
                <a:cs typeface="Arial" panose="020B0604020202020204" pitchFamily="34" charset="0"/>
              </a:rPr>
              <a:t>các</a:t>
            </a:r>
            <a:r>
              <a:rPr lang="en-GB" altLang="ja-JP" sz="2600" dirty="0">
                <a:cs typeface="Arial" panose="020B0604020202020204" pitchFamily="34" charset="0"/>
              </a:rPr>
              <a:t> </a:t>
            </a:r>
            <a:r>
              <a:rPr lang="en-GB" altLang="ja-JP" sz="2600" dirty="0" err="1">
                <a:cs typeface="Arial" panose="020B0604020202020204" pitchFamily="34" charset="0"/>
              </a:rPr>
              <a:t>vụ</a:t>
            </a:r>
            <a:r>
              <a:rPr lang="en-GB" altLang="ja-JP" sz="2600" dirty="0">
                <a:cs typeface="Arial" panose="020B0604020202020204" pitchFamily="34" charset="0"/>
              </a:rPr>
              <a:t> </a:t>
            </a:r>
            <a:r>
              <a:rPr lang="en-GB" altLang="ja-JP" sz="2600" dirty="0" err="1">
                <a:cs typeface="Arial" panose="020B0604020202020204" pitchFamily="34" charset="0"/>
              </a:rPr>
              <a:t>dịch</a:t>
            </a:r>
            <a:r>
              <a:rPr lang="en-GB" altLang="ja-JP" sz="2600" dirty="0">
                <a:cs typeface="Arial" panose="020B0604020202020204" pitchFamily="34" charset="0"/>
              </a:rPr>
              <a:t> do vi </a:t>
            </a:r>
            <a:r>
              <a:rPr lang="en-GB" altLang="ja-JP" sz="2600" dirty="0" err="1">
                <a:cs typeface="Arial" panose="020B0604020202020204" pitchFamily="34" charset="0"/>
              </a:rPr>
              <a:t>rút</a:t>
            </a:r>
            <a:r>
              <a:rPr lang="en-GB" altLang="ja-JP" sz="2600" dirty="0">
                <a:cs typeface="Arial" panose="020B0604020202020204" pitchFamily="34" charset="0"/>
              </a:rPr>
              <a:t> Zika ở </a:t>
            </a:r>
            <a:r>
              <a:rPr lang="en-GB" altLang="ja-JP" sz="2600" dirty="0" err="1">
                <a:cs typeface="Arial" panose="020B0604020202020204" pitchFamily="34" charset="0"/>
              </a:rPr>
              <a:t>nước</a:t>
            </a:r>
            <a:r>
              <a:rPr lang="en-GB" altLang="ja-JP" sz="2600" dirty="0">
                <a:cs typeface="Arial" panose="020B0604020202020204" pitchFamily="34" charset="0"/>
              </a:rPr>
              <a:t> </a:t>
            </a:r>
            <a:r>
              <a:rPr lang="en-GB" altLang="ja-JP" sz="2600" dirty="0" err="1">
                <a:cs typeface="Arial" panose="020B0604020202020204" pitchFamily="34" charset="0"/>
              </a:rPr>
              <a:t>này</a:t>
            </a:r>
            <a:r>
              <a:rPr lang="en-GB" altLang="ja-JP" sz="2600" dirty="0">
                <a:cs typeface="Arial" panose="020B0604020202020204" pitchFamily="34" charset="0"/>
              </a:rPr>
              <a:t>. </a:t>
            </a:r>
            <a:r>
              <a:rPr lang="en-GB" altLang="ja-JP" sz="2600" dirty="0" err="1">
                <a:cs typeface="Arial" panose="020B0604020202020204" pitchFamily="34" charset="0"/>
              </a:rPr>
              <a:t>Tỷ</a:t>
            </a:r>
            <a:r>
              <a:rPr lang="en-GB" altLang="ja-JP" sz="2600" dirty="0">
                <a:cs typeface="Arial" panose="020B0604020202020204" pitchFamily="34" charset="0"/>
              </a:rPr>
              <a:t> </a:t>
            </a:r>
            <a:r>
              <a:rPr lang="en-GB" altLang="ja-JP" sz="2600" dirty="0" err="1">
                <a:cs typeface="Arial" panose="020B0604020202020204" pitchFamily="34" charset="0"/>
              </a:rPr>
              <a:t>lệ</a:t>
            </a:r>
            <a:r>
              <a:rPr lang="en-GB" altLang="ja-JP" sz="2600" dirty="0">
                <a:cs typeface="Arial" panose="020B0604020202020204" pitchFamily="34" charset="0"/>
              </a:rPr>
              <a:t> </a:t>
            </a:r>
            <a:r>
              <a:rPr lang="en-GB" altLang="ja-JP" sz="2600" dirty="0" err="1">
                <a:cs typeface="Arial" panose="020B0604020202020204" pitchFamily="34" charset="0"/>
              </a:rPr>
              <a:t>mắc</a:t>
            </a:r>
            <a:r>
              <a:rPr lang="en-GB" altLang="ja-JP" sz="2600" dirty="0">
                <a:cs typeface="Arial" panose="020B0604020202020204" pitchFamily="34" charset="0"/>
              </a:rPr>
              <a:t> Zika ở </a:t>
            </a:r>
            <a:r>
              <a:rPr lang="en-GB" altLang="ja-JP" sz="2600" dirty="0" err="1">
                <a:cs typeface="Arial" panose="020B0604020202020204" pitchFamily="34" charset="0"/>
              </a:rPr>
              <a:t>nước</a:t>
            </a:r>
            <a:r>
              <a:rPr lang="en-GB" altLang="ja-JP" sz="2600" dirty="0">
                <a:cs typeface="Arial" panose="020B0604020202020204" pitchFamily="34" charset="0"/>
              </a:rPr>
              <a:t> </a:t>
            </a:r>
            <a:r>
              <a:rPr lang="en-GB" altLang="ja-JP" sz="2600" dirty="0" err="1">
                <a:cs typeface="Arial" panose="020B0604020202020204" pitchFamily="34" charset="0"/>
              </a:rPr>
              <a:t>này</a:t>
            </a:r>
            <a:r>
              <a:rPr lang="en-GB" altLang="ja-JP" sz="2600" dirty="0">
                <a:cs typeface="Arial" panose="020B0604020202020204" pitchFamily="34" charset="0"/>
              </a:rPr>
              <a:t> </a:t>
            </a:r>
            <a:r>
              <a:rPr lang="en-GB" altLang="ja-JP" sz="2600" dirty="0" err="1">
                <a:cs typeface="Arial" panose="020B0604020202020204" pitchFamily="34" charset="0"/>
              </a:rPr>
              <a:t>đã</a:t>
            </a:r>
            <a:r>
              <a:rPr lang="en-GB" altLang="ja-JP" sz="2600" dirty="0">
                <a:cs typeface="Arial" panose="020B0604020202020204" pitchFamily="34" charset="0"/>
              </a:rPr>
              <a:t> </a:t>
            </a:r>
            <a:r>
              <a:rPr lang="en-GB" altLang="ja-JP" sz="2600" dirty="0" err="1">
                <a:cs typeface="Arial" panose="020B0604020202020204" pitchFamily="34" charset="0"/>
              </a:rPr>
              <a:t>lên</a:t>
            </a:r>
            <a:r>
              <a:rPr lang="en-GB" altLang="ja-JP" sz="2600" dirty="0">
                <a:cs typeface="Arial" panose="020B0604020202020204" pitchFamily="34" charset="0"/>
              </a:rPr>
              <a:t> </a:t>
            </a:r>
            <a:r>
              <a:rPr lang="en-GB" altLang="ja-JP" sz="2600" dirty="0" err="1">
                <a:cs typeface="Arial" panose="020B0604020202020204" pitchFamily="34" charset="0"/>
              </a:rPr>
              <a:t>đến</a:t>
            </a:r>
            <a:r>
              <a:rPr lang="en-GB" altLang="ja-JP" sz="2600" dirty="0">
                <a:cs typeface="Arial" panose="020B0604020202020204" pitchFamily="34" charset="0"/>
              </a:rPr>
              <a:t> 0,72% </a:t>
            </a:r>
            <a:r>
              <a:rPr lang="en-GB" altLang="ja-JP" sz="2600" dirty="0" err="1">
                <a:cs typeface="Arial" panose="020B0604020202020204" pitchFamily="34" charset="0"/>
              </a:rPr>
              <a:t>dân</a:t>
            </a:r>
            <a:r>
              <a:rPr lang="en-GB" altLang="ja-JP" sz="2600" dirty="0">
                <a:cs typeface="Arial" panose="020B0604020202020204" pitchFamily="34" charset="0"/>
              </a:rPr>
              <a:t> </a:t>
            </a:r>
            <a:r>
              <a:rPr lang="en-GB" altLang="ja-JP" sz="2600" dirty="0" err="1">
                <a:cs typeface="Arial" panose="020B0604020202020204" pitchFamily="34" charset="0"/>
              </a:rPr>
              <a:t>số</a:t>
            </a:r>
            <a:r>
              <a:rPr lang="en-GB" altLang="ja-JP" sz="2600" dirty="0">
                <a:cs typeface="Arial" panose="020B0604020202020204" pitchFamily="34" charset="0"/>
              </a:rPr>
              <a:t>. </a:t>
            </a:r>
            <a:r>
              <a:rPr lang="en-GB" altLang="ja-JP" sz="2600" dirty="0" err="1">
                <a:cs typeface="Arial" panose="020B0604020202020204" pitchFamily="34" charset="0"/>
              </a:rPr>
              <a:t>Đã</a:t>
            </a:r>
            <a:r>
              <a:rPr lang="en-GB" altLang="ja-JP" sz="2600" dirty="0">
                <a:cs typeface="Arial" panose="020B0604020202020204" pitchFamily="34" charset="0"/>
              </a:rPr>
              <a:t> </a:t>
            </a:r>
            <a:r>
              <a:rPr lang="en-GB" altLang="ja-JP" sz="2600" dirty="0" err="1">
                <a:cs typeface="Arial" panose="020B0604020202020204" pitchFamily="34" charset="0"/>
              </a:rPr>
              <a:t>ghi</a:t>
            </a:r>
            <a:r>
              <a:rPr lang="en-GB" altLang="ja-JP" sz="2600" dirty="0">
                <a:cs typeface="Arial" panose="020B0604020202020204" pitchFamily="34" charset="0"/>
              </a:rPr>
              <a:t> </a:t>
            </a:r>
            <a:r>
              <a:rPr lang="en-GB" altLang="ja-JP" sz="2600" dirty="0" err="1">
                <a:cs typeface="Arial" panose="020B0604020202020204" pitchFamily="34" charset="0"/>
              </a:rPr>
              <a:t>nhận</a:t>
            </a:r>
            <a:r>
              <a:rPr lang="en-GB" altLang="ja-JP" sz="2600" dirty="0">
                <a:cs typeface="Arial" panose="020B0604020202020204" pitchFamily="34" charset="0"/>
              </a:rPr>
              <a:t> 4900 ca </a:t>
            </a:r>
            <a:r>
              <a:rPr lang="en-GB" altLang="ja-JP" sz="2600" dirty="0" err="1">
                <a:cs typeface="Arial" panose="020B0604020202020204" pitchFamily="34" charset="0"/>
              </a:rPr>
              <a:t>bị</a:t>
            </a:r>
            <a:r>
              <a:rPr lang="en-GB" altLang="ja-JP" sz="2600" dirty="0">
                <a:cs typeface="Arial" panose="020B0604020202020204" pitchFamily="34" charset="0"/>
              </a:rPr>
              <a:t> </a:t>
            </a:r>
            <a:r>
              <a:rPr lang="en-GB" altLang="ja-JP" sz="2600" dirty="0" err="1">
                <a:cs typeface="Arial" panose="020B0604020202020204" pitchFamily="34" charset="0"/>
              </a:rPr>
              <a:t>đầu</a:t>
            </a:r>
            <a:r>
              <a:rPr lang="en-GB" altLang="ja-JP" sz="2600" dirty="0">
                <a:cs typeface="Arial" panose="020B0604020202020204" pitchFamily="34" charset="0"/>
              </a:rPr>
              <a:t> </a:t>
            </a:r>
            <a:r>
              <a:rPr lang="en-GB" altLang="ja-JP" sz="2600" dirty="0" err="1">
                <a:cs typeface="Arial" panose="020B0604020202020204" pitchFamily="34" charset="0"/>
              </a:rPr>
              <a:t>nhỏ</a:t>
            </a:r>
            <a:r>
              <a:rPr lang="en-GB" altLang="ja-JP" sz="2600" dirty="0">
                <a:cs typeface="Arial" panose="020B0604020202020204" pitchFamily="34" charset="0"/>
              </a:rPr>
              <a:t> </a:t>
            </a:r>
            <a:r>
              <a:rPr lang="en-GB" altLang="ja-JP" sz="2600" dirty="0" err="1">
                <a:cs typeface="Arial" panose="020B0604020202020204" pitchFamily="34" charset="0"/>
              </a:rPr>
              <a:t>và</a:t>
            </a:r>
            <a:r>
              <a:rPr lang="en-GB" altLang="ja-JP" sz="2600" dirty="0">
                <a:cs typeface="Arial" panose="020B0604020202020204" pitchFamily="34" charset="0"/>
              </a:rPr>
              <a:t> 49 ca </a:t>
            </a:r>
            <a:r>
              <a:rPr lang="en-GB" altLang="ja-JP" sz="2600" dirty="0" err="1">
                <a:cs typeface="Arial" panose="020B0604020202020204" pitchFamily="34" charset="0"/>
              </a:rPr>
              <a:t>đã</a:t>
            </a:r>
            <a:r>
              <a:rPr lang="en-GB" altLang="ja-JP" sz="2600" dirty="0">
                <a:cs typeface="Arial" panose="020B0604020202020204" pitchFamily="34" charset="0"/>
              </a:rPr>
              <a:t> </a:t>
            </a:r>
            <a:r>
              <a:rPr lang="en-GB" altLang="ja-JP" sz="2600" dirty="0" err="1">
                <a:cs typeface="Arial" panose="020B0604020202020204" pitchFamily="34" charset="0"/>
              </a:rPr>
              <a:t>tử</a:t>
            </a:r>
            <a:r>
              <a:rPr lang="en-GB" altLang="ja-JP" sz="2600" dirty="0">
                <a:cs typeface="Arial" panose="020B0604020202020204" pitchFamily="34" charset="0"/>
              </a:rPr>
              <a:t> </a:t>
            </a:r>
            <a:r>
              <a:rPr lang="en-GB" altLang="ja-JP" sz="2600" dirty="0" err="1">
                <a:cs typeface="Arial" panose="020B0604020202020204" pitchFamily="34" charset="0"/>
              </a:rPr>
              <a:t>vong</a:t>
            </a:r>
            <a:r>
              <a:rPr lang="en-GB" altLang="ja-JP" sz="2600" dirty="0">
                <a:cs typeface="Arial" panose="020B0604020202020204" pitchFamily="34" charset="0"/>
              </a:rPr>
              <a:t>.</a:t>
            </a:r>
          </a:p>
          <a:p>
            <a:pPr algn="just" eaLnBrk="1" hangingPunct="1"/>
            <a:endParaRPr lang="pt-BR" altLang="ja-JP" sz="2600" i="1" dirty="0">
              <a:cs typeface="Arial" panose="020B0604020202020204" pitchFamily="34" charset="0"/>
            </a:endParaRPr>
          </a:p>
          <a:p>
            <a:pPr algn="just" eaLnBrk="1" hangingPunct="1"/>
            <a:endParaRPr lang="ja-JP" altLang="ja-JP" sz="2800" dirty="0">
              <a:cs typeface="Arial" panose="020B0604020202020204" pitchFamily="34" charset="0"/>
            </a:endParaRPr>
          </a:p>
          <a:p>
            <a:pPr algn="just" eaLnBrk="1" hangingPunct="1"/>
            <a:endParaRPr lang="en-GB" altLang="ja-JP" sz="2800" dirty="0">
              <a:cs typeface="Arial" panose="020B0604020202020204" pitchFamily="34" charset="0"/>
            </a:endParaRPr>
          </a:p>
          <a:p>
            <a:pPr algn="just" eaLnBrk="1" hangingPunct="1"/>
            <a:endParaRPr lang="ja-JP" altLang="en-US" sz="2800" dirty="0">
              <a:cs typeface="Arial" panose="020B0604020202020204" pitchFamily="34" charset="0"/>
            </a:endParaRPr>
          </a:p>
        </p:txBody>
      </p:sp>
      <p:sp>
        <p:nvSpPr>
          <p:cNvPr id="2" name="Title 1">
            <a:extLst>
              <a:ext uri="{FF2B5EF4-FFF2-40B4-BE49-F238E27FC236}">
                <a16:creationId xmlns:a16="http://schemas.microsoft.com/office/drawing/2014/main" xmlns="" id="{2499B27D-5088-4B02-8E77-C89D52744AFF}"/>
              </a:ext>
            </a:extLst>
          </p:cNvPr>
          <p:cNvSpPr>
            <a:spLocks noGrp="1"/>
          </p:cNvSpPr>
          <p:nvPr>
            <p:ph type="title"/>
          </p:nvPr>
        </p:nvSpPr>
        <p:spPr>
          <a:xfrm>
            <a:off x="723370" y="172122"/>
            <a:ext cx="8350705" cy="1054249"/>
          </a:xfrm>
        </p:spPr>
        <p:txBody>
          <a:bodyPr>
            <a:noAutofit/>
          </a:bodyPr>
          <a:lstStyle/>
          <a:p>
            <a:pPr algn="ctr" eaLnBrk="1" fontAlgn="auto" hangingPunct="1">
              <a:spcAft>
                <a:spcPts val="0"/>
              </a:spcAft>
              <a:defRPr/>
            </a:pPr>
            <a:r>
              <a:rPr lang="en-GB" altLang="ja-JP" sz="3600" b="1" dirty="0" err="1">
                <a:solidFill>
                  <a:srgbClr val="800000"/>
                </a:solidFill>
                <a:effectLst/>
                <a:latin typeface="+mn-lt"/>
                <a:cs typeface="Arial" pitchFamily="34" charset="0"/>
              </a:rPr>
              <a:t>Tình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hình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dịch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bệnh</a:t>
            </a:r>
            <a:r>
              <a:rPr lang="en-GB" altLang="ja-JP" sz="3600" b="1" dirty="0">
                <a:solidFill>
                  <a:srgbClr val="800000"/>
                </a:solidFill>
                <a:effectLst/>
                <a:latin typeface="+mn-lt"/>
                <a:cs typeface="Arial" pitchFamily="34" charset="0"/>
              </a:rPr>
              <a:t> do vi </a:t>
            </a:r>
            <a:r>
              <a:rPr lang="en-GB" altLang="ja-JP" sz="3600" b="1" dirty="0" err="1">
                <a:solidFill>
                  <a:srgbClr val="800000"/>
                </a:solidFill>
                <a:effectLst/>
                <a:latin typeface="+mn-lt"/>
                <a:cs typeface="Arial" pitchFamily="34" charset="0"/>
              </a:rPr>
              <a:t>rút</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Zika</a:t>
            </a:r>
            <a:r>
              <a:rPr lang="en-GB" altLang="ja-JP" sz="3600" b="1" dirty="0">
                <a:solidFill>
                  <a:srgbClr val="800000"/>
                </a:solidFill>
                <a:effectLst/>
                <a:latin typeface="+mn-lt"/>
                <a:cs typeface="Arial" pitchFamily="34" charset="0"/>
              </a:rPr>
              <a:t/>
            </a:r>
            <a:br>
              <a:rPr lang="en-GB" altLang="ja-JP" sz="3600" b="1" dirty="0">
                <a:solidFill>
                  <a:srgbClr val="800000"/>
                </a:solidFill>
                <a:effectLst/>
                <a:latin typeface="+mn-lt"/>
                <a:cs typeface="Arial" pitchFamily="34" charset="0"/>
              </a:rPr>
            </a:b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trên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thế</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giới</a:t>
            </a:r>
            <a:r>
              <a:rPr lang="en-GB" altLang="ja-JP" sz="3600" b="1" dirty="0">
                <a:solidFill>
                  <a:srgbClr val="800000"/>
                </a:solidFill>
                <a:effectLst/>
                <a:latin typeface="+mn-lt"/>
                <a:cs typeface="Arial" pitchFamily="34" charset="0"/>
              </a:rPr>
              <a:t> (2)</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5973C9DE-5917-4E81-9F1B-7EC5C78C1808}"/>
              </a:ext>
            </a:extLst>
          </p:cNvPr>
          <p:cNvPicPr>
            <a:picLocks noChangeAspect="1"/>
          </p:cNvPicPr>
          <p:nvPr/>
        </p:nvPicPr>
        <p:blipFill>
          <a:blip r:embed="rId2"/>
          <a:stretch>
            <a:fillRect/>
          </a:stretch>
        </p:blipFill>
        <p:spPr>
          <a:xfrm>
            <a:off x="64546" y="0"/>
            <a:ext cx="9113423" cy="5631628"/>
          </a:xfrm>
          <a:prstGeom prst="rect">
            <a:avLst/>
          </a:prstGeom>
        </p:spPr>
      </p:pic>
    </p:spTree>
    <p:extLst>
      <p:ext uri="{BB962C8B-B14F-4D97-AF65-F5344CB8AC3E}">
        <p14:creationId xmlns:p14="http://schemas.microsoft.com/office/powerpoint/2010/main" val="3069343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3A7B548-D7E8-49F0-BD12-C8B8FADBE11F}"/>
              </a:ext>
            </a:extLst>
          </p:cNvPr>
          <p:cNvSpPr>
            <a:spLocks noGrp="1"/>
          </p:cNvSpPr>
          <p:nvPr>
            <p:ph type="title"/>
          </p:nvPr>
        </p:nvSpPr>
        <p:spPr>
          <a:xfrm>
            <a:off x="1813559" y="212939"/>
            <a:ext cx="7239001" cy="1037795"/>
          </a:xfrm>
        </p:spPr>
        <p:txBody>
          <a:bodyPr>
            <a:normAutofit fontScale="90000"/>
          </a:bodyPr>
          <a:lstStyle/>
          <a:p>
            <a:r>
              <a:rPr lang="en-US" b="1" dirty="0" err="1">
                <a:solidFill>
                  <a:srgbClr val="800000"/>
                </a:solidFill>
                <a:latin typeface="+mn-lt"/>
              </a:rPr>
              <a:t>Khu</a:t>
            </a:r>
            <a:r>
              <a:rPr lang="en-US" b="1" dirty="0">
                <a:solidFill>
                  <a:srgbClr val="800000"/>
                </a:solidFill>
                <a:latin typeface="+mn-lt"/>
              </a:rPr>
              <a:t> </a:t>
            </a:r>
            <a:r>
              <a:rPr lang="en-US" b="1" dirty="0" err="1">
                <a:solidFill>
                  <a:srgbClr val="800000"/>
                </a:solidFill>
                <a:latin typeface="+mn-lt"/>
              </a:rPr>
              <a:t>vực</a:t>
            </a:r>
            <a:r>
              <a:rPr lang="en-US" b="1" dirty="0">
                <a:solidFill>
                  <a:srgbClr val="800000"/>
                </a:solidFill>
                <a:latin typeface="+mn-lt"/>
              </a:rPr>
              <a:t> </a:t>
            </a:r>
            <a:r>
              <a:rPr lang="en-US" b="1" dirty="0" err="1">
                <a:solidFill>
                  <a:srgbClr val="800000"/>
                </a:solidFill>
                <a:latin typeface="+mn-lt"/>
              </a:rPr>
              <a:t>có</a:t>
            </a:r>
            <a:r>
              <a:rPr lang="en-US" b="1" dirty="0">
                <a:solidFill>
                  <a:srgbClr val="800000"/>
                </a:solidFill>
                <a:latin typeface="+mn-lt"/>
              </a:rPr>
              <a:t> </a:t>
            </a:r>
            <a:r>
              <a:rPr lang="en-US" b="1" dirty="0" err="1">
                <a:solidFill>
                  <a:srgbClr val="800000"/>
                </a:solidFill>
                <a:latin typeface="+mn-lt"/>
              </a:rPr>
              <a:t>nguy</a:t>
            </a:r>
            <a:r>
              <a:rPr lang="en-US" b="1" dirty="0">
                <a:solidFill>
                  <a:srgbClr val="800000"/>
                </a:solidFill>
                <a:latin typeface="+mn-lt"/>
              </a:rPr>
              <a:t> c</a:t>
            </a:r>
            <a:r>
              <a:rPr lang="vi-VN" b="1" dirty="0">
                <a:solidFill>
                  <a:srgbClr val="800000"/>
                </a:solidFill>
                <a:latin typeface="+mn-lt"/>
              </a:rPr>
              <a:t>ơ</a:t>
            </a:r>
            <a:r>
              <a:rPr lang="en-US" b="1" dirty="0">
                <a:solidFill>
                  <a:srgbClr val="800000"/>
                </a:solidFill>
                <a:latin typeface="+mn-lt"/>
              </a:rPr>
              <a:t> </a:t>
            </a:r>
            <a:r>
              <a:rPr lang="en-US" b="1" dirty="0" err="1">
                <a:solidFill>
                  <a:srgbClr val="800000"/>
                </a:solidFill>
                <a:latin typeface="+mn-lt"/>
              </a:rPr>
              <a:t>cao</a:t>
            </a:r>
            <a:r>
              <a:rPr lang="en-US" b="1" dirty="0">
                <a:solidFill>
                  <a:srgbClr val="800000"/>
                </a:solidFill>
                <a:latin typeface="+mn-lt"/>
              </a:rPr>
              <a:t> </a:t>
            </a:r>
            <a:r>
              <a:rPr lang="en-US" b="1" dirty="0" err="1">
                <a:solidFill>
                  <a:srgbClr val="800000"/>
                </a:solidFill>
                <a:latin typeface="+mn-lt"/>
              </a:rPr>
              <a:t>mắc</a:t>
            </a:r>
            <a:r>
              <a:rPr lang="en-US" b="1" dirty="0">
                <a:solidFill>
                  <a:srgbClr val="800000"/>
                </a:solidFill>
                <a:latin typeface="+mn-lt"/>
              </a:rPr>
              <a:t> Zika</a:t>
            </a:r>
          </a:p>
        </p:txBody>
      </p:sp>
      <p:sp>
        <p:nvSpPr>
          <p:cNvPr id="3" name="Content Placeholder 2">
            <a:extLst>
              <a:ext uri="{FF2B5EF4-FFF2-40B4-BE49-F238E27FC236}">
                <a16:creationId xmlns:a16="http://schemas.microsoft.com/office/drawing/2014/main" xmlns="" id="{46552720-8575-4671-962C-80E53A238718}"/>
              </a:ext>
            </a:extLst>
          </p:cNvPr>
          <p:cNvSpPr>
            <a:spLocks noGrp="1"/>
          </p:cNvSpPr>
          <p:nvPr>
            <p:ph idx="1"/>
          </p:nvPr>
        </p:nvSpPr>
        <p:spPr/>
        <p:txBody>
          <a:bodyPr>
            <a:normAutofit fontScale="55000" lnSpcReduction="20000"/>
          </a:bodyPr>
          <a:lstStyle/>
          <a:p>
            <a:r>
              <a:rPr lang="en-US" b="1" dirty="0" err="1">
                <a:solidFill>
                  <a:srgbClr val="003300"/>
                </a:solidFill>
              </a:rPr>
              <a:t>Châu</a:t>
            </a:r>
            <a:r>
              <a:rPr lang="en-US" b="1" dirty="0">
                <a:solidFill>
                  <a:srgbClr val="003300"/>
                </a:solidFill>
              </a:rPr>
              <a:t> Phi</a:t>
            </a:r>
            <a:r>
              <a:rPr lang="en-US" dirty="0"/>
              <a:t>: Angola, Burkina Faso, Burundi, Cameroon, Cape Verde, Central African Republic, Ethiopia, Gabon, Guinea-Bissau, Ivory Coast, Nigeria, Senegal, Uganda</a:t>
            </a:r>
          </a:p>
          <a:p>
            <a:r>
              <a:rPr lang="en-US" b="1" dirty="0" err="1">
                <a:solidFill>
                  <a:srgbClr val="003300"/>
                </a:solidFill>
              </a:rPr>
              <a:t>Châu</a:t>
            </a:r>
            <a:r>
              <a:rPr lang="en-US" b="1" dirty="0">
                <a:solidFill>
                  <a:srgbClr val="003300"/>
                </a:solidFill>
              </a:rPr>
              <a:t> Á: </a:t>
            </a:r>
            <a:r>
              <a:rPr lang="en-US" dirty="0"/>
              <a:t>Bangladesh, Burma, Cambodia, India, Indonesia, Laos, Malaysia, Maldives, Philippines, Singapore, Thailand, Vietnam</a:t>
            </a:r>
          </a:p>
          <a:p>
            <a:r>
              <a:rPr lang="en-US" b="1" dirty="0">
                <a:solidFill>
                  <a:srgbClr val="003300"/>
                </a:solidFill>
              </a:rPr>
              <a:t>The Caribbean</a:t>
            </a:r>
            <a:r>
              <a:rPr lang="en-US" dirty="0"/>
              <a:t>: Anguilla, Antigua and Barbuda, Aruba, Bahamas, Barbados, Bonaire, British Virgin Islands, Cayman Islands, Cuba, Curacao, Dominica, Dominican Republic, Grenada, Guadeloupe, Haiti, Jamaica, Martinique, Montserrat, Puerto Rico, Saba, Saint Barthelemy, Saint Kitts and Nevis, Saint Lucia, Saint Martin, Saint Vincent and the Grenadines, Sint Eustatius, Sint Maarten, Trinidad and Tobago, Turks and Caicos, United States Virgin Islands </a:t>
            </a:r>
          </a:p>
          <a:p>
            <a:r>
              <a:rPr lang="en-US" b="1" dirty="0" err="1">
                <a:solidFill>
                  <a:srgbClr val="003300"/>
                </a:solidFill>
              </a:rPr>
              <a:t>Trung</a:t>
            </a:r>
            <a:r>
              <a:rPr lang="en-US" b="1" dirty="0">
                <a:solidFill>
                  <a:srgbClr val="003300"/>
                </a:solidFill>
              </a:rPr>
              <a:t> </a:t>
            </a:r>
            <a:r>
              <a:rPr lang="en-US" b="1" dirty="0" err="1">
                <a:solidFill>
                  <a:srgbClr val="003300"/>
                </a:solidFill>
              </a:rPr>
              <a:t>Mỹ</a:t>
            </a:r>
            <a:r>
              <a:rPr lang="en-US" b="1" dirty="0">
                <a:solidFill>
                  <a:srgbClr val="003300"/>
                </a:solidFill>
              </a:rPr>
              <a:t>: </a:t>
            </a:r>
            <a:r>
              <a:rPr lang="en-US" dirty="0"/>
              <a:t>Belize, Costa Rica, El Salvador, Guatemala, Honduras, Nicaragua, Panama</a:t>
            </a:r>
          </a:p>
          <a:p>
            <a:r>
              <a:rPr lang="en-US" dirty="0"/>
              <a:t> </a:t>
            </a:r>
            <a:r>
              <a:rPr lang="en-US" b="1" dirty="0" err="1">
                <a:solidFill>
                  <a:srgbClr val="003300"/>
                </a:solidFill>
              </a:rPr>
              <a:t>Bắc</a:t>
            </a:r>
            <a:r>
              <a:rPr lang="en-US" b="1" dirty="0">
                <a:solidFill>
                  <a:srgbClr val="003300"/>
                </a:solidFill>
              </a:rPr>
              <a:t> </a:t>
            </a:r>
            <a:r>
              <a:rPr lang="en-US" b="1" dirty="0" err="1">
                <a:solidFill>
                  <a:srgbClr val="003300"/>
                </a:solidFill>
              </a:rPr>
              <a:t>Mỹ</a:t>
            </a:r>
            <a:r>
              <a:rPr lang="en-US" b="1" dirty="0">
                <a:solidFill>
                  <a:srgbClr val="003300"/>
                </a:solidFill>
              </a:rPr>
              <a:t>: </a:t>
            </a:r>
            <a:r>
              <a:rPr lang="en-US" dirty="0"/>
              <a:t>Mexico, United States (Continental US) </a:t>
            </a:r>
          </a:p>
          <a:p>
            <a:r>
              <a:rPr lang="en-US" b="1" dirty="0">
                <a:solidFill>
                  <a:srgbClr val="003300"/>
                </a:solidFill>
              </a:rPr>
              <a:t>The Pacific Islands</a:t>
            </a:r>
            <a:r>
              <a:rPr lang="en-US" dirty="0"/>
              <a:t>: American Samoa, Cook Islands, Easter Island, Federated States of Micronesia, Fiji, French Polynesia, Marshall Islands, New Caledonia, Palau, Papua New Guinea, Samoa, Solomon Islands, Tonga, Vanuatu,</a:t>
            </a:r>
          </a:p>
          <a:p>
            <a:r>
              <a:rPr lang="en-US" b="1" dirty="0">
                <a:solidFill>
                  <a:srgbClr val="003300"/>
                </a:solidFill>
              </a:rPr>
              <a:t>Nam </a:t>
            </a:r>
            <a:r>
              <a:rPr lang="en-US" b="1" dirty="0" err="1">
                <a:solidFill>
                  <a:srgbClr val="003300"/>
                </a:solidFill>
              </a:rPr>
              <a:t>Mỹ</a:t>
            </a:r>
            <a:r>
              <a:rPr lang="en-US" b="1" dirty="0">
                <a:solidFill>
                  <a:srgbClr val="003300"/>
                </a:solidFill>
              </a:rPr>
              <a:t>: </a:t>
            </a:r>
            <a:r>
              <a:rPr lang="en-US" dirty="0"/>
              <a:t>Argentina, Bolivia, Brazil, Colombia, Ecuador, French Guiana, Guyana, Paraguay, Peru, Suriname, Venezuela</a:t>
            </a:r>
          </a:p>
        </p:txBody>
      </p:sp>
    </p:spTree>
    <p:extLst>
      <p:ext uri="{BB962C8B-B14F-4D97-AF65-F5344CB8AC3E}">
        <p14:creationId xmlns:p14="http://schemas.microsoft.com/office/powerpoint/2010/main" val="15459566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A3A13C-E117-4676-A9FB-DBF6F4683BB8}"/>
              </a:ext>
            </a:extLst>
          </p:cNvPr>
          <p:cNvSpPr>
            <a:spLocks noGrp="1"/>
          </p:cNvSpPr>
          <p:nvPr>
            <p:ph type="title"/>
          </p:nvPr>
        </p:nvSpPr>
        <p:spPr>
          <a:xfrm>
            <a:off x="392654" y="107894"/>
            <a:ext cx="6843215" cy="1143000"/>
          </a:xfrm>
        </p:spPr>
        <p:txBody>
          <a:bodyPr/>
          <a:lstStyle/>
          <a:p>
            <a:r>
              <a:rPr lang="en-US" b="1" dirty="0">
                <a:solidFill>
                  <a:srgbClr val="800000"/>
                </a:solidFill>
              </a:rPr>
              <a:t>TẠI MỸ</a:t>
            </a:r>
          </a:p>
        </p:txBody>
      </p:sp>
      <p:sp>
        <p:nvSpPr>
          <p:cNvPr id="3" name="Content Placeholder 2">
            <a:extLst>
              <a:ext uri="{FF2B5EF4-FFF2-40B4-BE49-F238E27FC236}">
                <a16:creationId xmlns:a16="http://schemas.microsoft.com/office/drawing/2014/main" xmlns="" id="{C0AED7E9-1A71-4703-9D76-616726796511}"/>
              </a:ext>
            </a:extLst>
          </p:cNvPr>
          <p:cNvSpPr>
            <a:spLocks noGrp="1"/>
          </p:cNvSpPr>
          <p:nvPr>
            <p:ph idx="1"/>
          </p:nvPr>
        </p:nvSpPr>
        <p:spPr>
          <a:xfrm>
            <a:off x="392654" y="1498002"/>
            <a:ext cx="8229600" cy="4525963"/>
          </a:xfrm>
        </p:spPr>
        <p:txBody>
          <a:bodyPr>
            <a:normAutofit fontScale="85000" lnSpcReduction="20000"/>
          </a:bodyPr>
          <a:lstStyle/>
          <a:p>
            <a:r>
              <a:rPr lang="vi-VN" dirty="0">
                <a:latin typeface="Calibri" panose="020F0502020204030204" pitchFamily="34" charset="0"/>
                <a:cs typeface="Calibri" panose="020F0502020204030204" pitchFamily="34" charset="0"/>
              </a:rPr>
              <a:t>Trước năm 2014, rất ít trường hợp mắc bệnh do virus Zika liên quan đến du lịch được xác định tại Hoa Kỳ.</a:t>
            </a:r>
            <a:endParaRPr lang="en-US" dirty="0">
              <a:latin typeface="Calibri" panose="020F0502020204030204" pitchFamily="34" charset="0"/>
              <a:cs typeface="Calibri" panose="020F0502020204030204" pitchFamily="34" charset="0"/>
            </a:endParaRPr>
          </a:p>
          <a:p>
            <a:r>
              <a:rPr lang="vi-VN" dirty="0">
                <a:latin typeface="Calibri" panose="020F0502020204030204" pitchFamily="34" charset="0"/>
                <a:cs typeface="Calibri" panose="020F0502020204030204" pitchFamily="34" charset="0"/>
              </a:rPr>
              <a:t>Trong năm 2015 và 2016,</a:t>
            </a:r>
            <a:r>
              <a:rPr lang="en-US" dirty="0">
                <a:latin typeface="Calibri" panose="020F0502020204030204" pitchFamily="34" charset="0"/>
                <a:cs typeface="Calibri" panose="020F0502020204030204" pitchFamily="34" charset="0"/>
              </a:rPr>
              <a:t> Vi </a:t>
            </a:r>
            <a:r>
              <a:rPr lang="en-US" dirty="0" err="1">
                <a:latin typeface="Calibri" panose="020F0502020204030204" pitchFamily="34" charset="0"/>
                <a:cs typeface="Calibri" panose="020F0502020204030204" pitchFamily="34" charset="0"/>
              </a:rPr>
              <a:t>rút</a:t>
            </a:r>
            <a:r>
              <a:rPr lang="en-US" dirty="0">
                <a:latin typeface="Calibri" panose="020F0502020204030204" pitchFamily="34" charset="0"/>
                <a:cs typeface="Calibri" panose="020F0502020204030204" pitchFamily="34" charset="0"/>
              </a:rPr>
              <a:t> Zika </a:t>
            </a:r>
            <a:r>
              <a:rPr lang="vi-VN" dirty="0">
                <a:latin typeface="Calibri" panose="020F0502020204030204" pitchFamily="34" charset="0"/>
                <a:cs typeface="Calibri" panose="020F0502020204030204" pitchFamily="34" charset="0"/>
              </a:rPr>
              <a:t>bùng phát lớn</a:t>
            </a:r>
            <a:r>
              <a:rPr lang="en-US" dirty="0">
                <a:latin typeface="Calibri" panose="020F0502020204030204" pitchFamily="34" charset="0"/>
                <a:cs typeface="Calibri" panose="020F0502020204030204" pitchFamily="34" charset="0"/>
              </a:rPr>
              <a:t> </a:t>
            </a:r>
            <a:r>
              <a:rPr lang="vi-VN" dirty="0">
                <a:latin typeface="Calibri" panose="020F0502020204030204" pitchFamily="34" charset="0"/>
                <a:cs typeface="Calibri" panose="020F0502020204030204" pitchFamily="34" charset="0"/>
              </a:rPr>
              <a:t>ở châu Mỹ, dẫn đến sự gia tăng các trường hợp liên quan đến du lịch ở các tiểu bang Hoa Kỳ, lây lan rộng ở Puerto Rico và Quần đảo Virgin thuộc Hoa Kỳ và lây truyền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khu</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trú</a:t>
            </a:r>
            <a:r>
              <a:rPr lang="vi-VN" dirty="0">
                <a:latin typeface="Calibri" panose="020F0502020204030204" pitchFamily="34" charset="0"/>
                <a:cs typeface="Calibri" panose="020F0502020204030204" pitchFamily="34" charset="0"/>
              </a:rPr>
              <a:t> tại địa phương ở Florida và Texas.</a:t>
            </a:r>
            <a:endParaRPr lang="en-US" dirty="0">
              <a:latin typeface="Calibri" panose="020F0502020204030204" pitchFamily="34" charset="0"/>
              <a:cs typeface="Calibri" panose="020F0502020204030204" pitchFamily="34" charset="0"/>
            </a:endParaRPr>
          </a:p>
          <a:p>
            <a:r>
              <a:rPr lang="vi-VN" dirty="0">
                <a:latin typeface="Calibri" panose="020F0502020204030204" pitchFamily="34" charset="0"/>
                <a:cs typeface="Calibri" panose="020F0502020204030204" pitchFamily="34" charset="0"/>
              </a:rPr>
              <a:t>Năm 2017, số trường hợp mắc bệnh do virus Zika được báo cáo tại Hoa Kỳ bắt đầu giảm.</a:t>
            </a:r>
            <a:endParaRPr lang="en-US" dirty="0">
              <a:latin typeface="Calibri" panose="020F0502020204030204" pitchFamily="34" charset="0"/>
              <a:cs typeface="Calibri" panose="020F0502020204030204" pitchFamily="34" charset="0"/>
            </a:endParaRPr>
          </a:p>
          <a:p>
            <a:r>
              <a:rPr lang="en-US" dirty="0" err="1"/>
              <a:t>Năm</a:t>
            </a:r>
            <a:r>
              <a:rPr lang="en-US" dirty="0"/>
              <a:t> 2018 </a:t>
            </a:r>
            <a:r>
              <a:rPr lang="en-US" dirty="0" err="1"/>
              <a:t>ghi</a:t>
            </a:r>
            <a:r>
              <a:rPr lang="en-US" dirty="0"/>
              <a:t> </a:t>
            </a:r>
            <a:r>
              <a:rPr lang="en-US" dirty="0" err="1"/>
              <a:t>nhận</a:t>
            </a:r>
            <a:r>
              <a:rPr lang="en-US" dirty="0"/>
              <a:t> 220 ca, </a:t>
            </a:r>
            <a:r>
              <a:rPr lang="en-US" dirty="0" err="1"/>
              <a:t>trong</a:t>
            </a:r>
            <a:r>
              <a:rPr lang="en-US" dirty="0"/>
              <a:t> </a:t>
            </a:r>
            <a:r>
              <a:rPr lang="en-US" dirty="0" err="1"/>
              <a:t>đo</a:t>
            </a:r>
            <a:r>
              <a:rPr lang="en-US" dirty="0"/>
              <a:t>́ có 147 ca </a:t>
            </a:r>
            <a:r>
              <a:rPr lang="en-US" dirty="0" err="1"/>
              <a:t>nội</a:t>
            </a:r>
            <a:r>
              <a:rPr lang="en-US" dirty="0"/>
              <a:t> </a:t>
            </a:r>
            <a:r>
              <a:rPr lang="en-US" dirty="0" err="1"/>
              <a:t>tại</a:t>
            </a:r>
            <a:endParaRPr lang="en-US" dirty="0">
              <a:latin typeface="Calibri" panose="020F0502020204030204" pitchFamily="34" charset="0"/>
              <a:cs typeface="Calibri" panose="020F0502020204030204" pitchFamily="34" charset="0"/>
            </a:endParaRPr>
          </a:p>
          <a:p>
            <a:r>
              <a:rPr lang="vi-VN" dirty="0">
                <a:latin typeface="Calibri" panose="020F0502020204030204" pitchFamily="34" charset="0"/>
                <a:cs typeface="Calibri" panose="020F0502020204030204" pitchFamily="34" charset="0"/>
              </a:rPr>
              <a:t>Trong năm 2018 và 2019, không có báo cáo về sự lây truyền virus Zika của muỗi ở lục địa Hoa Kỳ.</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67935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5E42BA4-4EDE-4DD5-9915-1E120071701C}"/>
              </a:ext>
            </a:extLst>
          </p:cNvPr>
          <p:cNvSpPr>
            <a:spLocks noGrp="1"/>
          </p:cNvSpPr>
          <p:nvPr>
            <p:ph type="title"/>
          </p:nvPr>
        </p:nvSpPr>
        <p:spPr/>
        <p:txBody>
          <a:bodyPr/>
          <a:lstStyle/>
          <a:p>
            <a:r>
              <a:rPr lang="en-US" b="1" dirty="0">
                <a:solidFill>
                  <a:srgbClr val="800000"/>
                </a:solidFill>
              </a:rPr>
              <a:t>NỘI DUNG</a:t>
            </a:r>
          </a:p>
        </p:txBody>
      </p:sp>
      <p:sp>
        <p:nvSpPr>
          <p:cNvPr id="3" name="Content Placeholder 2">
            <a:extLst>
              <a:ext uri="{FF2B5EF4-FFF2-40B4-BE49-F238E27FC236}">
                <a16:creationId xmlns:a16="http://schemas.microsoft.com/office/drawing/2014/main" xmlns="" id="{29C04A82-D58E-45A9-87CD-F75E008C9FAC}"/>
              </a:ext>
            </a:extLst>
          </p:cNvPr>
          <p:cNvSpPr>
            <a:spLocks noGrp="1"/>
          </p:cNvSpPr>
          <p:nvPr>
            <p:ph idx="1"/>
          </p:nvPr>
        </p:nvSpPr>
        <p:spPr>
          <a:xfrm>
            <a:off x="457200" y="2245660"/>
            <a:ext cx="8229600" cy="1820732"/>
          </a:xfrm>
        </p:spPr>
        <p:txBody>
          <a:bodyPr/>
          <a:lstStyle/>
          <a:p>
            <a:r>
              <a:rPr lang="en-US" dirty="0" err="1"/>
              <a:t>Tổng</a:t>
            </a:r>
            <a:r>
              <a:rPr lang="en-US" dirty="0"/>
              <a:t> </a:t>
            </a:r>
            <a:r>
              <a:rPr lang="en-US" dirty="0" err="1"/>
              <a:t>quan</a:t>
            </a:r>
            <a:endParaRPr lang="en-US" dirty="0"/>
          </a:p>
          <a:p>
            <a:r>
              <a:rPr lang="en-US" dirty="0" err="1"/>
              <a:t>Tình</a:t>
            </a:r>
            <a:r>
              <a:rPr lang="en-US" dirty="0"/>
              <a:t> </a:t>
            </a:r>
            <a:r>
              <a:rPr lang="en-US" dirty="0" err="1"/>
              <a:t>hình</a:t>
            </a:r>
            <a:r>
              <a:rPr lang="en-US" dirty="0"/>
              <a:t> </a:t>
            </a:r>
            <a:r>
              <a:rPr lang="en-US" dirty="0" err="1"/>
              <a:t>nhiễm</a:t>
            </a:r>
            <a:r>
              <a:rPr lang="en-US" dirty="0"/>
              <a:t> vi </a:t>
            </a:r>
            <a:r>
              <a:rPr lang="en-US" dirty="0" err="1"/>
              <a:t>rút</a:t>
            </a:r>
            <a:r>
              <a:rPr lang="en-US" dirty="0"/>
              <a:t> Zika </a:t>
            </a:r>
            <a:r>
              <a:rPr lang="en-US" dirty="0" err="1"/>
              <a:t>trên</a:t>
            </a:r>
            <a:r>
              <a:rPr lang="en-US" dirty="0"/>
              <a:t> </a:t>
            </a:r>
            <a:r>
              <a:rPr lang="en-US" dirty="0" err="1"/>
              <a:t>thế</a:t>
            </a:r>
            <a:r>
              <a:rPr lang="en-US" dirty="0"/>
              <a:t> </a:t>
            </a:r>
            <a:r>
              <a:rPr lang="en-US" dirty="0" err="1"/>
              <a:t>giới</a:t>
            </a:r>
            <a:endParaRPr lang="en-US" dirty="0"/>
          </a:p>
          <a:p>
            <a:r>
              <a:rPr lang="en-US" dirty="0" err="1"/>
              <a:t>Tình</a:t>
            </a:r>
            <a:r>
              <a:rPr lang="en-US" dirty="0"/>
              <a:t> </a:t>
            </a:r>
            <a:r>
              <a:rPr lang="en-US" dirty="0" err="1"/>
              <a:t>hình</a:t>
            </a:r>
            <a:r>
              <a:rPr lang="en-US" dirty="0"/>
              <a:t> </a:t>
            </a:r>
            <a:r>
              <a:rPr lang="en-US" dirty="0" err="1"/>
              <a:t>nhiễm</a:t>
            </a:r>
            <a:r>
              <a:rPr lang="en-US" dirty="0"/>
              <a:t> vi </a:t>
            </a:r>
            <a:r>
              <a:rPr lang="en-US" dirty="0" err="1"/>
              <a:t>rút</a:t>
            </a:r>
            <a:r>
              <a:rPr lang="en-US" dirty="0"/>
              <a:t> Zika </a:t>
            </a:r>
            <a:r>
              <a:rPr lang="en-US" dirty="0" err="1"/>
              <a:t>tại</a:t>
            </a:r>
            <a:r>
              <a:rPr lang="en-US" dirty="0"/>
              <a:t> </a:t>
            </a:r>
            <a:r>
              <a:rPr lang="en-US" dirty="0" err="1"/>
              <a:t>Việt</a:t>
            </a:r>
            <a:r>
              <a:rPr lang="en-US" dirty="0"/>
              <a:t> </a:t>
            </a:r>
            <a:r>
              <a:rPr lang="en-US" dirty="0" err="1"/>
              <a:t>nam</a:t>
            </a:r>
            <a:endParaRPr lang="en-US" dirty="0"/>
          </a:p>
          <a:p>
            <a:pPr marL="0" indent="0">
              <a:buNone/>
            </a:pPr>
            <a:endParaRPr lang="en-US" dirty="0"/>
          </a:p>
        </p:txBody>
      </p:sp>
    </p:spTree>
    <p:extLst>
      <p:ext uri="{BB962C8B-B14F-4D97-AF65-F5344CB8AC3E}">
        <p14:creationId xmlns:p14="http://schemas.microsoft.com/office/powerpoint/2010/main" val="2092004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D9B4E3-F560-4B41-946A-2144524115B5}"/>
              </a:ext>
            </a:extLst>
          </p:cNvPr>
          <p:cNvSpPr>
            <a:spLocks noGrp="1"/>
          </p:cNvSpPr>
          <p:nvPr>
            <p:ph type="title"/>
          </p:nvPr>
        </p:nvSpPr>
        <p:spPr/>
        <p:txBody>
          <a:bodyPr>
            <a:normAutofit fontScale="90000"/>
          </a:bodyPr>
          <a:lstStyle/>
          <a:p>
            <a:r>
              <a:rPr lang="en-US" dirty="0"/>
              <a:t>3. </a:t>
            </a:r>
            <a:r>
              <a:rPr lang="en-US" dirty="0" err="1"/>
              <a:t>Tình</a:t>
            </a:r>
            <a:r>
              <a:rPr lang="en-US" dirty="0"/>
              <a:t> </a:t>
            </a:r>
            <a:r>
              <a:rPr lang="en-US" dirty="0" err="1"/>
              <a:t>hình</a:t>
            </a:r>
            <a:r>
              <a:rPr lang="en-US" dirty="0"/>
              <a:t> </a:t>
            </a:r>
            <a:r>
              <a:rPr lang="en-US" dirty="0" err="1"/>
              <a:t>nhiễm</a:t>
            </a:r>
            <a:r>
              <a:rPr lang="en-US" dirty="0"/>
              <a:t> vi </a:t>
            </a:r>
            <a:r>
              <a:rPr lang="en-US" dirty="0" err="1"/>
              <a:t>rút</a:t>
            </a:r>
            <a:r>
              <a:rPr lang="en-US" dirty="0"/>
              <a:t> Zika </a:t>
            </a:r>
            <a:r>
              <a:rPr lang="en-US" dirty="0" err="1"/>
              <a:t>tẠI</a:t>
            </a:r>
            <a:r>
              <a:rPr lang="en-US" dirty="0"/>
              <a:t> VIỆT NAM</a:t>
            </a:r>
            <a:br>
              <a:rPr lang="en-US" dirty="0"/>
            </a:br>
            <a:r>
              <a:rPr lang="en-US" dirty="0"/>
              <a:t> </a:t>
            </a:r>
          </a:p>
        </p:txBody>
      </p:sp>
      <p:sp>
        <p:nvSpPr>
          <p:cNvPr id="3" name="Text Placeholder 2">
            <a:extLst>
              <a:ext uri="{FF2B5EF4-FFF2-40B4-BE49-F238E27FC236}">
                <a16:creationId xmlns:a16="http://schemas.microsoft.com/office/drawing/2014/main" xmlns="" id="{B4EE4C28-66DD-4E28-844E-A2687434139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91801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7C522E-4853-406F-A18D-17A975544D35}"/>
              </a:ext>
            </a:extLst>
          </p:cNvPr>
          <p:cNvSpPr>
            <a:spLocks noGrp="1"/>
          </p:cNvSpPr>
          <p:nvPr>
            <p:ph type="title"/>
          </p:nvPr>
        </p:nvSpPr>
        <p:spPr/>
        <p:txBody>
          <a:bodyPr>
            <a:noAutofit/>
          </a:bodyPr>
          <a:lstStyle/>
          <a:p>
            <a:r>
              <a:rPr lang="en-US" sz="3600" b="1" dirty="0" err="1">
                <a:solidFill>
                  <a:srgbClr val="800000"/>
                </a:solidFill>
              </a:rPr>
              <a:t>Tình</a:t>
            </a:r>
            <a:r>
              <a:rPr lang="en-US" sz="3600" b="1" dirty="0">
                <a:solidFill>
                  <a:srgbClr val="800000"/>
                </a:solidFill>
              </a:rPr>
              <a:t> </a:t>
            </a:r>
            <a:r>
              <a:rPr lang="en-US" sz="3600" b="1" dirty="0" err="1">
                <a:solidFill>
                  <a:srgbClr val="800000"/>
                </a:solidFill>
              </a:rPr>
              <a:t>hình</a:t>
            </a:r>
            <a:r>
              <a:rPr lang="en-US" sz="3600" b="1" dirty="0">
                <a:solidFill>
                  <a:srgbClr val="800000"/>
                </a:solidFill>
              </a:rPr>
              <a:t> </a:t>
            </a:r>
            <a:r>
              <a:rPr lang="en-US" sz="3600" b="1" dirty="0" err="1">
                <a:solidFill>
                  <a:srgbClr val="800000"/>
                </a:solidFill>
              </a:rPr>
              <a:t>nhiễm</a:t>
            </a:r>
            <a:r>
              <a:rPr lang="en-US" sz="3600" b="1" dirty="0">
                <a:solidFill>
                  <a:srgbClr val="800000"/>
                </a:solidFill>
              </a:rPr>
              <a:t> vi </a:t>
            </a:r>
            <a:r>
              <a:rPr lang="en-US" sz="3600" b="1" dirty="0" err="1">
                <a:solidFill>
                  <a:srgbClr val="800000"/>
                </a:solidFill>
              </a:rPr>
              <a:t>rút</a:t>
            </a:r>
            <a:r>
              <a:rPr lang="en-US" sz="3600" b="1" dirty="0">
                <a:solidFill>
                  <a:srgbClr val="800000"/>
                </a:solidFill>
              </a:rPr>
              <a:t> Zika </a:t>
            </a:r>
            <a:r>
              <a:rPr lang="en-US" sz="3600" b="1" dirty="0" err="1">
                <a:solidFill>
                  <a:srgbClr val="800000"/>
                </a:solidFill>
              </a:rPr>
              <a:t>tại</a:t>
            </a:r>
            <a:r>
              <a:rPr lang="en-US" sz="3600" b="1" dirty="0">
                <a:solidFill>
                  <a:srgbClr val="800000"/>
                </a:solidFill>
              </a:rPr>
              <a:t> VN</a:t>
            </a:r>
            <a:br>
              <a:rPr lang="en-US" sz="3600" b="1" dirty="0">
                <a:solidFill>
                  <a:srgbClr val="800000"/>
                </a:solidFill>
              </a:rPr>
            </a:br>
            <a:endParaRPr lang="en-US" sz="3600" b="1" dirty="0">
              <a:solidFill>
                <a:srgbClr val="800000"/>
              </a:solidFill>
            </a:endParaRPr>
          </a:p>
        </p:txBody>
      </p:sp>
      <p:sp>
        <p:nvSpPr>
          <p:cNvPr id="3" name="Content Placeholder 2">
            <a:extLst>
              <a:ext uri="{FF2B5EF4-FFF2-40B4-BE49-F238E27FC236}">
                <a16:creationId xmlns:a16="http://schemas.microsoft.com/office/drawing/2014/main" xmlns="" id="{10700F2B-9A52-4490-A425-8AAAACD1B9E6}"/>
              </a:ext>
            </a:extLst>
          </p:cNvPr>
          <p:cNvSpPr>
            <a:spLocks noGrp="1"/>
          </p:cNvSpPr>
          <p:nvPr>
            <p:ph idx="1"/>
          </p:nvPr>
        </p:nvSpPr>
        <p:spPr/>
        <p:txBody>
          <a:bodyPr>
            <a:normAutofit/>
          </a:bodyPr>
          <a:lstStyle/>
          <a:p>
            <a:r>
              <a:rPr lang="vi-VN" sz="2800" dirty="0">
                <a:latin typeface="Calibri" panose="020F0502020204030204" pitchFamily="34" charset="0"/>
                <a:cs typeface="Calibri" panose="020F0502020204030204" pitchFamily="34" charset="0"/>
              </a:rPr>
              <a:t>Việt Nam là một trong những quốc gia đã có trường hợp nhiễm virus Zika vào cuối năm 2016.</a:t>
            </a:r>
            <a:endParaRPr lang="en-US" sz="2800" dirty="0">
              <a:latin typeface="Calibri" panose="020F0502020204030204" pitchFamily="34" charset="0"/>
              <a:cs typeface="Calibri" panose="020F0502020204030204" pitchFamily="34" charset="0"/>
            </a:endParaRPr>
          </a:p>
          <a:p>
            <a:r>
              <a:rPr lang="vi-VN" sz="2800" dirty="0">
                <a:latin typeface="Calibri" panose="020F0502020204030204" pitchFamily="34" charset="0"/>
                <a:cs typeface="Calibri" panose="020F0502020204030204" pitchFamily="34" charset="0"/>
              </a:rPr>
              <a:t>Nhiễm virus Zika đầu tiên ở Việt Nam được báo cáo đến WHO vào ngày 5 tháng 4 năm 2016</a:t>
            </a:r>
            <a:endParaRPr 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8418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A81D2A4A-E930-462C-A749-5C5DBA54B6FD}"/>
              </a:ext>
            </a:extLst>
          </p:cNvPr>
          <p:cNvPicPr>
            <a:picLocks noChangeAspect="1"/>
          </p:cNvPicPr>
          <p:nvPr/>
        </p:nvPicPr>
        <p:blipFill rotWithShape="1">
          <a:blip r:embed="rId2"/>
          <a:srcRect l="8021" t="1577"/>
          <a:stretch/>
        </p:blipFill>
        <p:spPr>
          <a:xfrm>
            <a:off x="3856616" y="521748"/>
            <a:ext cx="5287384" cy="6330874"/>
          </a:xfrm>
          <a:prstGeom prst="rect">
            <a:avLst/>
          </a:prstGeom>
        </p:spPr>
      </p:pic>
      <p:sp>
        <p:nvSpPr>
          <p:cNvPr id="3" name="TextBox 2">
            <a:extLst>
              <a:ext uri="{FF2B5EF4-FFF2-40B4-BE49-F238E27FC236}">
                <a16:creationId xmlns:a16="http://schemas.microsoft.com/office/drawing/2014/main" xmlns="" id="{2783D9E0-E296-46D7-8EEF-7D4967868F2A}"/>
              </a:ext>
            </a:extLst>
          </p:cNvPr>
          <p:cNvSpPr txBox="1"/>
          <p:nvPr/>
        </p:nvSpPr>
        <p:spPr>
          <a:xfrm>
            <a:off x="419548" y="1678192"/>
            <a:ext cx="3593054" cy="4093428"/>
          </a:xfrm>
          <a:prstGeom prst="rect">
            <a:avLst/>
          </a:prstGeom>
          <a:noFill/>
        </p:spPr>
        <p:txBody>
          <a:bodyPr wrap="square" rtlCol="0">
            <a:spAutoFit/>
          </a:bodyPr>
          <a:lstStyle/>
          <a:p>
            <a:r>
              <a:rPr lang="en-US" sz="2000" dirty="0" err="1">
                <a:latin typeface="Calibri" panose="020F0502020204030204" pitchFamily="34" charset="0"/>
                <a:cs typeface="Calibri" panose="020F0502020204030204" pitchFamily="34" charset="0"/>
              </a:rPr>
              <a:t>Năm</a:t>
            </a:r>
            <a:r>
              <a:rPr lang="en-US" sz="2000" dirty="0">
                <a:latin typeface="Calibri" panose="020F0502020204030204" pitchFamily="34" charset="0"/>
                <a:cs typeface="Calibri" panose="020F0502020204030204" pitchFamily="34" charset="0"/>
              </a:rPr>
              <a:t> 2017, </a:t>
            </a:r>
            <a:r>
              <a:rPr lang="vi-VN" sz="2000" dirty="0">
                <a:latin typeface="Calibri" panose="020F0502020204030204" pitchFamily="34" charset="0"/>
                <a:cs typeface="Calibri" panose="020F0502020204030204" pitchFamily="34" charset="0"/>
              </a:rPr>
              <a:t>Cục</a:t>
            </a:r>
            <a:r>
              <a:rPr lang="en-US" sz="2000" dirty="0">
                <a:latin typeface="Calibri" panose="020F0502020204030204" pitchFamily="34" charset="0"/>
                <a:cs typeface="Calibri" panose="020F0502020204030204" pitchFamily="34" charset="0"/>
              </a:rPr>
              <a:t> YTDP</a:t>
            </a:r>
            <a:r>
              <a:rPr lang="vi-VN" sz="2000" dirty="0">
                <a:latin typeface="Calibri" panose="020F0502020204030204" pitchFamily="34" charset="0"/>
                <a:cs typeface="Calibri" panose="020F0502020204030204" pitchFamily="34" charset="0"/>
              </a:rPr>
              <a:t> phát hiện 212 trường hợp dương tính</a:t>
            </a:r>
            <a:r>
              <a:rPr lang="en-US" sz="2000" dirty="0">
                <a:latin typeface="Calibri" panose="020F0502020204030204" pitchFamily="34" charset="0"/>
                <a:cs typeface="Calibri" panose="020F0502020204030204" pitchFamily="34" charset="0"/>
              </a:rPr>
              <a:t>/4700 </a:t>
            </a:r>
            <a:r>
              <a:rPr lang="en-US" sz="2000" dirty="0" err="1">
                <a:latin typeface="Calibri" panose="020F0502020204030204" pitchFamily="34" charset="0"/>
                <a:cs typeface="Calibri" panose="020F0502020204030204" pitchFamily="34" charset="0"/>
              </a:rPr>
              <a:t>mẫu</a:t>
            </a:r>
            <a:r>
              <a:rPr lang="en-US" sz="2000" dirty="0">
                <a:latin typeface="Calibri" panose="020F0502020204030204" pitchFamily="34" charset="0"/>
                <a:cs typeface="Calibri" panose="020F0502020204030204" pitchFamily="34" charset="0"/>
              </a:rPr>
              <a:t> XN</a:t>
            </a:r>
            <a:r>
              <a:rPr lang="vi-VN" sz="2000" dirty="0">
                <a:latin typeface="Calibri" panose="020F0502020204030204" pitchFamily="34" charset="0"/>
                <a:cs typeface="Calibri" panose="020F0502020204030204" pitchFamily="34" charset="0"/>
              </a:rPr>
              <a:t> tại 11 tỉnh, thành phố.</a:t>
            </a:r>
          </a:p>
          <a:p>
            <a:r>
              <a:rPr lang="vi-VN" sz="2000" dirty="0">
                <a:latin typeface="Calibri" panose="020F0502020204030204" pitchFamily="34" charset="0"/>
                <a:cs typeface="Calibri" panose="020F0502020204030204" pitchFamily="34" charset="0"/>
              </a:rPr>
              <a:t>Trong đó riêng TP.HCM 186 trường hợp mắc, kế đó là Bình Dương 7 trường hợp, Khánh Hòa 6 bệnh nhân, Đồng Nai 4 bệnh nhân, các tỉnh Phú Yên, Bà Rịa-Vũng Tàu, Long An, Tây Ninh, Cần Thơ, Bình Phước, Đắk Lắk... mỗi tỉnh ghi nhận 1-2 trường hợp.</a:t>
            </a:r>
          </a:p>
          <a:p>
            <a:endParaRPr lang="en-US" sz="2000" dirty="0">
              <a:latin typeface="Calibri" panose="020F0502020204030204" pitchFamily="34" charset="0"/>
              <a:cs typeface="Calibri" panose="020F0502020204030204" pitchFamily="34" charset="0"/>
            </a:endParaRPr>
          </a:p>
        </p:txBody>
      </p:sp>
      <p:sp>
        <p:nvSpPr>
          <p:cNvPr id="4" name="Title 1">
            <a:extLst>
              <a:ext uri="{FF2B5EF4-FFF2-40B4-BE49-F238E27FC236}">
                <a16:creationId xmlns:a16="http://schemas.microsoft.com/office/drawing/2014/main" xmlns="" id="{C948E5E8-43CE-4816-9523-D7BC27574CE0}"/>
              </a:ext>
            </a:extLst>
          </p:cNvPr>
          <p:cNvSpPr txBox="1">
            <a:spLocks/>
          </p:cNvSpPr>
          <p:nvPr/>
        </p:nvSpPr>
        <p:spPr>
          <a:xfrm>
            <a:off x="1566134" y="86379"/>
            <a:ext cx="6843215" cy="74733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err="1">
                <a:solidFill>
                  <a:srgbClr val="800000"/>
                </a:solidFill>
              </a:rPr>
              <a:t>Tình</a:t>
            </a:r>
            <a:r>
              <a:rPr lang="en-US" sz="3600" b="1" dirty="0">
                <a:solidFill>
                  <a:srgbClr val="800000"/>
                </a:solidFill>
              </a:rPr>
              <a:t> </a:t>
            </a:r>
            <a:r>
              <a:rPr lang="en-US" sz="3600" b="1" dirty="0" err="1">
                <a:solidFill>
                  <a:srgbClr val="800000"/>
                </a:solidFill>
              </a:rPr>
              <a:t>hình</a:t>
            </a:r>
            <a:r>
              <a:rPr lang="en-US" sz="3600" b="1" dirty="0">
                <a:solidFill>
                  <a:srgbClr val="800000"/>
                </a:solidFill>
              </a:rPr>
              <a:t> </a:t>
            </a:r>
            <a:r>
              <a:rPr lang="en-US" sz="3600" b="1" dirty="0" err="1">
                <a:solidFill>
                  <a:srgbClr val="800000"/>
                </a:solidFill>
              </a:rPr>
              <a:t>nhiễm</a:t>
            </a:r>
            <a:r>
              <a:rPr lang="en-US" sz="3600" b="1" dirty="0">
                <a:solidFill>
                  <a:srgbClr val="800000"/>
                </a:solidFill>
              </a:rPr>
              <a:t> vi </a:t>
            </a:r>
            <a:r>
              <a:rPr lang="en-US" sz="3600" b="1" dirty="0" err="1">
                <a:solidFill>
                  <a:srgbClr val="800000"/>
                </a:solidFill>
              </a:rPr>
              <a:t>rút</a:t>
            </a:r>
            <a:r>
              <a:rPr lang="en-US" sz="3600" b="1" dirty="0">
                <a:solidFill>
                  <a:srgbClr val="800000"/>
                </a:solidFill>
              </a:rPr>
              <a:t> Zika </a:t>
            </a:r>
            <a:r>
              <a:rPr lang="en-US" sz="3600" b="1" dirty="0" err="1">
                <a:solidFill>
                  <a:srgbClr val="800000"/>
                </a:solidFill>
              </a:rPr>
              <a:t>tại</a:t>
            </a:r>
            <a:r>
              <a:rPr lang="en-US" sz="3600" b="1" dirty="0">
                <a:solidFill>
                  <a:srgbClr val="800000"/>
                </a:solidFill>
              </a:rPr>
              <a:t> VN</a:t>
            </a:r>
            <a:br>
              <a:rPr lang="en-US" sz="3600" b="1" dirty="0">
                <a:solidFill>
                  <a:srgbClr val="800000"/>
                </a:solidFill>
              </a:rPr>
            </a:br>
            <a:endParaRPr lang="en-US" sz="3600" b="1" dirty="0">
              <a:solidFill>
                <a:srgbClr val="800000"/>
              </a:solidFill>
            </a:endParaRPr>
          </a:p>
        </p:txBody>
      </p:sp>
    </p:spTree>
    <p:extLst>
      <p:ext uri="{BB962C8B-B14F-4D97-AF65-F5344CB8AC3E}">
        <p14:creationId xmlns:p14="http://schemas.microsoft.com/office/powerpoint/2010/main" val="739389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welcome\Downloads\bieudo phan bo zik kvp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1238" y="1297116"/>
            <a:ext cx="6527491" cy="44693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65007" y="69587"/>
            <a:ext cx="8078993" cy="685800"/>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r>
              <a:rPr lang="en-US" b="1" dirty="0" err="1">
                <a:solidFill>
                  <a:srgbClr val="800000"/>
                </a:solidFill>
                <a:cs typeface="Arial" pitchFamily="34" charset="0"/>
              </a:rPr>
              <a:t>Tình</a:t>
            </a:r>
            <a:r>
              <a:rPr lang="en-US" b="1" dirty="0">
                <a:solidFill>
                  <a:srgbClr val="800000"/>
                </a:solidFill>
                <a:cs typeface="Arial" pitchFamily="34" charset="0"/>
              </a:rPr>
              <a:t> </a:t>
            </a:r>
            <a:r>
              <a:rPr lang="en-US" b="1" dirty="0" err="1">
                <a:solidFill>
                  <a:srgbClr val="800000"/>
                </a:solidFill>
                <a:cs typeface="Arial" pitchFamily="34" charset="0"/>
              </a:rPr>
              <a:t>hình</a:t>
            </a:r>
            <a:r>
              <a:rPr lang="en-US" b="1" dirty="0">
                <a:solidFill>
                  <a:srgbClr val="800000"/>
                </a:solidFill>
                <a:cs typeface="Arial" pitchFamily="34" charset="0"/>
              </a:rPr>
              <a:t> ZIKA </a:t>
            </a:r>
            <a:r>
              <a:rPr lang="en-US" b="1" dirty="0" err="1">
                <a:solidFill>
                  <a:srgbClr val="800000"/>
                </a:solidFill>
                <a:cs typeface="Arial" pitchFamily="34" charset="0"/>
              </a:rPr>
              <a:t>tại</a:t>
            </a:r>
            <a:r>
              <a:rPr lang="en-US" b="1" dirty="0">
                <a:solidFill>
                  <a:srgbClr val="800000"/>
                </a:solidFill>
                <a:cs typeface="Arial" pitchFamily="34" charset="0"/>
              </a:rPr>
              <a:t> </a:t>
            </a:r>
            <a:r>
              <a:rPr lang="en-US" b="1" dirty="0" err="1">
                <a:solidFill>
                  <a:srgbClr val="800000"/>
                </a:solidFill>
                <a:cs typeface="Arial" pitchFamily="34" charset="0"/>
              </a:rPr>
              <a:t>Việt</a:t>
            </a:r>
            <a:r>
              <a:rPr lang="en-US" b="1" dirty="0">
                <a:solidFill>
                  <a:srgbClr val="800000"/>
                </a:solidFill>
                <a:cs typeface="Arial" pitchFamily="34" charset="0"/>
              </a:rPr>
              <a:t> Nam</a:t>
            </a:r>
          </a:p>
        </p:txBody>
      </p:sp>
      <p:pic>
        <p:nvPicPr>
          <p:cNvPr id="5" name="Picture 4">
            <a:extLst>
              <a:ext uri="{FF2B5EF4-FFF2-40B4-BE49-F238E27FC236}">
                <a16:creationId xmlns:a16="http://schemas.microsoft.com/office/drawing/2014/main" xmlns="" id="{84167D4C-5283-4A17-9527-B788BA2DD8DD}"/>
              </a:ext>
            </a:extLst>
          </p:cNvPr>
          <p:cNvPicPr/>
          <p:nvPr/>
        </p:nvPicPr>
        <p:blipFill>
          <a:blip r:embed="rId3"/>
          <a:stretch>
            <a:fillRect/>
          </a:stretch>
        </p:blipFill>
        <p:spPr>
          <a:xfrm>
            <a:off x="261738" y="1048512"/>
            <a:ext cx="3246120" cy="4760975"/>
          </a:xfrm>
          <a:prstGeom prst="rect">
            <a:avLst/>
          </a:prstGeom>
        </p:spPr>
      </p:pic>
      <p:sp>
        <p:nvSpPr>
          <p:cNvPr id="4" name="TextBox 3">
            <a:extLst>
              <a:ext uri="{FF2B5EF4-FFF2-40B4-BE49-F238E27FC236}">
                <a16:creationId xmlns:a16="http://schemas.microsoft.com/office/drawing/2014/main" xmlns="" id="{59833A74-41C4-405F-9412-76E665D02398}"/>
              </a:ext>
            </a:extLst>
          </p:cNvPr>
          <p:cNvSpPr txBox="1"/>
          <p:nvPr/>
        </p:nvSpPr>
        <p:spPr>
          <a:xfrm>
            <a:off x="114747" y="5278540"/>
            <a:ext cx="3645049" cy="830997"/>
          </a:xfrm>
          <a:prstGeom prst="rect">
            <a:avLst/>
          </a:prstGeom>
          <a:noFill/>
        </p:spPr>
        <p:txBody>
          <a:bodyPr wrap="square" rtlCol="0">
            <a:spAutoFit/>
          </a:bodyPr>
          <a:lstStyle/>
          <a:p>
            <a:r>
              <a:rPr lang="en-US" sz="1600" b="1" dirty="0">
                <a:solidFill>
                  <a:srgbClr val="002060"/>
                </a:solidFill>
                <a:cs typeface="Arial" pitchFamily="34" charset="0"/>
              </a:rPr>
              <a:t>KVPN </a:t>
            </a:r>
            <a:r>
              <a:rPr lang="en-US" sz="1600" b="1" dirty="0" err="1">
                <a:solidFill>
                  <a:srgbClr val="002060"/>
                </a:solidFill>
                <a:cs typeface="Arial" pitchFamily="34" charset="0"/>
              </a:rPr>
              <a:t>chiếm</a:t>
            </a:r>
            <a:endParaRPr lang="en-US" sz="1600" b="1" dirty="0">
              <a:solidFill>
                <a:srgbClr val="002060"/>
              </a:solidFill>
              <a:cs typeface="Arial" pitchFamily="34" charset="0"/>
            </a:endParaRPr>
          </a:p>
          <a:p>
            <a:r>
              <a:rPr lang="en-US" sz="1600" dirty="0">
                <a:solidFill>
                  <a:srgbClr val="002060"/>
                </a:solidFill>
                <a:cs typeface="Arial" pitchFamily="34" charset="0"/>
              </a:rPr>
              <a:t>90% </a:t>
            </a:r>
            <a:r>
              <a:rPr lang="en-US" sz="1600" dirty="0" err="1">
                <a:solidFill>
                  <a:srgbClr val="002060"/>
                </a:solidFill>
                <a:cs typeface="Arial" pitchFamily="34" charset="0"/>
              </a:rPr>
              <a:t>sô</a:t>
            </a:r>
            <a:r>
              <a:rPr lang="en-US" sz="1600" dirty="0">
                <a:solidFill>
                  <a:srgbClr val="002060"/>
                </a:solidFill>
                <a:cs typeface="Arial" pitchFamily="34" charset="0"/>
              </a:rPr>
              <a:t>́ ca </a:t>
            </a:r>
            <a:r>
              <a:rPr lang="en-US" sz="1600" dirty="0" err="1">
                <a:solidFill>
                  <a:srgbClr val="002060"/>
                </a:solidFill>
                <a:cs typeface="Arial" pitchFamily="34" charset="0"/>
              </a:rPr>
              <a:t>ca</a:t>
            </a:r>
            <a:r>
              <a:rPr lang="en-US" sz="1600" dirty="0">
                <a:solidFill>
                  <a:srgbClr val="002060"/>
                </a:solidFill>
                <a:cs typeface="Arial" pitchFamily="34" charset="0"/>
              </a:rPr>
              <a:t>̉ </a:t>
            </a:r>
            <a:r>
              <a:rPr lang="en-US" sz="1600" dirty="0" err="1">
                <a:solidFill>
                  <a:srgbClr val="002060"/>
                </a:solidFill>
                <a:cs typeface="Arial" pitchFamily="34" charset="0"/>
              </a:rPr>
              <a:t>nước</a:t>
            </a:r>
            <a:r>
              <a:rPr lang="en-US" sz="1600" dirty="0">
                <a:solidFill>
                  <a:srgbClr val="002060"/>
                </a:solidFill>
                <a:cs typeface="Arial" pitchFamily="34" charset="0"/>
              </a:rPr>
              <a:t> (2016-2017)</a:t>
            </a:r>
          </a:p>
          <a:p>
            <a:r>
              <a:rPr lang="en-US" sz="1600" dirty="0">
                <a:solidFill>
                  <a:srgbClr val="002060"/>
                </a:solidFill>
                <a:cs typeface="Arial" pitchFamily="34" charset="0"/>
              </a:rPr>
              <a:t>100% </a:t>
            </a:r>
            <a:r>
              <a:rPr lang="en-US" sz="1600" dirty="0" err="1">
                <a:solidFill>
                  <a:srgbClr val="002060"/>
                </a:solidFill>
                <a:cs typeface="Arial" pitchFamily="34" charset="0"/>
              </a:rPr>
              <a:t>số</a:t>
            </a:r>
            <a:r>
              <a:rPr lang="en-US" sz="1600" dirty="0">
                <a:solidFill>
                  <a:srgbClr val="002060"/>
                </a:solidFill>
                <a:cs typeface="Arial" pitchFamily="34" charset="0"/>
              </a:rPr>
              <a:t> ca </a:t>
            </a:r>
            <a:r>
              <a:rPr lang="en-US" sz="1600" dirty="0" err="1">
                <a:solidFill>
                  <a:srgbClr val="002060"/>
                </a:solidFill>
                <a:cs typeface="Arial" pitchFamily="34" charset="0"/>
              </a:rPr>
              <a:t>ca</a:t>
            </a:r>
            <a:r>
              <a:rPr lang="en-US" sz="1600" dirty="0">
                <a:solidFill>
                  <a:srgbClr val="002060"/>
                </a:solidFill>
                <a:cs typeface="Arial" pitchFamily="34" charset="0"/>
              </a:rPr>
              <a:t>̉ </a:t>
            </a:r>
            <a:r>
              <a:rPr lang="en-US" sz="1600" dirty="0" err="1">
                <a:solidFill>
                  <a:srgbClr val="002060"/>
                </a:solidFill>
                <a:cs typeface="Arial" pitchFamily="34" charset="0"/>
              </a:rPr>
              <a:t>nước</a:t>
            </a:r>
            <a:r>
              <a:rPr lang="en-US" sz="1600" dirty="0">
                <a:solidFill>
                  <a:srgbClr val="002060"/>
                </a:solidFill>
                <a:cs typeface="Arial" pitchFamily="34" charset="0"/>
              </a:rPr>
              <a:t> (2018)</a:t>
            </a:r>
          </a:p>
        </p:txBody>
      </p:sp>
      <p:sp>
        <p:nvSpPr>
          <p:cNvPr id="17" name="TextBox 16"/>
          <p:cNvSpPr txBox="1"/>
          <p:nvPr/>
        </p:nvSpPr>
        <p:spPr>
          <a:xfrm>
            <a:off x="6400800" y="4572000"/>
            <a:ext cx="2306859" cy="646331"/>
          </a:xfrm>
          <a:prstGeom prst="rect">
            <a:avLst/>
          </a:prstGeom>
          <a:noFill/>
        </p:spPr>
        <p:txBody>
          <a:bodyPr wrap="square" rtlCol="0">
            <a:spAutoFit/>
          </a:bodyPr>
          <a:lstStyle/>
          <a:p>
            <a:r>
              <a:rPr lang="en-US" dirty="0">
                <a:solidFill>
                  <a:srgbClr val="002060"/>
                </a:solidFill>
                <a:cs typeface="Arial" pitchFamily="34" charset="0"/>
              </a:rPr>
              <a:t>11/20 </a:t>
            </a:r>
            <a:r>
              <a:rPr lang="en-US" dirty="0" err="1">
                <a:solidFill>
                  <a:srgbClr val="002060"/>
                </a:solidFill>
                <a:cs typeface="Arial" pitchFamily="34" charset="0"/>
              </a:rPr>
              <a:t>tỉnh</a:t>
            </a:r>
            <a:r>
              <a:rPr lang="en-US" dirty="0">
                <a:solidFill>
                  <a:srgbClr val="002060"/>
                </a:solidFill>
                <a:cs typeface="Arial" pitchFamily="34" charset="0"/>
              </a:rPr>
              <a:t> </a:t>
            </a:r>
            <a:r>
              <a:rPr lang="en-US" dirty="0" err="1">
                <a:solidFill>
                  <a:srgbClr val="002060"/>
                </a:solidFill>
                <a:cs typeface="Arial" pitchFamily="34" charset="0"/>
              </a:rPr>
              <a:t>tại</a:t>
            </a:r>
            <a:r>
              <a:rPr lang="en-US" dirty="0">
                <a:solidFill>
                  <a:srgbClr val="002060"/>
                </a:solidFill>
                <a:cs typeface="Arial" pitchFamily="34" charset="0"/>
              </a:rPr>
              <a:t> </a:t>
            </a:r>
            <a:r>
              <a:rPr lang="en-US" dirty="0" err="1">
                <a:solidFill>
                  <a:srgbClr val="002060"/>
                </a:solidFill>
                <a:cs typeface="Arial" pitchFamily="34" charset="0"/>
              </a:rPr>
              <a:t>KVPN</a:t>
            </a:r>
            <a:r>
              <a:rPr lang="en-US" dirty="0">
                <a:solidFill>
                  <a:srgbClr val="002060"/>
                </a:solidFill>
                <a:cs typeface="Arial" pitchFamily="34" charset="0"/>
              </a:rPr>
              <a:t> </a:t>
            </a:r>
            <a:r>
              <a:rPr lang="en-US" dirty="0" err="1">
                <a:solidFill>
                  <a:srgbClr val="002060"/>
                </a:solidFill>
                <a:cs typeface="Arial" pitchFamily="34" charset="0"/>
              </a:rPr>
              <a:t>phát</a:t>
            </a:r>
            <a:r>
              <a:rPr lang="en-US" dirty="0">
                <a:solidFill>
                  <a:srgbClr val="002060"/>
                </a:solidFill>
                <a:cs typeface="Arial" pitchFamily="34" charset="0"/>
              </a:rPr>
              <a:t> </a:t>
            </a:r>
            <a:r>
              <a:rPr lang="en-US" dirty="0" err="1">
                <a:solidFill>
                  <a:srgbClr val="002060"/>
                </a:solidFill>
                <a:cs typeface="Arial" pitchFamily="34" charset="0"/>
              </a:rPr>
              <a:t>hiện</a:t>
            </a:r>
            <a:r>
              <a:rPr lang="en-US" dirty="0">
                <a:solidFill>
                  <a:srgbClr val="002060"/>
                </a:solidFill>
                <a:cs typeface="Arial" pitchFamily="34" charset="0"/>
              </a:rPr>
              <a:t> có </a:t>
            </a:r>
            <a:r>
              <a:rPr lang="en-US" dirty="0" err="1">
                <a:solidFill>
                  <a:srgbClr val="002060"/>
                </a:solidFill>
                <a:cs typeface="Arial" pitchFamily="34" charset="0"/>
              </a:rPr>
              <a:t>Zika</a:t>
            </a:r>
            <a:endParaRPr lang="en-US" dirty="0">
              <a:solidFill>
                <a:srgbClr val="002060"/>
              </a:solidFill>
              <a:cs typeface="Arial" pitchFamily="34" charset="0"/>
            </a:endParaRPr>
          </a:p>
        </p:txBody>
      </p:sp>
    </p:spTree>
    <p:extLst>
      <p:ext uri="{BB962C8B-B14F-4D97-AF65-F5344CB8AC3E}">
        <p14:creationId xmlns:p14="http://schemas.microsoft.com/office/powerpoint/2010/main" val="3829967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08268" y="0"/>
            <a:ext cx="7535732" cy="6858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b="0" i="0" u="none"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b="1" dirty="0" err="1">
                <a:solidFill>
                  <a:srgbClr val="800000"/>
                </a:solidFill>
                <a:latin typeface="Calibri" panose="020F0502020204030204" pitchFamily="34" charset="0"/>
                <a:cs typeface="Calibri" panose="020F0502020204030204" pitchFamily="34" charset="0"/>
              </a:rPr>
              <a:t>Tình</a:t>
            </a:r>
            <a:r>
              <a:rPr lang="en-US" b="1" dirty="0">
                <a:solidFill>
                  <a:srgbClr val="800000"/>
                </a:solidFill>
                <a:latin typeface="Calibri" panose="020F0502020204030204" pitchFamily="34" charset="0"/>
                <a:cs typeface="Calibri" panose="020F0502020204030204" pitchFamily="34" charset="0"/>
              </a:rPr>
              <a:t> </a:t>
            </a:r>
            <a:r>
              <a:rPr lang="en-US" b="1" dirty="0" err="1">
                <a:solidFill>
                  <a:srgbClr val="800000"/>
                </a:solidFill>
                <a:latin typeface="Calibri" panose="020F0502020204030204" pitchFamily="34" charset="0"/>
                <a:cs typeface="Calibri" panose="020F0502020204030204" pitchFamily="34" charset="0"/>
              </a:rPr>
              <a:t>hình</a:t>
            </a:r>
            <a:r>
              <a:rPr lang="en-US" b="1" dirty="0">
                <a:solidFill>
                  <a:srgbClr val="800000"/>
                </a:solidFill>
                <a:latin typeface="Calibri" panose="020F0502020204030204" pitchFamily="34" charset="0"/>
                <a:cs typeface="Calibri" panose="020F0502020204030204" pitchFamily="34" charset="0"/>
              </a:rPr>
              <a:t> ZIKA </a:t>
            </a:r>
            <a:r>
              <a:rPr lang="en-US" b="1" dirty="0" err="1">
                <a:solidFill>
                  <a:srgbClr val="800000"/>
                </a:solidFill>
                <a:latin typeface="Calibri" panose="020F0502020204030204" pitchFamily="34" charset="0"/>
                <a:cs typeface="Calibri" panose="020F0502020204030204" pitchFamily="34" charset="0"/>
              </a:rPr>
              <a:t>tại</a:t>
            </a:r>
            <a:r>
              <a:rPr lang="en-US" b="1" dirty="0">
                <a:solidFill>
                  <a:srgbClr val="800000"/>
                </a:solidFill>
                <a:latin typeface="Calibri" panose="020F0502020204030204" pitchFamily="34" charset="0"/>
                <a:cs typeface="Calibri" panose="020F0502020204030204" pitchFamily="34" charset="0"/>
              </a:rPr>
              <a:t> </a:t>
            </a:r>
            <a:r>
              <a:rPr lang="en-US" b="1" dirty="0" err="1">
                <a:solidFill>
                  <a:srgbClr val="800000"/>
                </a:solidFill>
                <a:latin typeface="Calibri" panose="020F0502020204030204" pitchFamily="34" charset="0"/>
                <a:cs typeface="Calibri" panose="020F0502020204030204" pitchFamily="34" charset="0"/>
              </a:rPr>
              <a:t>Việt</a:t>
            </a:r>
            <a:r>
              <a:rPr lang="en-US" b="1" dirty="0">
                <a:solidFill>
                  <a:srgbClr val="800000"/>
                </a:solidFill>
                <a:latin typeface="Calibri" panose="020F0502020204030204" pitchFamily="34" charset="0"/>
                <a:cs typeface="Calibri" panose="020F0502020204030204" pitchFamily="34" charset="0"/>
              </a:rPr>
              <a:t> Nam</a:t>
            </a:r>
          </a:p>
        </p:txBody>
      </p:sp>
      <p:graphicFrame>
        <p:nvGraphicFramePr>
          <p:cNvPr id="5" name="Chart 4"/>
          <p:cNvGraphicFramePr>
            <a:graphicFrameLocks/>
          </p:cNvGraphicFramePr>
          <p:nvPr>
            <p:extLst>
              <p:ext uri="{D42A27DB-BD31-4B8C-83A1-F6EECF244321}">
                <p14:modId xmlns:p14="http://schemas.microsoft.com/office/powerpoint/2010/main" val="2174629479"/>
              </p:ext>
            </p:extLst>
          </p:nvPr>
        </p:nvGraphicFramePr>
        <p:xfrm>
          <a:off x="2866913" y="737796"/>
          <a:ext cx="4831080" cy="22761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619543896"/>
              </p:ext>
            </p:extLst>
          </p:nvPr>
        </p:nvGraphicFramePr>
        <p:xfrm>
          <a:off x="152400" y="2996004"/>
          <a:ext cx="8839200" cy="3124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8661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5940914-EB9E-428D-B456-5A1AA88BF671}"/>
              </a:ext>
            </a:extLst>
          </p:cNvPr>
          <p:cNvSpPr>
            <a:spLocks noGrp="1"/>
          </p:cNvSpPr>
          <p:nvPr>
            <p:ph idx="1"/>
          </p:nvPr>
        </p:nvSpPr>
        <p:spPr/>
        <p:txBody>
          <a:bodyPr>
            <a:normAutofit/>
          </a:bodyPr>
          <a:lstStyle/>
          <a:p>
            <a:r>
              <a:rPr lang="en-US" dirty="0" err="1">
                <a:latin typeface="Calibri" panose="020F0502020204030204" pitchFamily="34" charset="0"/>
                <a:cs typeface="Calibri" panose="020F0502020204030204" pitchFamily="34" charset="0"/>
              </a:rPr>
              <a:t>Tháng</a:t>
            </a:r>
            <a:r>
              <a:rPr lang="en-US" dirty="0">
                <a:latin typeface="Calibri" panose="020F0502020204030204" pitchFamily="34" charset="0"/>
                <a:cs typeface="Calibri" panose="020F0502020204030204" pitchFamily="34" charset="0"/>
              </a:rPr>
              <a:t> 10 </a:t>
            </a:r>
            <a:r>
              <a:rPr lang="en-US" dirty="0" err="1">
                <a:latin typeface="Calibri" panose="020F0502020204030204" pitchFamily="34" charset="0"/>
                <a:cs typeface="Calibri" panose="020F0502020204030204" pitchFamily="34" charset="0"/>
              </a:rPr>
              <a:t>năm</a:t>
            </a:r>
            <a:r>
              <a:rPr lang="en-US" dirty="0">
                <a:latin typeface="Calibri" panose="020F0502020204030204" pitchFamily="34" charset="0"/>
                <a:cs typeface="Calibri" panose="020F0502020204030204" pitchFamily="34" charset="0"/>
              </a:rPr>
              <a:t> 2016, </a:t>
            </a:r>
            <a:r>
              <a:rPr lang="en-US" dirty="0" err="1">
                <a:latin typeface="Calibri" panose="020F0502020204030204" pitchFamily="34" charset="0"/>
                <a:cs typeface="Calibri" panose="020F0502020204030204" pitchFamily="34" charset="0"/>
              </a:rPr>
              <a:t>Bộ</a:t>
            </a:r>
            <a:r>
              <a:rPr lang="en-US" dirty="0">
                <a:latin typeface="Calibri" panose="020F0502020204030204" pitchFamily="34" charset="0"/>
                <a:cs typeface="Calibri" panose="020F0502020204030204" pitchFamily="34" charset="0"/>
              </a:rPr>
              <a:t> Y </a:t>
            </a:r>
            <a:r>
              <a:rPr lang="en-US" dirty="0" err="1">
                <a:latin typeface="Calibri" panose="020F0502020204030204" pitchFamily="34" charset="0"/>
                <a:cs typeface="Calibri" panose="020F0502020204030204" pitchFamily="34" charset="0"/>
              </a:rPr>
              <a:t>tế</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Việt</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nam</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báo</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cáo</a:t>
            </a:r>
            <a:r>
              <a:rPr lang="en-US" dirty="0">
                <a:latin typeface="Calibri" panose="020F0502020204030204" pitchFamily="34" charset="0"/>
                <a:cs typeface="Calibri" panose="020F0502020204030204" pitchFamily="34" charset="0"/>
              </a:rPr>
              <a:t> tr</a:t>
            </a:r>
            <a:r>
              <a:rPr lang="vi-VN" dirty="0">
                <a:latin typeface="Calibri" panose="020F0502020204030204" pitchFamily="34" charset="0"/>
                <a:cs typeface="Calibri" panose="020F0502020204030204" pitchFamily="34" charset="0"/>
              </a:rPr>
              <a:t>ư</a:t>
            </a:r>
            <a:r>
              <a:rPr lang="en-US" dirty="0" err="1">
                <a:latin typeface="Calibri" panose="020F0502020204030204" pitchFamily="34" charset="0"/>
                <a:cs typeface="Calibri" panose="020F0502020204030204" pitchFamily="34" charset="0"/>
              </a:rPr>
              <a:t>ờng</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hợp</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đầu</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tiên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mắc</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chứng</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đầu</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nhỏ</a:t>
            </a:r>
            <a:r>
              <a:rPr lang="en-US" dirty="0">
                <a:latin typeface="Calibri" panose="020F0502020204030204" pitchFamily="34" charset="0"/>
                <a:cs typeface="Calibri" panose="020F0502020204030204" pitchFamily="34" charset="0"/>
              </a:rPr>
              <a:t> ở </a:t>
            </a:r>
            <a:r>
              <a:rPr lang="en-US" dirty="0" err="1">
                <a:latin typeface="Calibri" panose="020F0502020204030204" pitchFamily="34" charset="0"/>
                <a:cs typeface="Calibri" panose="020F0502020204030204" pitchFamily="34" charset="0"/>
              </a:rPr>
              <a:t>trẻ</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gái</a:t>
            </a:r>
            <a:r>
              <a:rPr lang="en-US" dirty="0">
                <a:latin typeface="Calibri" panose="020F0502020204030204" pitchFamily="34" charset="0"/>
                <a:cs typeface="Calibri" panose="020F0502020204030204" pitchFamily="34" charset="0"/>
              </a:rPr>
              <a:t> 4 </a:t>
            </a:r>
            <a:r>
              <a:rPr lang="en-US" dirty="0" err="1">
                <a:latin typeface="Calibri" panose="020F0502020204030204" pitchFamily="34" charset="0"/>
                <a:cs typeface="Calibri" panose="020F0502020204030204" pitchFamily="34" charset="0"/>
              </a:rPr>
              <a:t>tháng</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tuổi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sinh</a:t>
            </a:r>
            <a:r>
              <a:rPr lang="en-US" dirty="0">
                <a:latin typeface="Calibri" panose="020F0502020204030204" pitchFamily="34" charset="0"/>
                <a:cs typeface="Calibri" panose="020F0502020204030204" pitchFamily="34" charset="0"/>
              </a:rPr>
              <a:t> ra </a:t>
            </a:r>
            <a:r>
              <a:rPr lang="en-US" dirty="0" err="1">
                <a:latin typeface="Calibri" panose="020F0502020204030204" pitchFamily="34" charset="0"/>
                <a:cs typeface="Calibri" panose="020F0502020204030204" pitchFamily="34" charset="0"/>
              </a:rPr>
              <a:t>tại</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Đắc</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Lắc</a:t>
            </a:r>
            <a:endParaRPr lang="en-US" dirty="0">
              <a:latin typeface="Calibri" panose="020F0502020204030204" pitchFamily="34" charset="0"/>
              <a:cs typeface="Calibri" panose="020F0502020204030204" pitchFamily="34" charset="0"/>
            </a:endParaRPr>
          </a:p>
          <a:p>
            <a:r>
              <a:rPr lang="en-US" dirty="0" err="1">
                <a:latin typeface="Calibri" panose="020F0502020204030204" pitchFamily="34" charset="0"/>
                <a:cs typeface="Calibri" panose="020F0502020204030204" pitchFamily="34" charset="0"/>
              </a:rPr>
              <a:t>Năm</a:t>
            </a:r>
            <a:r>
              <a:rPr lang="en-US" dirty="0">
                <a:latin typeface="Calibri" panose="020F0502020204030204" pitchFamily="34" charset="0"/>
                <a:cs typeface="Calibri" panose="020F0502020204030204" pitchFamily="34" charset="0"/>
              </a:rPr>
              <a:t> 2017, </a:t>
            </a:r>
            <a:r>
              <a:rPr lang="vi-VN" dirty="0">
                <a:latin typeface="Calibri" panose="020F0502020204030204" pitchFamily="34" charset="0"/>
                <a:cs typeface="Calibri" panose="020F0502020204030204" pitchFamily="34" charset="0"/>
              </a:rPr>
              <a:t>phát hiện 28 phụ nữ mang thai nhiễm virus Zika</a:t>
            </a:r>
            <a:r>
              <a:rPr lang="en-US" dirty="0">
                <a:latin typeface="Calibri" panose="020F0502020204030204" pitchFamily="34" charset="0"/>
                <a:cs typeface="Calibri" panose="020F0502020204030204" pitchFamily="34" charset="0"/>
              </a:rPr>
              <a:t> </a:t>
            </a:r>
            <a:r>
              <a:rPr lang="vi-VN" dirty="0">
                <a:latin typeface="Calibri" panose="020F0502020204030204" pitchFamily="34" charset="0"/>
                <a:cs typeface="Calibri" panose="020F0502020204030204" pitchFamily="34" charset="0"/>
              </a:rPr>
              <a:t>từ 205 mẫu xét nghiệm.</a:t>
            </a:r>
            <a:endParaRPr lang="en-US" dirty="0">
              <a:latin typeface="Calibri" panose="020F0502020204030204" pitchFamily="34" charset="0"/>
              <a:cs typeface="Calibri" panose="020F0502020204030204" pitchFamily="34" charset="0"/>
            </a:endParaRPr>
          </a:p>
        </p:txBody>
      </p:sp>
      <p:sp>
        <p:nvSpPr>
          <p:cNvPr id="4" name="Title 1">
            <a:extLst>
              <a:ext uri="{FF2B5EF4-FFF2-40B4-BE49-F238E27FC236}">
                <a16:creationId xmlns:a16="http://schemas.microsoft.com/office/drawing/2014/main" xmlns="" id="{61FE6A2D-A3DE-4A67-9DB6-DD9A842FAF62}"/>
              </a:ext>
            </a:extLst>
          </p:cNvPr>
          <p:cNvSpPr>
            <a:spLocks noGrp="1"/>
          </p:cNvSpPr>
          <p:nvPr>
            <p:ph type="title"/>
          </p:nvPr>
        </p:nvSpPr>
        <p:spPr>
          <a:xfrm>
            <a:off x="1905000" y="247744"/>
            <a:ext cx="6843713" cy="1143000"/>
          </a:xfrm>
        </p:spPr>
        <p:txBody>
          <a:bodyPr>
            <a:noAutofit/>
          </a:bodyPr>
          <a:lstStyle/>
          <a:p>
            <a:r>
              <a:rPr lang="en-US" sz="3600" b="1" dirty="0" err="1">
                <a:solidFill>
                  <a:srgbClr val="800000"/>
                </a:solidFill>
              </a:rPr>
              <a:t>Tình</a:t>
            </a:r>
            <a:r>
              <a:rPr lang="en-US" sz="3600" b="1" dirty="0">
                <a:solidFill>
                  <a:srgbClr val="800000"/>
                </a:solidFill>
              </a:rPr>
              <a:t> </a:t>
            </a:r>
            <a:r>
              <a:rPr lang="en-US" sz="3600" b="1" dirty="0" err="1">
                <a:solidFill>
                  <a:srgbClr val="800000"/>
                </a:solidFill>
              </a:rPr>
              <a:t>hình</a:t>
            </a:r>
            <a:r>
              <a:rPr lang="en-US" sz="3600" b="1" dirty="0">
                <a:solidFill>
                  <a:srgbClr val="800000"/>
                </a:solidFill>
              </a:rPr>
              <a:t> </a:t>
            </a:r>
            <a:r>
              <a:rPr lang="en-US" sz="3600" b="1" dirty="0" err="1">
                <a:solidFill>
                  <a:srgbClr val="800000"/>
                </a:solidFill>
              </a:rPr>
              <a:t>nhiễm</a:t>
            </a:r>
            <a:r>
              <a:rPr lang="en-US" sz="3600" b="1" dirty="0">
                <a:solidFill>
                  <a:srgbClr val="800000"/>
                </a:solidFill>
              </a:rPr>
              <a:t> vi </a:t>
            </a:r>
            <a:r>
              <a:rPr lang="en-US" sz="3600" b="1" dirty="0" err="1">
                <a:solidFill>
                  <a:srgbClr val="800000"/>
                </a:solidFill>
              </a:rPr>
              <a:t>rút</a:t>
            </a:r>
            <a:r>
              <a:rPr lang="en-US" sz="3600" b="1" dirty="0">
                <a:solidFill>
                  <a:srgbClr val="800000"/>
                </a:solidFill>
              </a:rPr>
              <a:t> Zika </a:t>
            </a:r>
            <a:r>
              <a:rPr lang="en-US" sz="3600" b="1" dirty="0" err="1">
                <a:solidFill>
                  <a:srgbClr val="800000"/>
                </a:solidFill>
              </a:rPr>
              <a:t>tại</a:t>
            </a:r>
            <a:r>
              <a:rPr lang="en-US" sz="3600" b="1" dirty="0">
                <a:solidFill>
                  <a:srgbClr val="800000"/>
                </a:solidFill>
              </a:rPr>
              <a:t> VN</a:t>
            </a:r>
            <a:br>
              <a:rPr lang="en-US" sz="3600" b="1" dirty="0">
                <a:solidFill>
                  <a:srgbClr val="800000"/>
                </a:solidFill>
              </a:rPr>
            </a:br>
            <a:endParaRPr lang="en-US" sz="3600" b="1" dirty="0">
              <a:solidFill>
                <a:srgbClr val="800000"/>
              </a:solidFill>
            </a:endParaRPr>
          </a:p>
        </p:txBody>
      </p:sp>
    </p:spTree>
    <p:extLst>
      <p:ext uri="{BB962C8B-B14F-4D97-AF65-F5344CB8AC3E}">
        <p14:creationId xmlns:p14="http://schemas.microsoft.com/office/powerpoint/2010/main" val="1248469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860EB15A-BCAC-4E79-B3AC-2C2BABD0D29C}"/>
              </a:ext>
            </a:extLst>
          </p:cNvPr>
          <p:cNvSpPr txBox="1">
            <a:spLocks/>
          </p:cNvSpPr>
          <p:nvPr/>
        </p:nvSpPr>
        <p:spPr>
          <a:xfrm>
            <a:off x="0" y="152400"/>
            <a:ext cx="9144000" cy="6858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b="0" i="0" u="none"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b="1" dirty="0" err="1">
                <a:solidFill>
                  <a:srgbClr val="800000"/>
                </a:solidFill>
                <a:cs typeface="Arial" pitchFamily="34" charset="0"/>
              </a:rPr>
              <a:t>Kết</a:t>
            </a:r>
            <a:r>
              <a:rPr lang="en-US" b="1" dirty="0">
                <a:solidFill>
                  <a:srgbClr val="800000"/>
                </a:solidFill>
                <a:cs typeface="Arial" pitchFamily="34" charset="0"/>
              </a:rPr>
              <a:t> </a:t>
            </a:r>
            <a:r>
              <a:rPr lang="en-US" b="1" dirty="0" err="1">
                <a:solidFill>
                  <a:srgbClr val="800000"/>
                </a:solidFill>
                <a:cs typeface="Arial" pitchFamily="34" charset="0"/>
              </a:rPr>
              <a:t>quả</a:t>
            </a:r>
            <a:r>
              <a:rPr lang="en-US" b="1" dirty="0">
                <a:solidFill>
                  <a:srgbClr val="800000"/>
                </a:solidFill>
                <a:cs typeface="Arial" pitchFamily="34" charset="0"/>
              </a:rPr>
              <a:t> </a:t>
            </a:r>
            <a:r>
              <a:rPr lang="en-US" b="1" dirty="0" err="1">
                <a:solidFill>
                  <a:srgbClr val="800000"/>
                </a:solidFill>
                <a:cs typeface="Arial" pitchFamily="34" charset="0"/>
              </a:rPr>
              <a:t>theo</a:t>
            </a:r>
            <a:r>
              <a:rPr lang="en-US" b="1" dirty="0">
                <a:solidFill>
                  <a:srgbClr val="800000"/>
                </a:solidFill>
                <a:cs typeface="Arial" pitchFamily="34" charset="0"/>
              </a:rPr>
              <a:t> </a:t>
            </a:r>
            <a:r>
              <a:rPr lang="en-US" b="1" dirty="0" err="1">
                <a:solidFill>
                  <a:srgbClr val="800000"/>
                </a:solidFill>
                <a:cs typeface="Arial" pitchFamily="34" charset="0"/>
              </a:rPr>
              <a:t>dõi</a:t>
            </a:r>
            <a:r>
              <a:rPr lang="en-US" b="1" dirty="0">
                <a:solidFill>
                  <a:srgbClr val="800000"/>
                </a:solidFill>
                <a:cs typeface="Arial" pitchFamily="34" charset="0"/>
              </a:rPr>
              <a:t> </a:t>
            </a:r>
            <a:r>
              <a:rPr lang="en-US" b="1" dirty="0" err="1">
                <a:solidFill>
                  <a:srgbClr val="800000"/>
                </a:solidFill>
                <a:cs typeface="Arial" pitchFamily="34" charset="0"/>
              </a:rPr>
              <a:t>thai</a:t>
            </a:r>
            <a:r>
              <a:rPr lang="en-US" b="1" dirty="0">
                <a:solidFill>
                  <a:srgbClr val="800000"/>
                </a:solidFill>
                <a:cs typeface="Arial" pitchFamily="34" charset="0"/>
              </a:rPr>
              <a:t> </a:t>
            </a:r>
            <a:r>
              <a:rPr lang="en-US" b="1" dirty="0" err="1">
                <a:solidFill>
                  <a:srgbClr val="800000"/>
                </a:solidFill>
                <a:cs typeface="Arial" pitchFamily="34" charset="0"/>
              </a:rPr>
              <a:t>phụ</a:t>
            </a:r>
            <a:endParaRPr lang="en-US" b="1" dirty="0">
              <a:solidFill>
                <a:srgbClr val="800000"/>
              </a:solidFill>
              <a:cs typeface="Arial"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val="1253582283"/>
              </p:ext>
            </p:extLst>
          </p:nvPr>
        </p:nvGraphicFramePr>
        <p:xfrm>
          <a:off x="47804" y="838200"/>
          <a:ext cx="8959932" cy="533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767568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0EB15A-BCAC-4E79-B3AC-2C2BABD0D29C}"/>
              </a:ext>
            </a:extLst>
          </p:cNvPr>
          <p:cNvSpPr>
            <a:spLocks noGrp="1"/>
          </p:cNvSpPr>
          <p:nvPr>
            <p:ph type="title"/>
          </p:nvPr>
        </p:nvSpPr>
        <p:spPr>
          <a:xfrm>
            <a:off x="0" y="179294"/>
            <a:ext cx="9144000" cy="685800"/>
          </a:xfrm>
          <a:noFill/>
          <a:ln>
            <a:noFill/>
          </a:ln>
        </p:spPr>
        <p:style>
          <a:lnRef idx="2">
            <a:schemeClr val="accent5"/>
          </a:lnRef>
          <a:fillRef idx="1">
            <a:schemeClr val="lt1"/>
          </a:fillRef>
          <a:effectRef idx="0">
            <a:schemeClr val="accent5"/>
          </a:effectRef>
          <a:fontRef idx="minor">
            <a:schemeClr val="dk1"/>
          </a:fontRef>
        </p:style>
        <p:txBody>
          <a:bodyPr>
            <a:normAutofit fontScale="90000"/>
          </a:bodyPr>
          <a:lstStyle/>
          <a:p>
            <a:r>
              <a:rPr lang="en-US" b="1" dirty="0" err="1">
                <a:solidFill>
                  <a:srgbClr val="800000"/>
                </a:solidFill>
                <a:cs typeface="Arial" pitchFamily="34" charset="0"/>
              </a:rPr>
              <a:t>Kết</a:t>
            </a:r>
            <a:r>
              <a:rPr lang="en-US" b="1" dirty="0">
                <a:solidFill>
                  <a:srgbClr val="800000"/>
                </a:solidFill>
                <a:cs typeface="Arial" pitchFamily="34" charset="0"/>
              </a:rPr>
              <a:t> </a:t>
            </a:r>
            <a:r>
              <a:rPr lang="en-US" b="1" dirty="0" err="1">
                <a:solidFill>
                  <a:srgbClr val="800000"/>
                </a:solidFill>
                <a:cs typeface="Arial" pitchFamily="34" charset="0"/>
              </a:rPr>
              <a:t>quả</a:t>
            </a:r>
            <a:r>
              <a:rPr lang="en-US" b="1" dirty="0">
                <a:solidFill>
                  <a:srgbClr val="800000"/>
                </a:solidFill>
                <a:cs typeface="Arial" pitchFamily="34" charset="0"/>
              </a:rPr>
              <a:t> </a:t>
            </a:r>
            <a:r>
              <a:rPr lang="en-US" b="1" dirty="0" err="1">
                <a:solidFill>
                  <a:srgbClr val="800000"/>
                </a:solidFill>
                <a:cs typeface="Arial" pitchFamily="34" charset="0"/>
              </a:rPr>
              <a:t>theo</a:t>
            </a:r>
            <a:r>
              <a:rPr lang="en-US" b="1" dirty="0">
                <a:solidFill>
                  <a:srgbClr val="800000"/>
                </a:solidFill>
                <a:cs typeface="Arial" pitchFamily="34" charset="0"/>
              </a:rPr>
              <a:t> </a:t>
            </a:r>
            <a:r>
              <a:rPr lang="en-US" b="1" dirty="0" err="1">
                <a:solidFill>
                  <a:srgbClr val="800000"/>
                </a:solidFill>
                <a:cs typeface="Arial" pitchFamily="34" charset="0"/>
              </a:rPr>
              <a:t>dõi</a:t>
            </a:r>
            <a:r>
              <a:rPr lang="en-US" b="1" dirty="0">
                <a:solidFill>
                  <a:srgbClr val="800000"/>
                </a:solidFill>
                <a:cs typeface="Arial" pitchFamily="34" charset="0"/>
              </a:rPr>
              <a:t> </a:t>
            </a:r>
            <a:r>
              <a:rPr lang="en-US" b="1" dirty="0" err="1">
                <a:solidFill>
                  <a:srgbClr val="800000"/>
                </a:solidFill>
                <a:cs typeface="Arial" pitchFamily="34" charset="0"/>
              </a:rPr>
              <a:t>thai</a:t>
            </a:r>
            <a:r>
              <a:rPr lang="en-US" b="1" dirty="0">
                <a:solidFill>
                  <a:srgbClr val="800000"/>
                </a:solidFill>
                <a:cs typeface="Arial" pitchFamily="34" charset="0"/>
              </a:rPr>
              <a:t> </a:t>
            </a:r>
            <a:r>
              <a:rPr lang="en-US" b="1" dirty="0" err="1">
                <a:solidFill>
                  <a:srgbClr val="800000"/>
                </a:solidFill>
                <a:cs typeface="Arial" pitchFamily="34" charset="0"/>
              </a:rPr>
              <a:t>phụ</a:t>
            </a:r>
            <a:endParaRPr lang="en-US" b="1" dirty="0">
              <a:solidFill>
                <a:srgbClr val="800000"/>
              </a:solidFill>
              <a:cs typeface="Arial" pitchFamily="34" charset="0"/>
            </a:endParaRPr>
          </a:p>
        </p:txBody>
      </p:sp>
      <p:graphicFrame>
        <p:nvGraphicFramePr>
          <p:cNvPr id="4" name="Chart 3"/>
          <p:cNvGraphicFramePr>
            <a:graphicFrameLocks/>
          </p:cNvGraphicFramePr>
          <p:nvPr>
            <p:extLst/>
          </p:nvPr>
        </p:nvGraphicFramePr>
        <p:xfrm>
          <a:off x="609600" y="2209800"/>
          <a:ext cx="8077199" cy="388620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4"/>
          <p:cNvSpPr>
            <a:spLocks noGrp="1"/>
          </p:cNvSpPr>
          <p:nvPr>
            <p:ph idx="1"/>
          </p:nvPr>
        </p:nvSpPr>
        <p:spPr>
          <a:xfrm>
            <a:off x="457200" y="1550894"/>
            <a:ext cx="8229600" cy="381000"/>
          </a:xfrm>
        </p:spPr>
        <p:txBody>
          <a:bodyPr>
            <a:normAutofit fontScale="70000" lnSpcReduction="20000"/>
          </a:bodyPr>
          <a:lstStyle/>
          <a:p>
            <a:pPr marL="0" indent="0">
              <a:buNone/>
            </a:pPr>
            <a:r>
              <a:rPr lang="en-US" dirty="0" err="1">
                <a:cs typeface="Arial" pitchFamily="34" charset="0"/>
              </a:rPr>
              <a:t>Đặc</a:t>
            </a:r>
            <a:r>
              <a:rPr lang="en-US" dirty="0">
                <a:cs typeface="Arial" pitchFamily="34" charset="0"/>
              </a:rPr>
              <a:t> </a:t>
            </a:r>
            <a:r>
              <a:rPr lang="en-US" dirty="0" err="1">
                <a:cs typeface="Arial" pitchFamily="34" charset="0"/>
              </a:rPr>
              <a:t>điểm</a:t>
            </a:r>
            <a:r>
              <a:rPr lang="en-US" dirty="0">
                <a:cs typeface="Arial" pitchFamily="34" charset="0"/>
              </a:rPr>
              <a:t> </a:t>
            </a:r>
            <a:r>
              <a:rPr lang="en-US" dirty="0" err="1">
                <a:cs typeface="Arial" pitchFamily="34" charset="0"/>
              </a:rPr>
              <a:t>tình</a:t>
            </a:r>
            <a:r>
              <a:rPr lang="en-US" dirty="0">
                <a:cs typeface="Arial" pitchFamily="34" charset="0"/>
              </a:rPr>
              <a:t> </a:t>
            </a:r>
            <a:r>
              <a:rPr lang="en-US" dirty="0" err="1">
                <a:cs typeface="Arial" pitchFamily="34" charset="0"/>
              </a:rPr>
              <a:t>trạng</a:t>
            </a:r>
            <a:r>
              <a:rPr lang="en-US" dirty="0">
                <a:cs typeface="Arial" pitchFamily="34" charset="0"/>
              </a:rPr>
              <a:t> </a:t>
            </a:r>
            <a:r>
              <a:rPr lang="en-US" dirty="0" err="1">
                <a:cs typeface="Arial" pitchFamily="34" charset="0"/>
              </a:rPr>
              <a:t>thai</a:t>
            </a:r>
            <a:r>
              <a:rPr lang="en-US" dirty="0">
                <a:cs typeface="Arial" pitchFamily="34" charset="0"/>
              </a:rPr>
              <a:t> </a:t>
            </a:r>
            <a:r>
              <a:rPr lang="en-US" dirty="0" err="1">
                <a:cs typeface="Arial" pitchFamily="34" charset="0"/>
              </a:rPr>
              <a:t>phu</a:t>
            </a:r>
            <a:r>
              <a:rPr lang="en-US" dirty="0">
                <a:cs typeface="Arial" pitchFamily="34" charset="0"/>
              </a:rPr>
              <a:t>̣ </a:t>
            </a:r>
            <a:r>
              <a:rPr lang="en-US" dirty="0" err="1">
                <a:cs typeface="Arial" pitchFamily="34" charset="0"/>
              </a:rPr>
              <a:t>nhiễm</a:t>
            </a:r>
            <a:r>
              <a:rPr lang="en-US" dirty="0">
                <a:cs typeface="Arial" pitchFamily="34" charset="0"/>
              </a:rPr>
              <a:t> ZIKA ở </a:t>
            </a:r>
            <a:r>
              <a:rPr lang="en-US" dirty="0" err="1">
                <a:cs typeface="Arial" pitchFamily="34" charset="0"/>
              </a:rPr>
              <a:t>các</a:t>
            </a:r>
            <a:r>
              <a:rPr lang="en-US" dirty="0">
                <a:cs typeface="Arial" pitchFamily="34" charset="0"/>
              </a:rPr>
              <a:t> </a:t>
            </a:r>
            <a:r>
              <a:rPr lang="en-US" dirty="0" err="1">
                <a:cs typeface="Arial" pitchFamily="34" charset="0"/>
              </a:rPr>
              <a:t>giai</a:t>
            </a:r>
            <a:r>
              <a:rPr lang="en-US" dirty="0">
                <a:cs typeface="Arial" pitchFamily="34" charset="0"/>
              </a:rPr>
              <a:t> </a:t>
            </a:r>
            <a:r>
              <a:rPr lang="en-US" dirty="0" err="1">
                <a:cs typeface="Arial" pitchFamily="34" charset="0"/>
              </a:rPr>
              <a:t>đoạn</a:t>
            </a:r>
            <a:r>
              <a:rPr lang="en-US" dirty="0">
                <a:cs typeface="Arial" pitchFamily="34" charset="0"/>
              </a:rPr>
              <a:t> </a:t>
            </a:r>
            <a:r>
              <a:rPr lang="en-US" dirty="0" err="1">
                <a:cs typeface="Arial" pitchFamily="34" charset="0"/>
              </a:rPr>
              <a:t>của</a:t>
            </a:r>
            <a:r>
              <a:rPr lang="en-US" dirty="0">
                <a:cs typeface="Arial" pitchFamily="34" charset="0"/>
              </a:rPr>
              <a:t> </a:t>
            </a:r>
            <a:r>
              <a:rPr lang="en-US" dirty="0" err="1">
                <a:cs typeface="Arial" pitchFamily="34" charset="0"/>
              </a:rPr>
              <a:t>thai</a:t>
            </a:r>
            <a:r>
              <a:rPr lang="en-US" dirty="0">
                <a:cs typeface="Arial" pitchFamily="34" charset="0"/>
              </a:rPr>
              <a:t> </a:t>
            </a:r>
            <a:r>
              <a:rPr lang="en-US" dirty="0" err="1">
                <a:cs typeface="Arial" pitchFamily="34" charset="0"/>
              </a:rPr>
              <a:t>ky</a:t>
            </a:r>
            <a:r>
              <a:rPr lang="en-US" dirty="0">
                <a:cs typeface="Arial" pitchFamily="34" charset="0"/>
              </a:rPr>
              <a:t>̀</a:t>
            </a:r>
          </a:p>
        </p:txBody>
      </p:sp>
    </p:spTree>
    <p:extLst>
      <p:ext uri="{BB962C8B-B14F-4D97-AF65-F5344CB8AC3E}">
        <p14:creationId xmlns:p14="http://schemas.microsoft.com/office/powerpoint/2010/main" val="661158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860EB15A-BCAC-4E79-B3AC-2C2BABD0D29C}"/>
              </a:ext>
            </a:extLst>
          </p:cNvPr>
          <p:cNvSpPr txBox="1">
            <a:spLocks/>
          </p:cNvSpPr>
          <p:nvPr/>
        </p:nvSpPr>
        <p:spPr>
          <a:xfrm>
            <a:off x="0" y="152400"/>
            <a:ext cx="9144000" cy="6858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b="0" i="0" u="none"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b="1">
                <a:solidFill>
                  <a:srgbClr val="800000"/>
                </a:solidFill>
                <a:cs typeface="Arial" pitchFamily="34" charset="0"/>
              </a:rPr>
              <a:t>Kết quả theo dõi thai phụ</a:t>
            </a:r>
            <a:endParaRPr lang="en-US" b="1" dirty="0">
              <a:solidFill>
                <a:srgbClr val="800000"/>
              </a:solidFill>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826091037"/>
              </p:ext>
            </p:extLst>
          </p:nvPr>
        </p:nvGraphicFramePr>
        <p:xfrm>
          <a:off x="304800" y="2438400"/>
          <a:ext cx="8229600" cy="3581400"/>
        </p:xfrm>
        <a:graphic>
          <a:graphicData uri="http://schemas.openxmlformats.org/drawingml/2006/table">
            <a:tbl>
              <a:tblPr firstRow="1" bandRow="1">
                <a:tableStyleId>{7DF18680-E054-41AD-8BC1-D1AEF772440D}</a:tableStyleId>
              </a:tblPr>
              <a:tblGrid>
                <a:gridCol w="2209800">
                  <a:extLst>
                    <a:ext uri="{9D8B030D-6E8A-4147-A177-3AD203B41FA5}">
                      <a16:colId xmlns:a16="http://schemas.microsoft.com/office/drawing/2014/main" xmlns="" val="20000"/>
                    </a:ext>
                  </a:extLst>
                </a:gridCol>
                <a:gridCol w="1676400">
                  <a:extLst>
                    <a:ext uri="{9D8B030D-6E8A-4147-A177-3AD203B41FA5}">
                      <a16:colId xmlns:a16="http://schemas.microsoft.com/office/drawing/2014/main" xmlns="" val="20001"/>
                    </a:ext>
                  </a:extLst>
                </a:gridCol>
                <a:gridCol w="2286000">
                  <a:extLst>
                    <a:ext uri="{9D8B030D-6E8A-4147-A177-3AD203B41FA5}">
                      <a16:colId xmlns:a16="http://schemas.microsoft.com/office/drawing/2014/main" xmlns="" val="20002"/>
                    </a:ext>
                  </a:extLst>
                </a:gridCol>
                <a:gridCol w="2057400">
                  <a:extLst>
                    <a:ext uri="{9D8B030D-6E8A-4147-A177-3AD203B41FA5}">
                      <a16:colId xmlns:a16="http://schemas.microsoft.com/office/drawing/2014/main" xmlns="" val="20003"/>
                    </a:ext>
                  </a:extLst>
                </a:gridCol>
              </a:tblGrid>
              <a:tr h="742950">
                <a:tc>
                  <a:txBody>
                    <a:bodyPr/>
                    <a:lstStyle/>
                    <a:p>
                      <a:pPr algn="ctr"/>
                      <a:r>
                        <a:rPr lang="en-US" sz="1800">
                          <a:latin typeface="Arial" pitchFamily="34" charset="0"/>
                          <a:cs typeface="Arial" pitchFamily="34" charset="0"/>
                        </a:rPr>
                        <a:t>Thai kỳ</a:t>
                      </a:r>
                    </a:p>
                  </a:txBody>
                  <a:tcPr anchor="ctr"/>
                </a:tc>
                <a:tc>
                  <a:txBody>
                    <a:bodyPr/>
                    <a:lstStyle/>
                    <a:p>
                      <a:pPr algn="ctr"/>
                      <a:r>
                        <a:rPr lang="en-US" sz="1800">
                          <a:latin typeface="Arial" pitchFamily="34" charset="0"/>
                          <a:cs typeface="Arial" pitchFamily="34" charset="0"/>
                        </a:rPr>
                        <a:t>TS trẻ</a:t>
                      </a:r>
                    </a:p>
                  </a:txBody>
                  <a:tcPr anchor="ctr"/>
                </a:tc>
                <a:tc>
                  <a:txBody>
                    <a:bodyPr/>
                    <a:lstStyle/>
                    <a:p>
                      <a:pPr algn="ctr"/>
                      <a:r>
                        <a:rPr lang="en-US" sz="1800">
                          <a:latin typeface="Arial" pitchFamily="34" charset="0"/>
                          <a:cs typeface="Arial" pitchFamily="34" charset="0"/>
                        </a:rPr>
                        <a:t>Ts trẻ</a:t>
                      </a:r>
                      <a:r>
                        <a:rPr lang="en-US" sz="1800" baseline="0">
                          <a:latin typeface="Arial" pitchFamily="34" charset="0"/>
                          <a:cs typeface="Arial" pitchFamily="34" charset="0"/>
                        </a:rPr>
                        <a:t> xét nghiệm (*)</a:t>
                      </a:r>
                      <a:endParaRPr lang="en-US" sz="1800">
                        <a:latin typeface="Arial" pitchFamily="34" charset="0"/>
                        <a:cs typeface="Arial" pitchFamily="34" charset="0"/>
                      </a:endParaRPr>
                    </a:p>
                  </a:txBody>
                  <a:tcPr anchor="ctr"/>
                </a:tc>
                <a:tc>
                  <a:txBody>
                    <a:bodyPr/>
                    <a:lstStyle/>
                    <a:p>
                      <a:pPr algn="ctr"/>
                      <a:r>
                        <a:rPr lang="en-US" sz="1800" dirty="0" err="1">
                          <a:latin typeface="Arial" pitchFamily="34" charset="0"/>
                          <a:cs typeface="Arial" pitchFamily="34" charset="0"/>
                        </a:rPr>
                        <a:t>Kết</a:t>
                      </a:r>
                      <a:r>
                        <a:rPr lang="en-US" sz="1800" baseline="0" dirty="0">
                          <a:latin typeface="Arial" pitchFamily="34" charset="0"/>
                          <a:cs typeface="Arial" pitchFamily="34" charset="0"/>
                        </a:rPr>
                        <a:t> quả ZIKA (+)</a:t>
                      </a:r>
                      <a:endParaRPr lang="en-US" sz="1800" dirty="0">
                        <a:latin typeface="Arial" pitchFamily="34" charset="0"/>
                        <a:cs typeface="Arial" pitchFamily="34" charset="0"/>
                      </a:endParaRPr>
                    </a:p>
                  </a:txBody>
                  <a:tcPr anchor="ctr"/>
                </a:tc>
                <a:extLst>
                  <a:ext uri="{0D108BD9-81ED-4DB2-BD59-A6C34878D82A}">
                    <a16:rowId xmlns:a16="http://schemas.microsoft.com/office/drawing/2014/main" xmlns="" val="10000"/>
                  </a:ext>
                </a:extLst>
              </a:tr>
              <a:tr h="742950">
                <a:tc>
                  <a:txBody>
                    <a:bodyPr/>
                    <a:lstStyle/>
                    <a:p>
                      <a:r>
                        <a:rPr lang="en-US" sz="1800" dirty="0">
                          <a:latin typeface="Arial" pitchFamily="34" charset="0"/>
                          <a:cs typeface="Arial" pitchFamily="34" charset="0"/>
                        </a:rPr>
                        <a:t>3 </a:t>
                      </a:r>
                      <a:r>
                        <a:rPr lang="en-US" sz="1800" dirty="0" err="1">
                          <a:latin typeface="Arial" pitchFamily="34" charset="0"/>
                          <a:cs typeface="Arial" pitchFamily="34" charset="0"/>
                        </a:rPr>
                        <a:t>tháng</a:t>
                      </a:r>
                      <a:r>
                        <a:rPr lang="en-US" sz="1800" dirty="0">
                          <a:latin typeface="Arial" pitchFamily="34" charset="0"/>
                          <a:cs typeface="Arial" pitchFamily="34" charset="0"/>
                        </a:rPr>
                        <a:t> </a:t>
                      </a:r>
                      <a:r>
                        <a:rPr lang="en-US" sz="1800" dirty="0" err="1">
                          <a:latin typeface="Arial" pitchFamily="34" charset="0"/>
                          <a:cs typeface="Arial" pitchFamily="34" charset="0"/>
                        </a:rPr>
                        <a:t>đầu</a:t>
                      </a:r>
                      <a:endParaRPr lang="en-US" sz="1800" dirty="0">
                        <a:latin typeface="Arial" pitchFamily="34" charset="0"/>
                        <a:cs typeface="Arial" pitchFamily="34" charset="0"/>
                      </a:endParaRPr>
                    </a:p>
                  </a:txBody>
                  <a:tcPr anchor="ctr"/>
                </a:tc>
                <a:tc>
                  <a:txBody>
                    <a:bodyPr/>
                    <a:lstStyle/>
                    <a:p>
                      <a:pPr algn="ctr"/>
                      <a:r>
                        <a:rPr lang="en-US" sz="1800">
                          <a:latin typeface="Arial" pitchFamily="34" charset="0"/>
                          <a:cs typeface="Arial" pitchFamily="34" charset="0"/>
                        </a:rPr>
                        <a:t>11</a:t>
                      </a:r>
                    </a:p>
                  </a:txBody>
                  <a:tcPr anchor="ctr"/>
                </a:tc>
                <a:tc>
                  <a:txBody>
                    <a:bodyPr/>
                    <a:lstStyle/>
                    <a:p>
                      <a:pPr algn="ctr"/>
                      <a:r>
                        <a:rPr lang="en-US" sz="1800">
                          <a:latin typeface="Arial" pitchFamily="34" charset="0"/>
                          <a:cs typeface="Arial" pitchFamily="34" charset="0"/>
                        </a:rPr>
                        <a:t>5</a:t>
                      </a:r>
                    </a:p>
                  </a:txBody>
                  <a:tcPr anchor="ctr"/>
                </a:tc>
                <a:tc>
                  <a:txBody>
                    <a:bodyPr/>
                    <a:lstStyle/>
                    <a:p>
                      <a:pPr algn="ctr"/>
                      <a:r>
                        <a:rPr lang="en-US" sz="1800">
                          <a:latin typeface="Arial" pitchFamily="34" charset="0"/>
                          <a:cs typeface="Arial" pitchFamily="34" charset="0"/>
                        </a:rPr>
                        <a:t>0</a:t>
                      </a:r>
                    </a:p>
                  </a:txBody>
                  <a:tcPr anchor="ctr"/>
                </a:tc>
                <a:extLst>
                  <a:ext uri="{0D108BD9-81ED-4DB2-BD59-A6C34878D82A}">
                    <a16:rowId xmlns:a16="http://schemas.microsoft.com/office/drawing/2014/main" xmlns="" val="10001"/>
                  </a:ext>
                </a:extLst>
              </a:tr>
              <a:tr h="742950">
                <a:tc>
                  <a:txBody>
                    <a:bodyPr/>
                    <a:lstStyle/>
                    <a:p>
                      <a:r>
                        <a:rPr lang="en-US" sz="1800" dirty="0">
                          <a:latin typeface="Arial" pitchFamily="34" charset="0"/>
                          <a:cs typeface="Arial" pitchFamily="34" charset="0"/>
                        </a:rPr>
                        <a:t>3 </a:t>
                      </a:r>
                      <a:r>
                        <a:rPr lang="en-US" sz="1800" dirty="0" err="1">
                          <a:latin typeface="Arial" pitchFamily="34" charset="0"/>
                          <a:cs typeface="Arial" pitchFamily="34" charset="0"/>
                        </a:rPr>
                        <a:t>tháng</a:t>
                      </a:r>
                      <a:r>
                        <a:rPr lang="en-US" sz="1800" dirty="0">
                          <a:latin typeface="Arial" pitchFamily="34" charset="0"/>
                          <a:cs typeface="Arial" pitchFamily="34" charset="0"/>
                        </a:rPr>
                        <a:t> </a:t>
                      </a:r>
                      <a:r>
                        <a:rPr lang="en-US" sz="1800" dirty="0" err="1">
                          <a:latin typeface="Arial" pitchFamily="34" charset="0"/>
                          <a:cs typeface="Arial" pitchFamily="34" charset="0"/>
                        </a:rPr>
                        <a:t>giữa</a:t>
                      </a:r>
                      <a:endParaRPr lang="en-US" sz="1800" dirty="0">
                        <a:latin typeface="Arial" pitchFamily="34" charset="0"/>
                        <a:cs typeface="Arial" pitchFamily="34" charset="0"/>
                      </a:endParaRPr>
                    </a:p>
                  </a:txBody>
                  <a:tcPr anchor="ctr"/>
                </a:tc>
                <a:tc>
                  <a:txBody>
                    <a:bodyPr/>
                    <a:lstStyle/>
                    <a:p>
                      <a:pPr algn="ctr"/>
                      <a:r>
                        <a:rPr lang="en-US" sz="1800">
                          <a:latin typeface="Arial" pitchFamily="34" charset="0"/>
                          <a:cs typeface="Arial" pitchFamily="34" charset="0"/>
                        </a:rPr>
                        <a:t>29</a:t>
                      </a:r>
                    </a:p>
                  </a:txBody>
                  <a:tcPr anchor="ctr"/>
                </a:tc>
                <a:tc>
                  <a:txBody>
                    <a:bodyPr/>
                    <a:lstStyle/>
                    <a:p>
                      <a:pPr algn="ctr"/>
                      <a:r>
                        <a:rPr lang="en-US" sz="1800">
                          <a:latin typeface="Arial" pitchFamily="34" charset="0"/>
                          <a:cs typeface="Arial" pitchFamily="34" charset="0"/>
                        </a:rPr>
                        <a:t>7</a:t>
                      </a:r>
                    </a:p>
                  </a:txBody>
                  <a:tcPr anchor="ctr"/>
                </a:tc>
                <a:tc>
                  <a:txBody>
                    <a:bodyPr/>
                    <a:lstStyle/>
                    <a:p>
                      <a:pPr algn="ctr"/>
                      <a:r>
                        <a:rPr lang="en-US" sz="1800" b="1">
                          <a:solidFill>
                            <a:srgbClr val="FF0000"/>
                          </a:solidFill>
                          <a:latin typeface="Arial" pitchFamily="34" charset="0"/>
                          <a:cs typeface="Arial" pitchFamily="34" charset="0"/>
                        </a:rPr>
                        <a:t>1</a:t>
                      </a:r>
                    </a:p>
                  </a:txBody>
                  <a:tcPr anchor="ctr"/>
                </a:tc>
                <a:extLst>
                  <a:ext uri="{0D108BD9-81ED-4DB2-BD59-A6C34878D82A}">
                    <a16:rowId xmlns:a16="http://schemas.microsoft.com/office/drawing/2014/main" xmlns="" val="10002"/>
                  </a:ext>
                </a:extLst>
              </a:tr>
              <a:tr h="742950">
                <a:tc>
                  <a:txBody>
                    <a:bodyPr/>
                    <a:lstStyle/>
                    <a:p>
                      <a:r>
                        <a:rPr lang="en-US" sz="1800" dirty="0">
                          <a:latin typeface="Arial" pitchFamily="34" charset="0"/>
                          <a:cs typeface="Arial" pitchFamily="34" charset="0"/>
                        </a:rPr>
                        <a:t>3 </a:t>
                      </a:r>
                      <a:r>
                        <a:rPr lang="en-US" sz="1800" dirty="0" err="1">
                          <a:latin typeface="Arial" pitchFamily="34" charset="0"/>
                          <a:cs typeface="Arial" pitchFamily="34" charset="0"/>
                        </a:rPr>
                        <a:t>tháng</a:t>
                      </a:r>
                      <a:r>
                        <a:rPr lang="en-US" sz="1800" dirty="0">
                          <a:latin typeface="Arial" pitchFamily="34" charset="0"/>
                          <a:cs typeface="Arial" pitchFamily="34" charset="0"/>
                        </a:rPr>
                        <a:t> </a:t>
                      </a:r>
                      <a:r>
                        <a:rPr lang="en-US" sz="1800" dirty="0" err="1">
                          <a:latin typeface="Arial" pitchFamily="34" charset="0"/>
                          <a:cs typeface="Arial" pitchFamily="34" charset="0"/>
                        </a:rPr>
                        <a:t>cuối</a:t>
                      </a:r>
                      <a:endParaRPr lang="en-US" sz="1800" dirty="0">
                        <a:latin typeface="Arial" pitchFamily="34" charset="0"/>
                        <a:cs typeface="Arial" pitchFamily="34" charset="0"/>
                      </a:endParaRPr>
                    </a:p>
                  </a:txBody>
                  <a:tcPr anchor="ctr"/>
                </a:tc>
                <a:tc>
                  <a:txBody>
                    <a:bodyPr/>
                    <a:lstStyle/>
                    <a:p>
                      <a:pPr algn="ctr"/>
                      <a:r>
                        <a:rPr lang="en-US" sz="1800">
                          <a:latin typeface="Arial" pitchFamily="34" charset="0"/>
                          <a:cs typeface="Arial" pitchFamily="34" charset="0"/>
                        </a:rPr>
                        <a:t>20</a:t>
                      </a:r>
                    </a:p>
                  </a:txBody>
                  <a:tcPr anchor="ctr"/>
                </a:tc>
                <a:tc>
                  <a:txBody>
                    <a:bodyPr/>
                    <a:lstStyle/>
                    <a:p>
                      <a:pPr algn="ctr"/>
                      <a:r>
                        <a:rPr lang="en-US" sz="1800">
                          <a:latin typeface="Arial" pitchFamily="34" charset="0"/>
                          <a:cs typeface="Arial" pitchFamily="34" charset="0"/>
                        </a:rPr>
                        <a:t>5</a:t>
                      </a:r>
                    </a:p>
                  </a:txBody>
                  <a:tcPr anchor="ctr"/>
                </a:tc>
                <a:tc>
                  <a:txBody>
                    <a:bodyPr/>
                    <a:lstStyle/>
                    <a:p>
                      <a:pPr algn="ctr"/>
                      <a:r>
                        <a:rPr lang="en-US" sz="1800">
                          <a:latin typeface="Arial" pitchFamily="34" charset="0"/>
                          <a:cs typeface="Arial" pitchFamily="34" charset="0"/>
                        </a:rPr>
                        <a:t>0</a:t>
                      </a:r>
                    </a:p>
                  </a:txBody>
                  <a:tcPr anchor="ctr"/>
                </a:tc>
                <a:extLst>
                  <a:ext uri="{0D108BD9-81ED-4DB2-BD59-A6C34878D82A}">
                    <a16:rowId xmlns:a16="http://schemas.microsoft.com/office/drawing/2014/main" xmlns="" val="10003"/>
                  </a:ext>
                </a:extLst>
              </a:tr>
              <a:tr h="609600">
                <a:tc>
                  <a:txBody>
                    <a:bodyPr/>
                    <a:lstStyle/>
                    <a:p>
                      <a:r>
                        <a:rPr lang="en-US" sz="1800" b="1">
                          <a:latin typeface="Arial" pitchFamily="34" charset="0"/>
                          <a:cs typeface="Arial" pitchFamily="34" charset="0"/>
                        </a:rPr>
                        <a:t>Tổng</a:t>
                      </a:r>
                      <a:r>
                        <a:rPr lang="en-US" sz="1800" b="1" baseline="0">
                          <a:latin typeface="Arial" pitchFamily="34" charset="0"/>
                          <a:cs typeface="Arial" pitchFamily="34" charset="0"/>
                        </a:rPr>
                        <a:t> số </a:t>
                      </a:r>
                      <a:endParaRPr lang="en-US" sz="1800" b="1">
                        <a:latin typeface="Arial" pitchFamily="34" charset="0"/>
                        <a:cs typeface="Arial" pitchFamily="34" charset="0"/>
                      </a:endParaRPr>
                    </a:p>
                  </a:txBody>
                  <a:tcPr anchor="ctr"/>
                </a:tc>
                <a:tc>
                  <a:txBody>
                    <a:bodyPr/>
                    <a:lstStyle/>
                    <a:p>
                      <a:pPr algn="ctr"/>
                      <a:r>
                        <a:rPr lang="en-US" sz="1800" b="1">
                          <a:latin typeface="Arial" pitchFamily="34" charset="0"/>
                          <a:cs typeface="Arial" pitchFamily="34" charset="0"/>
                        </a:rPr>
                        <a:t>60</a:t>
                      </a:r>
                    </a:p>
                  </a:txBody>
                  <a:tcPr anchor="ctr"/>
                </a:tc>
                <a:tc>
                  <a:txBody>
                    <a:bodyPr/>
                    <a:lstStyle/>
                    <a:p>
                      <a:pPr algn="ctr"/>
                      <a:r>
                        <a:rPr lang="en-US" sz="1800" b="1">
                          <a:latin typeface="Arial" pitchFamily="34" charset="0"/>
                          <a:cs typeface="Arial" pitchFamily="34" charset="0"/>
                        </a:rPr>
                        <a:t>17</a:t>
                      </a:r>
                    </a:p>
                  </a:txBody>
                  <a:tcPr anchor="ctr"/>
                </a:tc>
                <a:tc>
                  <a:txBody>
                    <a:bodyPr/>
                    <a:lstStyle/>
                    <a:p>
                      <a:pPr algn="ctr"/>
                      <a:r>
                        <a:rPr lang="en-US" sz="1800" b="1" dirty="0">
                          <a:latin typeface="Arial" pitchFamily="34" charset="0"/>
                          <a:cs typeface="Arial" pitchFamily="34" charset="0"/>
                        </a:rPr>
                        <a:t>1</a:t>
                      </a:r>
                    </a:p>
                  </a:txBody>
                  <a:tcPr anchor="ctr"/>
                </a:tc>
                <a:extLst>
                  <a:ext uri="{0D108BD9-81ED-4DB2-BD59-A6C34878D82A}">
                    <a16:rowId xmlns:a16="http://schemas.microsoft.com/office/drawing/2014/main" xmlns="" val="10004"/>
                  </a:ext>
                </a:extLst>
              </a:tr>
            </a:tbl>
          </a:graphicData>
        </a:graphic>
      </p:graphicFrame>
      <p:sp>
        <p:nvSpPr>
          <p:cNvPr id="6" name="Content Placeholder 2">
            <a:extLst>
              <a:ext uri="{FF2B5EF4-FFF2-40B4-BE49-F238E27FC236}">
                <a16:creationId xmlns:a16="http://schemas.microsoft.com/office/drawing/2014/main" xmlns="" id="{F153A7D0-A082-4302-B018-8FFE25E95C6C}"/>
              </a:ext>
            </a:extLst>
          </p:cNvPr>
          <p:cNvSpPr>
            <a:spLocks noGrp="1"/>
          </p:cNvSpPr>
          <p:nvPr>
            <p:ph idx="1"/>
          </p:nvPr>
        </p:nvSpPr>
        <p:spPr>
          <a:xfrm>
            <a:off x="228600" y="1143000"/>
            <a:ext cx="8686800" cy="990600"/>
          </a:xfrm>
        </p:spPr>
        <p:txBody>
          <a:bodyPr>
            <a:normAutofit fontScale="70000" lnSpcReduction="20000"/>
          </a:bodyPr>
          <a:lstStyle/>
          <a:p>
            <a:r>
              <a:rPr lang="en-US" dirty="0">
                <a:cs typeface="Arial" pitchFamily="34" charset="0"/>
              </a:rPr>
              <a:t>Có 17/60 </a:t>
            </a:r>
            <a:r>
              <a:rPr lang="en-US" dirty="0" err="1">
                <a:cs typeface="Arial" pitchFamily="34" charset="0"/>
              </a:rPr>
              <a:t>tre</a:t>
            </a:r>
            <a:r>
              <a:rPr lang="en-US" dirty="0">
                <a:cs typeface="Arial" pitchFamily="34" charset="0"/>
              </a:rPr>
              <a:t>̉ </a:t>
            </a:r>
            <a:r>
              <a:rPr lang="en-US" dirty="0" err="1">
                <a:cs typeface="Arial" pitchFamily="34" charset="0"/>
              </a:rPr>
              <a:t>sinh</a:t>
            </a:r>
            <a:r>
              <a:rPr lang="en-US" dirty="0">
                <a:cs typeface="Arial" pitchFamily="34" charset="0"/>
              </a:rPr>
              <a:t> </a:t>
            </a:r>
            <a:r>
              <a:rPr lang="en-US" dirty="0" err="1">
                <a:cs typeface="Arial" pitchFamily="34" charset="0"/>
              </a:rPr>
              <a:t>sống</a:t>
            </a:r>
            <a:r>
              <a:rPr lang="en-US" dirty="0">
                <a:cs typeface="Arial" pitchFamily="34" charset="0"/>
              </a:rPr>
              <a:t> </a:t>
            </a:r>
            <a:r>
              <a:rPr lang="en-US" dirty="0" err="1">
                <a:cs typeface="Arial" pitchFamily="34" charset="0"/>
              </a:rPr>
              <a:t>được</a:t>
            </a:r>
            <a:r>
              <a:rPr lang="en-US" dirty="0">
                <a:cs typeface="Arial" pitchFamily="34" charset="0"/>
              </a:rPr>
              <a:t> </a:t>
            </a:r>
            <a:r>
              <a:rPr lang="en-US" dirty="0" err="1">
                <a:cs typeface="Arial" pitchFamily="34" charset="0"/>
              </a:rPr>
              <a:t>xét</a:t>
            </a:r>
            <a:r>
              <a:rPr lang="en-US" dirty="0">
                <a:cs typeface="Arial" pitchFamily="34" charset="0"/>
              </a:rPr>
              <a:t> </a:t>
            </a:r>
            <a:r>
              <a:rPr lang="en-US" dirty="0" err="1">
                <a:cs typeface="Arial" pitchFamily="34" charset="0"/>
              </a:rPr>
              <a:t>nghiệm</a:t>
            </a:r>
            <a:r>
              <a:rPr lang="en-US" dirty="0">
                <a:cs typeface="Arial" pitchFamily="34" charset="0"/>
              </a:rPr>
              <a:t> </a:t>
            </a:r>
            <a:r>
              <a:rPr lang="en-US" dirty="0" err="1">
                <a:cs typeface="Arial" pitchFamily="34" charset="0"/>
              </a:rPr>
              <a:t>sau</a:t>
            </a:r>
            <a:r>
              <a:rPr lang="en-US" dirty="0">
                <a:cs typeface="Arial" pitchFamily="34" charset="0"/>
              </a:rPr>
              <a:t> </a:t>
            </a:r>
            <a:r>
              <a:rPr lang="en-US" dirty="0" err="1">
                <a:cs typeface="Arial" pitchFamily="34" charset="0"/>
              </a:rPr>
              <a:t>sinh</a:t>
            </a:r>
            <a:r>
              <a:rPr lang="en-US" dirty="0">
                <a:cs typeface="Arial" pitchFamily="34" charset="0"/>
              </a:rPr>
              <a:t>, 1 </a:t>
            </a:r>
            <a:r>
              <a:rPr lang="en-US" dirty="0" err="1">
                <a:cs typeface="Arial" pitchFamily="34" charset="0"/>
              </a:rPr>
              <a:t>tre</a:t>
            </a:r>
            <a:r>
              <a:rPr lang="en-US" dirty="0">
                <a:cs typeface="Arial" pitchFamily="34" charset="0"/>
              </a:rPr>
              <a:t>̉ ZIKA (+)</a:t>
            </a:r>
          </a:p>
          <a:p>
            <a:r>
              <a:rPr lang="en-US" dirty="0">
                <a:cs typeface="Arial" pitchFamily="34" charset="0"/>
              </a:rPr>
              <a:t>Ch</a:t>
            </a:r>
            <a:r>
              <a:rPr lang="vi-VN" dirty="0">
                <a:cs typeface="Arial" pitchFamily="34" charset="0"/>
              </a:rPr>
              <a:t>ư</a:t>
            </a:r>
            <a:r>
              <a:rPr lang="en-US" dirty="0">
                <a:cs typeface="Arial" pitchFamily="34" charset="0"/>
              </a:rPr>
              <a:t>a </a:t>
            </a:r>
            <a:r>
              <a:rPr lang="en-US" dirty="0" err="1">
                <a:cs typeface="Arial" pitchFamily="34" charset="0"/>
              </a:rPr>
              <a:t>đánh</a:t>
            </a:r>
            <a:r>
              <a:rPr lang="en-US" dirty="0">
                <a:cs typeface="Arial" pitchFamily="34" charset="0"/>
              </a:rPr>
              <a:t> </a:t>
            </a:r>
            <a:r>
              <a:rPr lang="en-US" dirty="0" err="1">
                <a:cs typeface="Arial" pitchFamily="34" charset="0"/>
              </a:rPr>
              <a:t>giá</a:t>
            </a:r>
            <a:r>
              <a:rPr lang="en-US" dirty="0">
                <a:cs typeface="Arial" pitchFamily="34" charset="0"/>
              </a:rPr>
              <a:t> đ</a:t>
            </a:r>
            <a:r>
              <a:rPr lang="vi-VN" dirty="0">
                <a:cs typeface="Arial" pitchFamily="34" charset="0"/>
              </a:rPr>
              <a:t>ư</a:t>
            </a:r>
            <a:r>
              <a:rPr lang="en-US" dirty="0" err="1">
                <a:cs typeface="Arial" pitchFamily="34" charset="0"/>
              </a:rPr>
              <a:t>ợc</a:t>
            </a:r>
            <a:r>
              <a:rPr lang="en-US" dirty="0">
                <a:cs typeface="Arial" pitchFamily="34" charset="0"/>
              </a:rPr>
              <a:t> </a:t>
            </a:r>
            <a:r>
              <a:rPr lang="en-US" dirty="0" err="1">
                <a:cs typeface="Arial" pitchFamily="34" charset="0"/>
              </a:rPr>
              <a:t>kết</a:t>
            </a:r>
            <a:r>
              <a:rPr lang="en-US" dirty="0">
                <a:cs typeface="Arial" pitchFamily="34" charset="0"/>
              </a:rPr>
              <a:t> </a:t>
            </a:r>
            <a:r>
              <a:rPr lang="en-US" dirty="0" err="1">
                <a:cs typeface="Arial" pitchFamily="34" charset="0"/>
              </a:rPr>
              <a:t>quả</a:t>
            </a:r>
            <a:r>
              <a:rPr lang="en-US" dirty="0">
                <a:cs typeface="Arial" pitchFamily="34" charset="0"/>
              </a:rPr>
              <a:t> </a:t>
            </a:r>
            <a:r>
              <a:rPr lang="en-US" dirty="0" err="1">
                <a:cs typeface="Arial" pitchFamily="34" charset="0"/>
              </a:rPr>
              <a:t>của</a:t>
            </a:r>
            <a:r>
              <a:rPr lang="en-US" dirty="0">
                <a:cs typeface="Arial" pitchFamily="34" charset="0"/>
              </a:rPr>
              <a:t> </a:t>
            </a:r>
            <a:r>
              <a:rPr lang="en-US" dirty="0" err="1">
                <a:cs typeface="Arial" pitchFamily="34" charset="0"/>
              </a:rPr>
              <a:t>trẻ</a:t>
            </a:r>
            <a:r>
              <a:rPr lang="en-US" dirty="0">
                <a:cs typeface="Arial" pitchFamily="34" charset="0"/>
              </a:rPr>
              <a:t> </a:t>
            </a:r>
            <a:r>
              <a:rPr lang="en-US" dirty="0" err="1">
                <a:cs typeface="Arial" pitchFamily="34" charset="0"/>
              </a:rPr>
              <a:t>sinh</a:t>
            </a:r>
            <a:r>
              <a:rPr lang="en-US" dirty="0">
                <a:cs typeface="Arial" pitchFamily="34" charset="0"/>
              </a:rPr>
              <a:t> ra </a:t>
            </a:r>
            <a:r>
              <a:rPr lang="en-US" dirty="0" err="1">
                <a:cs typeface="Arial" pitchFamily="34" charset="0"/>
              </a:rPr>
              <a:t>từ</a:t>
            </a:r>
            <a:r>
              <a:rPr lang="en-US" dirty="0">
                <a:cs typeface="Arial" pitchFamily="34" charset="0"/>
              </a:rPr>
              <a:t> </a:t>
            </a:r>
            <a:r>
              <a:rPr lang="en-US" dirty="0" err="1">
                <a:cs typeface="Arial" pitchFamily="34" charset="0"/>
              </a:rPr>
              <a:t>các</a:t>
            </a:r>
            <a:r>
              <a:rPr lang="en-US" dirty="0">
                <a:cs typeface="Arial" pitchFamily="34" charset="0"/>
              </a:rPr>
              <a:t> </a:t>
            </a:r>
            <a:r>
              <a:rPr lang="en-US" dirty="0" err="1">
                <a:cs typeface="Arial" pitchFamily="34" charset="0"/>
              </a:rPr>
              <a:t>thai</a:t>
            </a:r>
            <a:r>
              <a:rPr lang="en-US" dirty="0">
                <a:cs typeface="Arial" pitchFamily="34" charset="0"/>
              </a:rPr>
              <a:t> </a:t>
            </a:r>
            <a:r>
              <a:rPr lang="en-US" dirty="0" err="1">
                <a:cs typeface="Arial" pitchFamily="34" charset="0"/>
              </a:rPr>
              <a:t>phụ</a:t>
            </a:r>
            <a:r>
              <a:rPr lang="en-US" dirty="0">
                <a:cs typeface="Arial" pitchFamily="34" charset="0"/>
              </a:rPr>
              <a:t> </a:t>
            </a:r>
            <a:r>
              <a:rPr lang="en-US" dirty="0" err="1">
                <a:cs typeface="Arial" pitchFamily="34" charset="0"/>
              </a:rPr>
              <a:t>nhiễm</a:t>
            </a:r>
            <a:r>
              <a:rPr lang="en-US" dirty="0">
                <a:cs typeface="Arial" pitchFamily="34" charset="0"/>
              </a:rPr>
              <a:t> ZIKA</a:t>
            </a:r>
          </a:p>
        </p:txBody>
      </p:sp>
    </p:spTree>
    <p:extLst>
      <p:ext uri="{BB962C8B-B14F-4D97-AF65-F5344CB8AC3E}">
        <p14:creationId xmlns:p14="http://schemas.microsoft.com/office/powerpoint/2010/main" val="15045632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C930864-F5F8-4A4F-A62C-22E8D2E427C0}"/>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1203512" y="1279840"/>
            <a:ext cx="7444292" cy="4385154"/>
          </a:xfrm>
          <a:prstGeom prst="rect">
            <a:avLst/>
          </a:prstGeom>
        </p:spPr>
      </p:pic>
      <p:sp>
        <p:nvSpPr>
          <p:cNvPr id="6" name="Title 2">
            <a:extLst>
              <a:ext uri="{FF2B5EF4-FFF2-40B4-BE49-F238E27FC236}">
                <a16:creationId xmlns:a16="http://schemas.microsoft.com/office/drawing/2014/main" xmlns="" id="{4F07F0E0-B021-4F2E-9790-0A662369FB1E}"/>
              </a:ext>
            </a:extLst>
          </p:cNvPr>
          <p:cNvSpPr txBox="1">
            <a:spLocks/>
          </p:cNvSpPr>
          <p:nvPr/>
        </p:nvSpPr>
        <p:spPr>
          <a:xfrm>
            <a:off x="1382358" y="208041"/>
            <a:ext cx="7086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GB" altLang="ja-JP" i="1">
                <a:solidFill>
                  <a:srgbClr val="7030A0"/>
                </a:solidFill>
                <a:latin typeface="Arial" panose="020B0604020202020204" pitchFamily="34" charset="0"/>
                <a:cs typeface="Arial" panose="020B0604020202020204" pitchFamily="34" charset="0"/>
              </a:rPr>
              <a:t>Trân trọng cảm ơn!</a:t>
            </a:r>
            <a:endParaRPr lang="ja-JP" altLang="en-US" i="1" dirty="0">
              <a:solidFill>
                <a:srgbClr val="7030A0"/>
              </a:solidFill>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8C0B1E-B253-4597-8D12-658B36AAC114}"/>
              </a:ext>
            </a:extLst>
          </p:cNvPr>
          <p:cNvSpPr>
            <a:spLocks noGrp="1"/>
          </p:cNvSpPr>
          <p:nvPr>
            <p:ph type="title"/>
          </p:nvPr>
        </p:nvSpPr>
        <p:spPr/>
        <p:txBody>
          <a:bodyPr/>
          <a:lstStyle/>
          <a:p>
            <a:r>
              <a:rPr lang="en-US" dirty="0"/>
              <a:t>1. TỔNG QUAN</a:t>
            </a:r>
          </a:p>
        </p:txBody>
      </p:sp>
      <p:sp>
        <p:nvSpPr>
          <p:cNvPr id="3" name="Text Placeholder 2">
            <a:extLst>
              <a:ext uri="{FF2B5EF4-FFF2-40B4-BE49-F238E27FC236}">
                <a16:creationId xmlns:a16="http://schemas.microsoft.com/office/drawing/2014/main" xmlns="" id="{D5A50A33-AE42-412C-B4C6-F3C6EAD1DF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88965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a:extLst>
              <a:ext uri="{FF2B5EF4-FFF2-40B4-BE49-F238E27FC236}">
                <a16:creationId xmlns:a16="http://schemas.microsoft.com/office/drawing/2014/main" xmlns="" id="{FC1C803B-BFB6-4CE3-98C3-C9233FE054F9}"/>
              </a:ext>
            </a:extLst>
          </p:cNvPr>
          <p:cNvSpPr>
            <a:spLocks noGrp="1"/>
          </p:cNvSpPr>
          <p:nvPr>
            <p:ph idx="1"/>
          </p:nvPr>
        </p:nvSpPr>
        <p:spPr>
          <a:xfrm>
            <a:off x="215153" y="1366221"/>
            <a:ext cx="8713694" cy="4475182"/>
          </a:xfrm>
        </p:spPr>
        <p:txBody>
          <a:bodyPr>
            <a:noAutofit/>
          </a:bodyPr>
          <a:lstStyle/>
          <a:p>
            <a:pPr algn="just" eaLnBrk="1" hangingPunct="1">
              <a:lnSpc>
                <a:spcPct val="120000"/>
              </a:lnSpc>
              <a:spcBef>
                <a:spcPts val="0"/>
              </a:spcBef>
            </a:pPr>
            <a:r>
              <a:rPr lang="en-US" altLang="ja-JP" sz="2800" dirty="0" err="1">
                <a:cs typeface="Arial" panose="020B0604020202020204" pitchFamily="34" charset="0"/>
              </a:rPr>
              <a:t>Nhiễm</a:t>
            </a:r>
            <a:r>
              <a:rPr lang="en-US" altLang="ja-JP" sz="2800" dirty="0">
                <a:cs typeface="Arial" panose="020B0604020202020204" pitchFamily="34" charset="0"/>
              </a:rPr>
              <a:t> vi </a:t>
            </a:r>
            <a:r>
              <a:rPr lang="en-US" altLang="ja-JP" sz="2800" dirty="0" err="1">
                <a:cs typeface="Arial" panose="020B0604020202020204" pitchFamily="34" charset="0"/>
              </a:rPr>
              <a:t>rút</a:t>
            </a:r>
            <a:r>
              <a:rPr lang="en-US" altLang="ja-JP" sz="2800" dirty="0">
                <a:cs typeface="Arial" panose="020B0604020202020204" pitchFamily="34" charset="0"/>
              </a:rPr>
              <a:t> Zika </a:t>
            </a:r>
            <a:r>
              <a:rPr lang="en-US" altLang="ja-JP" sz="2800" dirty="0" err="1">
                <a:cs typeface="Arial" panose="020B0604020202020204" pitchFamily="34" charset="0"/>
              </a:rPr>
              <a:t>là</a:t>
            </a:r>
            <a:r>
              <a:rPr lang="en-US" altLang="ja-JP" sz="2800" dirty="0">
                <a:cs typeface="Arial" panose="020B0604020202020204" pitchFamily="34" charset="0"/>
              </a:rPr>
              <a:t> </a:t>
            </a:r>
            <a:r>
              <a:rPr lang="en-US" altLang="ja-JP" sz="2800" dirty="0" err="1">
                <a:cs typeface="Arial" panose="020B0604020202020204" pitchFamily="34" charset="0"/>
              </a:rPr>
              <a:t>bệnh</a:t>
            </a:r>
            <a:r>
              <a:rPr lang="en-US" altLang="ja-JP" sz="2800" dirty="0">
                <a:cs typeface="Arial" panose="020B0604020202020204" pitchFamily="34" charset="0"/>
              </a:rPr>
              <a:t> </a:t>
            </a:r>
            <a:r>
              <a:rPr lang="en-US" altLang="ja-JP" sz="2800" dirty="0" err="1">
                <a:cs typeface="Arial" panose="020B0604020202020204" pitchFamily="34" charset="0"/>
              </a:rPr>
              <a:t>truyền</a:t>
            </a:r>
            <a:r>
              <a:rPr lang="en-US" altLang="ja-JP" sz="2800" dirty="0">
                <a:cs typeface="Arial" panose="020B0604020202020204" pitchFamily="34" charset="0"/>
              </a:rPr>
              <a:t> </a:t>
            </a:r>
            <a:r>
              <a:rPr lang="en-US" altLang="ja-JP" sz="2800" dirty="0" err="1">
                <a:cs typeface="Arial" panose="020B0604020202020204" pitchFamily="34" charset="0"/>
              </a:rPr>
              <a:t>nhiễm</a:t>
            </a:r>
            <a:r>
              <a:rPr lang="en-US" altLang="ja-JP" sz="2800" dirty="0">
                <a:cs typeface="Arial" panose="020B0604020202020204" pitchFamily="34" charset="0"/>
              </a:rPr>
              <a:t> </a:t>
            </a:r>
            <a:r>
              <a:rPr lang="en-US" altLang="ja-JP" sz="2800" dirty="0" err="1">
                <a:cs typeface="Arial" panose="020B0604020202020204" pitchFamily="34" charset="0"/>
              </a:rPr>
              <a:t>cấp</a:t>
            </a:r>
            <a:r>
              <a:rPr lang="en-US" altLang="ja-JP" sz="2800" dirty="0">
                <a:cs typeface="Arial" panose="020B0604020202020204" pitchFamily="34" charset="0"/>
              </a:rPr>
              <a:t> </a:t>
            </a:r>
            <a:r>
              <a:rPr lang="en-US" altLang="ja-JP" sz="2800" dirty="0" err="1">
                <a:cs typeface="Arial" panose="020B0604020202020204" pitchFamily="34" charset="0"/>
              </a:rPr>
              <a:t>tính</a:t>
            </a:r>
            <a:r>
              <a:rPr lang="en-US" altLang="ja-JP" sz="2800" dirty="0">
                <a:cs typeface="Arial" panose="020B0604020202020204" pitchFamily="34" charset="0"/>
              </a:rPr>
              <a:t> </a:t>
            </a:r>
            <a:r>
              <a:rPr lang="en-US" altLang="ja-JP" sz="2800" dirty="0" err="1">
                <a:cs typeface="Arial" panose="020B0604020202020204" pitchFamily="34" charset="0"/>
              </a:rPr>
              <a:t>có</a:t>
            </a:r>
            <a:r>
              <a:rPr lang="en-US" altLang="ja-JP" sz="2800" dirty="0">
                <a:cs typeface="Arial" panose="020B0604020202020204" pitchFamily="34" charset="0"/>
              </a:rPr>
              <a:t> </a:t>
            </a:r>
            <a:r>
              <a:rPr lang="en-US" altLang="ja-JP" sz="2800" dirty="0" err="1">
                <a:cs typeface="Arial" panose="020B0604020202020204" pitchFamily="34" charset="0"/>
              </a:rPr>
              <a:t>thể</a:t>
            </a:r>
            <a:r>
              <a:rPr lang="en-US" altLang="ja-JP" sz="2800" dirty="0">
                <a:cs typeface="Arial" panose="020B0604020202020204" pitchFamily="34" charset="0"/>
              </a:rPr>
              <a:t> </a:t>
            </a:r>
            <a:r>
              <a:rPr lang="en-US" altLang="ja-JP" sz="2800" dirty="0" err="1">
                <a:cs typeface="Arial" panose="020B0604020202020204" pitchFamily="34" charset="0"/>
              </a:rPr>
              <a:t>gây</a:t>
            </a:r>
            <a:r>
              <a:rPr lang="en-US" altLang="ja-JP" sz="2800" dirty="0">
                <a:cs typeface="Arial" panose="020B0604020202020204" pitchFamily="34" charset="0"/>
              </a:rPr>
              <a:t> </a:t>
            </a:r>
            <a:r>
              <a:rPr lang="en-US" altLang="ja-JP" sz="2800" dirty="0" err="1">
                <a:cs typeface="Arial" panose="020B0604020202020204" pitchFamily="34" charset="0"/>
              </a:rPr>
              <a:t>dịch</a:t>
            </a:r>
            <a:r>
              <a:rPr lang="en-US" altLang="ja-JP" sz="2800" dirty="0">
                <a:cs typeface="Arial" panose="020B0604020202020204" pitchFamily="34" charset="0"/>
              </a:rPr>
              <a:t>. </a:t>
            </a:r>
          </a:p>
          <a:p>
            <a:pPr algn="just" eaLnBrk="1" hangingPunct="1">
              <a:lnSpc>
                <a:spcPct val="120000"/>
              </a:lnSpc>
              <a:spcBef>
                <a:spcPts val="0"/>
              </a:spcBef>
            </a:pPr>
            <a:r>
              <a:rPr lang="pt-BR" altLang="ja-JP" sz="2800" dirty="0">
                <a:cs typeface="Arial" panose="020B0604020202020204" pitchFamily="34" charset="0"/>
              </a:rPr>
              <a:t>Bệnh thường diễn biến lành tính, hiếm gặp những ca bệnh nặng và tử vong. </a:t>
            </a:r>
          </a:p>
          <a:p>
            <a:pPr algn="just" eaLnBrk="1" hangingPunct="1">
              <a:lnSpc>
                <a:spcPct val="120000"/>
              </a:lnSpc>
              <a:spcBef>
                <a:spcPts val="0"/>
              </a:spcBef>
            </a:pPr>
            <a:r>
              <a:rPr lang="pt-BR" altLang="ja-JP" sz="2800" dirty="0">
                <a:cs typeface="Arial" panose="020B0604020202020204" pitchFamily="34" charset="0"/>
              </a:rPr>
              <a:t>Tuy nhiên, vi rút Zika có thể gây hội chứng Guillain-Barre hoặc hội chứng đầu nhỏ ở trẻ sinh ra từ những người mẹ mắc bệnh trong thời kỳ mang thai.</a:t>
            </a:r>
          </a:p>
          <a:p>
            <a:pPr algn="just" eaLnBrk="1" hangingPunct="1">
              <a:lnSpc>
                <a:spcPct val="120000"/>
              </a:lnSpc>
              <a:spcBef>
                <a:spcPts val="0"/>
              </a:spcBef>
            </a:pPr>
            <a:r>
              <a:rPr lang="pt-BR" altLang="ja-JP" sz="2800" dirty="0">
                <a:cs typeface="Arial" panose="020B0604020202020204" pitchFamily="34" charset="0"/>
              </a:rPr>
              <a:t> Đến nay, bệnh chưa có thuốc điều trị đặc hiệu và vắc xin phòng bệnh.</a:t>
            </a:r>
            <a:endParaRPr lang="ja-JP" altLang="ja-JP" sz="2800" dirty="0">
              <a:cs typeface="Arial" panose="020B0604020202020204" pitchFamily="34" charset="0"/>
            </a:endParaRPr>
          </a:p>
          <a:p>
            <a:pPr algn="just" eaLnBrk="1" hangingPunct="1">
              <a:lnSpc>
                <a:spcPct val="120000"/>
              </a:lnSpc>
              <a:spcBef>
                <a:spcPts val="0"/>
              </a:spcBef>
            </a:pPr>
            <a:endParaRPr lang="en-US" altLang="ja-JP" sz="2800" dirty="0">
              <a:cs typeface="Arial" panose="020B0604020202020204" pitchFamily="34" charset="0"/>
            </a:endParaRPr>
          </a:p>
          <a:p>
            <a:pPr algn="just" eaLnBrk="1" hangingPunct="1">
              <a:lnSpc>
                <a:spcPct val="120000"/>
              </a:lnSpc>
              <a:spcBef>
                <a:spcPts val="0"/>
              </a:spcBef>
            </a:pPr>
            <a:endParaRPr lang="en-US" altLang="ja-JP" sz="2800" dirty="0">
              <a:cs typeface="Arial" panose="020B0604020202020204" pitchFamily="34" charset="0"/>
            </a:endParaRPr>
          </a:p>
          <a:p>
            <a:pPr algn="just" eaLnBrk="1" hangingPunct="1">
              <a:lnSpc>
                <a:spcPct val="120000"/>
              </a:lnSpc>
              <a:spcBef>
                <a:spcPts val="0"/>
              </a:spcBef>
            </a:pPr>
            <a:endParaRPr lang="ja-JP" altLang="en-US" sz="2800" dirty="0">
              <a:cs typeface="Arial" panose="020B0604020202020204" pitchFamily="34" charset="0"/>
            </a:endParaRPr>
          </a:p>
        </p:txBody>
      </p:sp>
      <p:sp>
        <p:nvSpPr>
          <p:cNvPr id="2" name="Title 1">
            <a:extLst>
              <a:ext uri="{FF2B5EF4-FFF2-40B4-BE49-F238E27FC236}">
                <a16:creationId xmlns:a16="http://schemas.microsoft.com/office/drawing/2014/main" xmlns="" id="{9139B26D-7F13-4B81-A046-3A29CCD05595}"/>
              </a:ext>
            </a:extLst>
          </p:cNvPr>
          <p:cNvSpPr>
            <a:spLocks noGrp="1"/>
          </p:cNvSpPr>
          <p:nvPr>
            <p:ph type="title"/>
          </p:nvPr>
        </p:nvSpPr>
        <p:spPr>
          <a:xfrm>
            <a:off x="2554941" y="201867"/>
            <a:ext cx="4114800" cy="990600"/>
          </a:xfrm>
        </p:spPr>
        <p:txBody>
          <a:bodyPr/>
          <a:lstStyle/>
          <a:p>
            <a:pPr eaLnBrk="1" fontAlgn="auto" hangingPunct="1">
              <a:spcAft>
                <a:spcPts val="0"/>
              </a:spcAft>
              <a:defRPr/>
            </a:pPr>
            <a:r>
              <a:rPr lang="en-GB" altLang="ja-JP" sz="3600" b="1" dirty="0">
                <a:solidFill>
                  <a:srgbClr val="800000"/>
                </a:solidFill>
                <a:latin typeface="+mn-lt"/>
                <a:cs typeface="Arial" pitchFamily="34" charset="0"/>
              </a:rPr>
              <a:t>TỔNG QUAN</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6733DB4-83F8-4B41-8B55-1443E30889F8}"/>
              </a:ext>
            </a:extLst>
          </p:cNvPr>
          <p:cNvSpPr>
            <a:spLocks noGrp="1"/>
          </p:cNvSpPr>
          <p:nvPr>
            <p:ph idx="1"/>
          </p:nvPr>
        </p:nvSpPr>
        <p:spPr>
          <a:xfrm>
            <a:off x="269875" y="1143000"/>
            <a:ext cx="8839200" cy="4876800"/>
          </a:xfrm>
        </p:spPr>
        <p:txBody>
          <a:bodyPr>
            <a:normAutofit/>
          </a:bodyPr>
          <a:lstStyle/>
          <a:p>
            <a:pPr marL="365760" indent="-256032" eaLnBrk="1" fontAlgn="auto" hangingPunct="1">
              <a:spcAft>
                <a:spcPts val="0"/>
              </a:spcAft>
              <a:buFont typeface="Wingdings 3"/>
              <a:buChar char=""/>
              <a:defRPr/>
            </a:pPr>
            <a:r>
              <a:rPr lang="en-US" altLang="ja-JP" sz="2400" dirty="0">
                <a:cs typeface="Arial" pitchFamily="34" charset="0"/>
              </a:rPr>
              <a:t>Vi </a:t>
            </a:r>
            <a:r>
              <a:rPr lang="en-US" altLang="ja-JP" sz="2400" dirty="0" err="1">
                <a:cs typeface="Arial" pitchFamily="34" charset="0"/>
              </a:rPr>
              <a:t>rút</a:t>
            </a:r>
            <a:r>
              <a:rPr lang="en-US" altLang="ja-JP" sz="2400" dirty="0">
                <a:cs typeface="Arial" pitchFamily="34" charset="0"/>
              </a:rPr>
              <a:t> Zika </a:t>
            </a:r>
            <a:r>
              <a:rPr lang="en-US" altLang="ja-JP" sz="2400" dirty="0" err="1">
                <a:cs typeface="Arial" pitchFamily="34" charset="0"/>
              </a:rPr>
              <a:t>thuộc</a:t>
            </a:r>
            <a:r>
              <a:rPr lang="en-US" altLang="ja-JP" sz="2400" dirty="0">
                <a:cs typeface="Arial" pitchFamily="34" charset="0"/>
              </a:rPr>
              <a:t> chi </a:t>
            </a:r>
            <a:r>
              <a:rPr lang="en-US" altLang="ja-JP" sz="2400" i="1" dirty="0">
                <a:cs typeface="Arial" pitchFamily="34" charset="0"/>
              </a:rPr>
              <a:t>Flavivirus</a:t>
            </a:r>
            <a:r>
              <a:rPr lang="en-US" altLang="ja-JP" sz="2400" dirty="0">
                <a:cs typeface="Arial" pitchFamily="34" charset="0"/>
              </a:rPr>
              <a:t>, </a:t>
            </a:r>
            <a:r>
              <a:rPr lang="en-US" altLang="ja-JP" sz="2400" dirty="0" err="1">
                <a:cs typeface="Arial" pitchFamily="34" charset="0"/>
              </a:rPr>
              <a:t>họ</a:t>
            </a:r>
            <a:r>
              <a:rPr lang="en-US" altLang="ja-JP" sz="2400" dirty="0">
                <a:cs typeface="Arial" pitchFamily="34" charset="0"/>
              </a:rPr>
              <a:t> </a:t>
            </a:r>
            <a:r>
              <a:rPr lang="en-US" altLang="ja-JP" sz="2400" i="1" dirty="0" err="1">
                <a:cs typeface="Arial" pitchFamily="34" charset="0"/>
              </a:rPr>
              <a:t>Flaviridae</a:t>
            </a:r>
            <a:r>
              <a:rPr lang="en-US" altLang="ja-JP" sz="2400" dirty="0">
                <a:cs typeface="Arial" pitchFamily="34" charset="0"/>
              </a:rPr>
              <a:t>.</a:t>
            </a:r>
          </a:p>
          <a:p>
            <a:pPr marL="365760" indent="-256032" eaLnBrk="1" fontAlgn="auto" hangingPunct="1">
              <a:spcAft>
                <a:spcPts val="0"/>
              </a:spcAft>
              <a:buFont typeface="Wingdings 3"/>
              <a:buChar char=""/>
              <a:defRPr/>
            </a:pPr>
            <a:r>
              <a:rPr lang="en-GB" altLang="ja-JP" sz="2400" dirty="0" err="1">
                <a:cs typeface="Arial" pitchFamily="34" charset="0"/>
              </a:rPr>
              <a:t>Cùng</a:t>
            </a:r>
            <a:r>
              <a:rPr lang="en-GB" altLang="ja-JP" sz="2400" dirty="0">
                <a:cs typeface="Arial" pitchFamily="34" charset="0"/>
              </a:rPr>
              <a:t> </a:t>
            </a:r>
            <a:r>
              <a:rPr lang="en-GB" altLang="ja-JP" sz="2400" dirty="0" err="1">
                <a:cs typeface="Arial" pitchFamily="34" charset="0"/>
              </a:rPr>
              <a:t>họ</a:t>
            </a:r>
            <a:r>
              <a:rPr lang="en-GB" altLang="ja-JP" sz="2400" dirty="0">
                <a:cs typeface="Arial" pitchFamily="34" charset="0"/>
              </a:rPr>
              <a:t> </a:t>
            </a:r>
            <a:r>
              <a:rPr lang="en-GB" altLang="ja-JP" sz="2400" dirty="0" err="1">
                <a:cs typeface="Arial" pitchFamily="34" charset="0"/>
              </a:rPr>
              <a:t>với</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này</a:t>
            </a:r>
            <a:r>
              <a:rPr lang="en-GB" altLang="ja-JP" sz="2400" dirty="0">
                <a:cs typeface="Arial" pitchFamily="34" charset="0"/>
              </a:rPr>
              <a:t> </a:t>
            </a:r>
            <a:r>
              <a:rPr lang="en-GB" altLang="ja-JP" sz="2400" dirty="0" err="1">
                <a:cs typeface="Arial" pitchFamily="34" charset="0"/>
              </a:rPr>
              <a:t>có</a:t>
            </a:r>
            <a:r>
              <a:rPr lang="en-GB" altLang="ja-JP" sz="2400" dirty="0">
                <a:cs typeface="Arial" pitchFamily="34" charset="0"/>
              </a:rPr>
              <a:t>:</a:t>
            </a:r>
          </a:p>
          <a:p>
            <a:pPr marL="109728" indent="0" eaLnBrk="1" fontAlgn="auto" hangingPunct="1">
              <a:spcAft>
                <a:spcPts val="0"/>
              </a:spcAft>
              <a:buFont typeface="Wingdings 3"/>
              <a:buNone/>
              <a:defRPr/>
            </a:pP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Dengue</a:t>
            </a:r>
          </a:p>
          <a:p>
            <a:pPr marL="109728" indent="0" eaLnBrk="1" fontAlgn="auto" hangingPunct="1">
              <a:spcAft>
                <a:spcPts val="0"/>
              </a:spcAft>
              <a:buFont typeface="Wingdings 3"/>
              <a:buNone/>
              <a:defRPr/>
            </a:pP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gây</a:t>
            </a:r>
            <a:r>
              <a:rPr lang="en-GB" altLang="ja-JP" sz="2400" dirty="0">
                <a:cs typeface="Arial" pitchFamily="34" charset="0"/>
              </a:rPr>
              <a:t> </a:t>
            </a:r>
            <a:r>
              <a:rPr lang="en-GB" altLang="ja-JP" sz="2400" dirty="0" err="1">
                <a:cs typeface="Arial" pitchFamily="34" charset="0"/>
              </a:rPr>
              <a:t>bệnh</a:t>
            </a:r>
            <a:r>
              <a:rPr lang="en-GB" altLang="ja-JP" sz="2400" dirty="0">
                <a:cs typeface="Arial" pitchFamily="34" charset="0"/>
              </a:rPr>
              <a:t> </a:t>
            </a:r>
            <a:r>
              <a:rPr lang="en-GB" altLang="ja-JP" sz="2400" dirty="0" err="1">
                <a:cs typeface="Arial" pitchFamily="34" charset="0"/>
              </a:rPr>
              <a:t>sốt</a:t>
            </a:r>
            <a:r>
              <a:rPr lang="en-GB" altLang="ja-JP" sz="2400" dirty="0">
                <a:cs typeface="Arial" pitchFamily="34" charset="0"/>
              </a:rPr>
              <a:t> </a:t>
            </a:r>
            <a:r>
              <a:rPr lang="en-GB" altLang="ja-JP" sz="2400" dirty="0" err="1">
                <a:cs typeface="Arial" pitchFamily="34" charset="0"/>
              </a:rPr>
              <a:t>vàng</a:t>
            </a:r>
            <a:endParaRPr lang="en-GB" altLang="ja-JP" sz="2400" dirty="0">
              <a:cs typeface="Arial" pitchFamily="34" charset="0"/>
            </a:endParaRPr>
          </a:p>
          <a:p>
            <a:pPr marL="109728" indent="0" eaLnBrk="1" fontAlgn="auto" hangingPunct="1">
              <a:spcAft>
                <a:spcPts val="0"/>
              </a:spcAft>
              <a:buFont typeface="Wingdings 3"/>
              <a:buNone/>
              <a:defRPr/>
            </a:pP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gây</a:t>
            </a:r>
            <a:r>
              <a:rPr lang="en-GB" altLang="ja-JP" sz="2400" dirty="0">
                <a:cs typeface="Arial" pitchFamily="34" charset="0"/>
              </a:rPr>
              <a:t> </a:t>
            </a:r>
            <a:r>
              <a:rPr lang="en-GB" altLang="ja-JP" sz="2400" dirty="0" err="1">
                <a:cs typeface="Arial" pitchFamily="34" charset="0"/>
              </a:rPr>
              <a:t>bệnh</a:t>
            </a:r>
            <a:r>
              <a:rPr lang="en-GB" altLang="ja-JP" sz="2400" dirty="0">
                <a:cs typeface="Arial" pitchFamily="34" charset="0"/>
              </a:rPr>
              <a:t> </a:t>
            </a:r>
            <a:r>
              <a:rPr lang="en-GB" altLang="ja-JP" sz="2400" dirty="0" err="1">
                <a:cs typeface="Arial" pitchFamily="34" charset="0"/>
              </a:rPr>
              <a:t>viêm</a:t>
            </a:r>
            <a:r>
              <a:rPr lang="en-GB" altLang="ja-JP" sz="2400" dirty="0">
                <a:cs typeface="Arial" pitchFamily="34" charset="0"/>
              </a:rPr>
              <a:t> </a:t>
            </a:r>
            <a:r>
              <a:rPr lang="en-GB" altLang="ja-JP" sz="2400" dirty="0" err="1">
                <a:cs typeface="Arial" pitchFamily="34" charset="0"/>
              </a:rPr>
              <a:t>não</a:t>
            </a:r>
            <a:r>
              <a:rPr lang="en-GB" altLang="ja-JP" sz="2400" dirty="0">
                <a:cs typeface="Arial" pitchFamily="34" charset="0"/>
              </a:rPr>
              <a:t> </a:t>
            </a:r>
            <a:r>
              <a:rPr lang="en-GB" altLang="ja-JP" sz="2400" dirty="0" err="1">
                <a:cs typeface="Arial" pitchFamily="34" charset="0"/>
              </a:rPr>
              <a:t>Nhật</a:t>
            </a:r>
            <a:r>
              <a:rPr lang="en-GB" altLang="ja-JP" sz="2400" dirty="0">
                <a:cs typeface="Arial" pitchFamily="34" charset="0"/>
              </a:rPr>
              <a:t> </a:t>
            </a:r>
            <a:r>
              <a:rPr lang="en-GB" altLang="ja-JP" sz="2400" dirty="0" err="1">
                <a:cs typeface="Arial" pitchFamily="34" charset="0"/>
              </a:rPr>
              <a:t>Bản</a:t>
            </a:r>
            <a:r>
              <a:rPr lang="en-GB" altLang="ja-JP" sz="2400" dirty="0">
                <a:cs typeface="Arial" pitchFamily="34" charset="0"/>
              </a:rPr>
              <a:t> B</a:t>
            </a:r>
          </a:p>
          <a:p>
            <a:pPr marL="109728" indent="0" eaLnBrk="1" fontAlgn="auto" hangingPunct="1">
              <a:spcAft>
                <a:spcPts val="0"/>
              </a:spcAft>
              <a:buFont typeface="Wingdings 3"/>
              <a:buNone/>
              <a:defRPr/>
            </a:pP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Tây</a:t>
            </a:r>
            <a:r>
              <a:rPr lang="en-GB" altLang="ja-JP" sz="2400" dirty="0">
                <a:cs typeface="Arial" pitchFamily="34" charset="0"/>
              </a:rPr>
              <a:t> </a:t>
            </a:r>
            <a:r>
              <a:rPr lang="en-GB" altLang="ja-JP" sz="2400" dirty="0" err="1">
                <a:cs typeface="Arial" pitchFamily="34" charset="0"/>
              </a:rPr>
              <a:t>sông</a:t>
            </a:r>
            <a:r>
              <a:rPr lang="en-GB" altLang="ja-JP" sz="2400" dirty="0">
                <a:cs typeface="Arial" pitchFamily="34" charset="0"/>
              </a:rPr>
              <a:t> Nile.</a:t>
            </a:r>
          </a:p>
          <a:p>
            <a:pPr marL="365760" indent="-256032" eaLnBrk="1" fontAlgn="auto" hangingPunct="1">
              <a:spcAft>
                <a:spcPts val="0"/>
              </a:spcAft>
              <a:buFont typeface="Wingdings 3"/>
              <a:buChar char=""/>
              <a:defRPr/>
            </a:pPr>
            <a:r>
              <a:rPr lang="en-GB" altLang="ja-JP" sz="2400" dirty="0" err="1">
                <a:cs typeface="Arial" pitchFamily="34" charset="0"/>
              </a:rPr>
              <a:t>Có</a:t>
            </a:r>
            <a:r>
              <a:rPr lang="en-GB" altLang="ja-JP" sz="2400" dirty="0">
                <a:cs typeface="Arial" pitchFamily="34" charset="0"/>
              </a:rPr>
              <a:t> </a:t>
            </a:r>
            <a:r>
              <a:rPr lang="en-GB" altLang="ja-JP" sz="2400" dirty="0" err="1">
                <a:cs typeface="Arial" pitchFamily="34" charset="0"/>
              </a:rPr>
              <a:t>phản</a:t>
            </a:r>
            <a:r>
              <a:rPr lang="en-GB" altLang="ja-JP" sz="2400" dirty="0">
                <a:cs typeface="Arial" pitchFamily="34" charset="0"/>
              </a:rPr>
              <a:t> </a:t>
            </a:r>
            <a:r>
              <a:rPr lang="en-GB" altLang="ja-JP" sz="2400" dirty="0" err="1">
                <a:cs typeface="Arial" pitchFamily="34" charset="0"/>
              </a:rPr>
              <a:t>ứng</a:t>
            </a:r>
            <a:r>
              <a:rPr lang="en-GB" altLang="ja-JP" sz="2400" dirty="0">
                <a:cs typeface="Arial" pitchFamily="34" charset="0"/>
              </a:rPr>
              <a:t> </a:t>
            </a:r>
            <a:r>
              <a:rPr lang="en-GB" altLang="ja-JP" sz="2400" dirty="0" err="1">
                <a:cs typeface="Arial" pitchFamily="34" charset="0"/>
              </a:rPr>
              <a:t>chéo</a:t>
            </a:r>
            <a:r>
              <a:rPr lang="en-GB" altLang="ja-JP" sz="2400" dirty="0">
                <a:cs typeface="Arial" pitchFamily="34" charset="0"/>
              </a:rPr>
              <a:t> </a:t>
            </a:r>
            <a:r>
              <a:rPr lang="en-GB" altLang="ja-JP" sz="2400" dirty="0" err="1">
                <a:cs typeface="Arial" pitchFamily="34" charset="0"/>
              </a:rPr>
              <a:t>giữa</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thể</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Zika</a:t>
            </a:r>
            <a:r>
              <a:rPr lang="en-GB" altLang="ja-JP" sz="2400" dirty="0">
                <a:cs typeface="Arial" pitchFamily="34" charset="0"/>
              </a:rPr>
              <a:t> </a:t>
            </a:r>
            <a:r>
              <a:rPr lang="en-GB" altLang="ja-JP" sz="2400" dirty="0" err="1">
                <a:cs typeface="Arial" pitchFamily="34" charset="0"/>
              </a:rPr>
              <a:t>và</a:t>
            </a:r>
            <a:r>
              <a:rPr lang="en-GB" altLang="ja-JP" sz="2400" dirty="0">
                <a:cs typeface="Arial" pitchFamily="34" charset="0"/>
              </a:rPr>
              <a:t> </a:t>
            </a:r>
            <a:r>
              <a:rPr lang="en-GB" altLang="ja-JP" sz="2400" dirty="0" err="1">
                <a:cs typeface="Arial" pitchFamily="34" charset="0"/>
              </a:rPr>
              <a:t>các</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a:t>
            </a:r>
          </a:p>
          <a:p>
            <a:pPr marL="109728" indent="0" eaLnBrk="1" fontAlgn="auto" hangingPunct="1">
              <a:spcAft>
                <a:spcPts val="0"/>
              </a:spcAft>
              <a:buFont typeface="Wingdings 3"/>
              <a:buNone/>
              <a:defRPr/>
            </a:pPr>
            <a:r>
              <a:rPr lang="en-GB" altLang="ja-JP" sz="2400" dirty="0">
                <a:cs typeface="Arial" pitchFamily="34" charset="0"/>
              </a:rPr>
              <a:t>- Dengue</a:t>
            </a:r>
          </a:p>
          <a:p>
            <a:pPr marL="109728" indent="0" eaLnBrk="1" fontAlgn="auto" hangingPunct="1">
              <a:spcAft>
                <a:spcPts val="0"/>
              </a:spcAft>
              <a:buFont typeface="Wingdings 3"/>
              <a:buNone/>
              <a:defRPr/>
            </a:pPr>
            <a:r>
              <a:rPr lang="en-GB" altLang="ja-JP" sz="2400" dirty="0">
                <a:cs typeface="Arial" pitchFamily="34" charset="0"/>
              </a:rPr>
              <a:t>- </a:t>
            </a:r>
            <a:r>
              <a:rPr lang="en-GB" altLang="ja-JP" sz="2400" dirty="0" err="1">
                <a:cs typeface="Arial" pitchFamily="34" charset="0"/>
              </a:rPr>
              <a:t>Chikungunya</a:t>
            </a:r>
            <a:endParaRPr lang="en-GB" altLang="ja-JP" sz="2400" dirty="0">
              <a:cs typeface="Arial" pitchFamily="34" charset="0"/>
            </a:endParaRPr>
          </a:p>
          <a:p>
            <a:pPr marL="109728" indent="0" eaLnBrk="1" fontAlgn="auto" hangingPunct="1">
              <a:spcAft>
                <a:spcPts val="0"/>
              </a:spcAft>
              <a:buFont typeface="Wingdings 3"/>
              <a:buNone/>
              <a:defRPr/>
            </a:pPr>
            <a:endParaRPr lang="en-GB" altLang="ja-JP" sz="2400" dirty="0">
              <a:cs typeface="Arial" pitchFamily="34" charset="0"/>
            </a:endParaRPr>
          </a:p>
          <a:p>
            <a:pPr marL="365760" indent="-256032" eaLnBrk="1" fontAlgn="auto" hangingPunct="1">
              <a:spcAft>
                <a:spcPts val="0"/>
              </a:spcAft>
              <a:buFont typeface="Wingdings" pitchFamily="2" charset="2"/>
              <a:buChar char="Ø"/>
              <a:defRPr/>
            </a:pPr>
            <a:endParaRPr lang="ja-JP" altLang="ja-JP" sz="2400" dirty="0">
              <a:cs typeface="Arial" pitchFamily="34" charset="0"/>
            </a:endParaRPr>
          </a:p>
          <a:p>
            <a:pPr marL="365760" indent="-256032" eaLnBrk="1" fontAlgn="auto" hangingPunct="1">
              <a:spcAft>
                <a:spcPts val="0"/>
              </a:spcAft>
              <a:buFont typeface="Wingdings 3"/>
              <a:buChar char=""/>
              <a:defRPr/>
            </a:pPr>
            <a:endParaRPr lang="ja-JP" altLang="en-US" sz="2400" dirty="0">
              <a:cs typeface="Arial" pitchFamily="34" charset="0"/>
            </a:endParaRPr>
          </a:p>
        </p:txBody>
      </p:sp>
      <p:sp>
        <p:nvSpPr>
          <p:cNvPr id="2" name="Title 1">
            <a:extLst>
              <a:ext uri="{FF2B5EF4-FFF2-40B4-BE49-F238E27FC236}">
                <a16:creationId xmlns:a16="http://schemas.microsoft.com/office/drawing/2014/main" xmlns="" id="{F5509817-B5E2-424A-9853-45A88537E78F}"/>
              </a:ext>
            </a:extLst>
          </p:cNvPr>
          <p:cNvSpPr>
            <a:spLocks noGrp="1"/>
          </p:cNvSpPr>
          <p:nvPr>
            <p:ph type="title"/>
          </p:nvPr>
        </p:nvSpPr>
        <p:spPr>
          <a:xfrm>
            <a:off x="1524000" y="0"/>
            <a:ext cx="6477000" cy="1143000"/>
          </a:xfrm>
        </p:spPr>
        <p:txBody>
          <a:bodyPr/>
          <a:lstStyle/>
          <a:p>
            <a:pPr algn="ctr" eaLnBrk="1" fontAlgn="auto" hangingPunct="1">
              <a:spcAft>
                <a:spcPts val="0"/>
              </a:spcAft>
              <a:defRPr/>
            </a:pPr>
            <a:r>
              <a:rPr lang="en-GB" altLang="ja-JP" b="1" dirty="0" err="1">
                <a:solidFill>
                  <a:srgbClr val="800000"/>
                </a:solidFill>
                <a:effectLst/>
                <a:latin typeface="+mn-lt"/>
                <a:cs typeface="Arial" pitchFamily="34" charset="0"/>
              </a:rPr>
              <a:t>Đặc</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điểm</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của</a:t>
            </a:r>
            <a:r>
              <a:rPr lang="en-GB" altLang="ja-JP" b="1" dirty="0">
                <a:solidFill>
                  <a:srgbClr val="800000"/>
                </a:solidFill>
                <a:effectLst/>
                <a:latin typeface="+mn-lt"/>
                <a:cs typeface="Arial" pitchFamily="34" charset="0"/>
              </a:rPr>
              <a:t> vi </a:t>
            </a:r>
            <a:r>
              <a:rPr lang="en-GB" altLang="ja-JP" b="1" dirty="0" err="1">
                <a:solidFill>
                  <a:srgbClr val="800000"/>
                </a:solidFill>
                <a:effectLst/>
                <a:latin typeface="+mn-lt"/>
                <a:cs typeface="Arial" pitchFamily="34" charset="0"/>
              </a:rPr>
              <a:t>rút</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Zika</a:t>
            </a:r>
            <a:endParaRPr lang="ja-JP" altLang="en-US" b="1" dirty="0">
              <a:solidFill>
                <a:srgbClr val="800000"/>
              </a:solidFill>
              <a:effectLst/>
              <a:latin typeface="+mn-lt"/>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a:extLst>
              <a:ext uri="{FF2B5EF4-FFF2-40B4-BE49-F238E27FC236}">
                <a16:creationId xmlns:a16="http://schemas.microsoft.com/office/drawing/2014/main" xmlns="" id="{D40325A8-A6F7-4337-AAF4-D77E5DD078E7}"/>
              </a:ext>
            </a:extLst>
          </p:cNvPr>
          <p:cNvSpPr>
            <a:spLocks noGrp="1"/>
          </p:cNvSpPr>
          <p:nvPr>
            <p:ph idx="1"/>
          </p:nvPr>
        </p:nvSpPr>
        <p:spPr>
          <a:xfrm>
            <a:off x="277813" y="3789363"/>
            <a:ext cx="8936037" cy="1905000"/>
          </a:xfrm>
        </p:spPr>
        <p:txBody>
          <a:bodyPr>
            <a:normAutofit fontScale="92500" lnSpcReduction="20000"/>
          </a:bodyPr>
          <a:lstStyle/>
          <a:p>
            <a:pPr eaLnBrk="1" hangingPunct="1"/>
            <a:r>
              <a:rPr lang="en-GB" altLang="ja-JP" sz="2800" dirty="0" err="1">
                <a:cs typeface="Arial" panose="020B0604020202020204" pitchFamily="34" charset="0"/>
              </a:rPr>
              <a:t>Là</a:t>
            </a:r>
            <a:r>
              <a:rPr lang="en-GB" altLang="ja-JP" sz="2800" dirty="0">
                <a:cs typeface="Arial" panose="020B0604020202020204" pitchFamily="34" charset="0"/>
              </a:rPr>
              <a:t> </a:t>
            </a:r>
            <a:r>
              <a:rPr lang="en-GB" altLang="ja-JP" sz="2800" dirty="0" err="1">
                <a:cs typeface="Arial" panose="020B0604020202020204" pitchFamily="34" charset="0"/>
              </a:rPr>
              <a:t>một</a:t>
            </a:r>
            <a:r>
              <a:rPr lang="en-GB" altLang="ja-JP" sz="2800" dirty="0">
                <a:cs typeface="Arial" panose="020B0604020202020204" pitchFamily="34" charset="0"/>
              </a:rPr>
              <a:t> vi </a:t>
            </a:r>
            <a:r>
              <a:rPr lang="en-GB" altLang="ja-JP" sz="2800" dirty="0" err="1">
                <a:cs typeface="Arial" panose="020B0604020202020204" pitchFamily="34" charset="0"/>
              </a:rPr>
              <a:t>rút</a:t>
            </a:r>
            <a:r>
              <a:rPr lang="en-GB" altLang="ja-JP" sz="2800" dirty="0">
                <a:cs typeface="Arial" panose="020B0604020202020204" pitchFamily="34" charset="0"/>
              </a:rPr>
              <a:t> </a:t>
            </a:r>
            <a:r>
              <a:rPr lang="en-GB" altLang="ja-JP" sz="2800" dirty="0" err="1">
                <a:cs typeface="Arial" panose="020B0604020202020204" pitchFamily="34" charset="0"/>
              </a:rPr>
              <a:t>hình</a:t>
            </a:r>
            <a:r>
              <a:rPr lang="en-GB" altLang="ja-JP" sz="2800" dirty="0">
                <a:cs typeface="Arial" panose="020B0604020202020204" pitchFamily="34" charset="0"/>
              </a:rPr>
              <a:t> </a:t>
            </a:r>
            <a:r>
              <a:rPr lang="en-GB" altLang="ja-JP" sz="2800" dirty="0" err="1">
                <a:cs typeface="Arial" panose="020B0604020202020204" pitchFamily="34" charset="0"/>
              </a:rPr>
              <a:t>cầu</a:t>
            </a:r>
            <a:r>
              <a:rPr lang="en-GB" altLang="ja-JP" sz="2800" dirty="0">
                <a:cs typeface="Arial" panose="020B0604020202020204" pitchFamily="34" charset="0"/>
              </a:rPr>
              <a:t> </a:t>
            </a:r>
            <a:r>
              <a:rPr lang="en-GB" altLang="ja-JP" sz="2800" dirty="0" err="1">
                <a:cs typeface="Arial" panose="020B0604020202020204" pitchFamily="34" charset="0"/>
              </a:rPr>
              <a:t>có</a:t>
            </a:r>
            <a:r>
              <a:rPr lang="en-GB" altLang="ja-JP" sz="2800" dirty="0">
                <a:cs typeface="Arial" panose="020B0604020202020204" pitchFamily="34" charset="0"/>
              </a:rPr>
              <a:t> </a:t>
            </a:r>
            <a:r>
              <a:rPr lang="en-GB" altLang="ja-JP" sz="2800" dirty="0" err="1">
                <a:cs typeface="Arial" panose="020B0604020202020204" pitchFamily="34" charset="0"/>
              </a:rPr>
              <a:t>đường</a:t>
            </a:r>
            <a:r>
              <a:rPr lang="en-GB" altLang="ja-JP" sz="2800" dirty="0">
                <a:cs typeface="Arial" panose="020B0604020202020204" pitchFamily="34" charset="0"/>
              </a:rPr>
              <a:t> </a:t>
            </a:r>
            <a:r>
              <a:rPr lang="en-GB" altLang="ja-JP" sz="2800" dirty="0" err="1">
                <a:cs typeface="Arial" panose="020B0604020202020204" pitchFamily="34" charset="0"/>
              </a:rPr>
              <a:t>kính</a:t>
            </a:r>
            <a:r>
              <a:rPr lang="en-GB" altLang="ja-JP" sz="2800" dirty="0">
                <a:cs typeface="Arial" panose="020B0604020202020204" pitchFamily="34" charset="0"/>
              </a:rPr>
              <a:t> </a:t>
            </a:r>
            <a:r>
              <a:rPr lang="en-GB" altLang="ja-JP" sz="2800" dirty="0" err="1">
                <a:cs typeface="Arial" panose="020B0604020202020204" pitchFamily="34" charset="0"/>
              </a:rPr>
              <a:t>khoảng</a:t>
            </a:r>
            <a:r>
              <a:rPr lang="en-GB" altLang="ja-JP" sz="2800" dirty="0">
                <a:cs typeface="Arial" panose="020B0604020202020204" pitchFamily="34" charset="0"/>
              </a:rPr>
              <a:t> 40 nm.</a:t>
            </a:r>
          </a:p>
          <a:p>
            <a:pPr eaLnBrk="1" hangingPunct="1"/>
            <a:r>
              <a:rPr lang="en-US" altLang="ja-JP" sz="2800" dirty="0" err="1">
                <a:cs typeface="Arial" panose="020B0604020202020204" pitchFamily="34" charset="0"/>
              </a:rPr>
              <a:t>Lõi</a:t>
            </a:r>
            <a:r>
              <a:rPr lang="en-US" altLang="ja-JP" sz="2800" dirty="0">
                <a:cs typeface="Arial" panose="020B0604020202020204" pitchFamily="34" charset="0"/>
              </a:rPr>
              <a:t> nucleocapsid </a:t>
            </a:r>
            <a:r>
              <a:rPr lang="en-US" altLang="ja-JP" sz="2800" dirty="0" err="1">
                <a:cs typeface="Arial" panose="020B0604020202020204" pitchFamily="34" charset="0"/>
              </a:rPr>
              <a:t>có</a:t>
            </a:r>
            <a:r>
              <a:rPr lang="en-US" altLang="ja-JP" sz="2800" dirty="0">
                <a:cs typeface="Arial" panose="020B0604020202020204" pitchFamily="34" charset="0"/>
              </a:rPr>
              <a:t> </a:t>
            </a:r>
            <a:r>
              <a:rPr lang="en-US" altLang="ja-JP" sz="2800" dirty="0" err="1">
                <a:cs typeface="Arial" panose="020B0604020202020204" pitchFamily="34" charset="0"/>
              </a:rPr>
              <a:t>đường</a:t>
            </a:r>
            <a:r>
              <a:rPr lang="en-US" altLang="ja-JP" sz="2800" dirty="0">
                <a:cs typeface="Arial" panose="020B0604020202020204" pitchFamily="34" charset="0"/>
              </a:rPr>
              <a:t> </a:t>
            </a:r>
            <a:r>
              <a:rPr lang="en-US" altLang="ja-JP" sz="2800" dirty="0" err="1">
                <a:cs typeface="Arial" panose="020B0604020202020204" pitchFamily="34" charset="0"/>
              </a:rPr>
              <a:t>kính</a:t>
            </a:r>
            <a:r>
              <a:rPr lang="en-US" altLang="ja-JP" sz="2800" dirty="0">
                <a:cs typeface="Arial" panose="020B0604020202020204" pitchFamily="34" charset="0"/>
              </a:rPr>
              <a:t> </a:t>
            </a:r>
            <a:r>
              <a:rPr lang="en-US" altLang="ja-JP" sz="2800" dirty="0" err="1">
                <a:cs typeface="Arial" panose="020B0604020202020204" pitchFamily="34" charset="0"/>
              </a:rPr>
              <a:t>khoảng</a:t>
            </a:r>
            <a:r>
              <a:rPr lang="en-US" altLang="ja-JP" sz="2800" dirty="0">
                <a:cs typeface="Arial" panose="020B0604020202020204" pitchFamily="34" charset="0"/>
              </a:rPr>
              <a:t> 25-30nm bao </a:t>
            </a:r>
            <a:r>
              <a:rPr lang="en-US" altLang="ja-JP" sz="2800" dirty="0" err="1">
                <a:cs typeface="Arial" panose="020B0604020202020204" pitchFamily="34" charset="0"/>
              </a:rPr>
              <a:t>gồm</a:t>
            </a:r>
            <a:r>
              <a:rPr lang="en-US" altLang="ja-JP" sz="2800" dirty="0">
                <a:cs typeface="Arial" panose="020B0604020202020204" pitchFamily="34" charset="0"/>
              </a:rPr>
              <a:t> </a:t>
            </a:r>
            <a:r>
              <a:rPr lang="en-US" altLang="ja-JP" sz="2800" dirty="0" err="1">
                <a:cs typeface="Arial" panose="020B0604020202020204" pitchFamily="34" charset="0"/>
              </a:rPr>
              <a:t>một</a:t>
            </a:r>
            <a:r>
              <a:rPr lang="en-US" altLang="ja-JP" sz="2800" dirty="0">
                <a:cs typeface="Arial" panose="020B0604020202020204" pitchFamily="34" charset="0"/>
              </a:rPr>
              <a:t> </a:t>
            </a:r>
            <a:r>
              <a:rPr lang="en-US" altLang="ja-JP" sz="2800" dirty="0" err="1">
                <a:cs typeface="Arial" panose="020B0604020202020204" pitchFamily="34" charset="0"/>
              </a:rPr>
              <a:t>chuỗi</a:t>
            </a:r>
            <a:r>
              <a:rPr lang="en-US" altLang="ja-JP" sz="2800" dirty="0">
                <a:cs typeface="Arial" panose="020B0604020202020204" pitchFamily="34" charset="0"/>
              </a:rPr>
              <a:t> </a:t>
            </a:r>
            <a:r>
              <a:rPr lang="en-US" altLang="ja-JP" sz="2800" dirty="0" err="1">
                <a:cs typeface="Arial" panose="020B0604020202020204" pitchFamily="34" charset="0"/>
              </a:rPr>
              <a:t>đơn</a:t>
            </a:r>
            <a:r>
              <a:rPr lang="en-US" altLang="ja-JP" sz="2800" dirty="0">
                <a:cs typeface="Arial" panose="020B0604020202020204" pitchFamily="34" charset="0"/>
              </a:rPr>
              <a:t> ARN.</a:t>
            </a:r>
            <a:endParaRPr lang="en-GB" altLang="ja-JP" sz="2800" dirty="0">
              <a:cs typeface="Arial" panose="020B0604020202020204" pitchFamily="34" charset="0"/>
            </a:endParaRPr>
          </a:p>
          <a:p>
            <a:pPr eaLnBrk="1" hangingPunct="1"/>
            <a:r>
              <a:rPr lang="en-US" altLang="ja-JP" sz="2800" dirty="0" err="1">
                <a:cs typeface="Arial" panose="020B0604020202020204" pitchFamily="34" charset="0"/>
              </a:rPr>
              <a:t>Màng</a:t>
            </a:r>
            <a:r>
              <a:rPr lang="en-US" altLang="ja-JP" sz="2800" dirty="0">
                <a:cs typeface="Arial" panose="020B0604020202020204" pitchFamily="34" charset="0"/>
              </a:rPr>
              <a:t> </a:t>
            </a:r>
            <a:r>
              <a:rPr lang="en-US" altLang="ja-JP" sz="2800" dirty="0" err="1">
                <a:cs typeface="Arial" panose="020B0604020202020204" pitchFamily="34" charset="0"/>
              </a:rPr>
              <a:t>ngoài</a:t>
            </a:r>
            <a:r>
              <a:rPr lang="en-US" altLang="ja-JP" sz="2800" dirty="0">
                <a:cs typeface="Arial" panose="020B0604020202020204" pitchFamily="34" charset="0"/>
              </a:rPr>
              <a:t> </a:t>
            </a:r>
            <a:r>
              <a:rPr lang="en-US" altLang="ja-JP" sz="2800" dirty="0" err="1">
                <a:cs typeface="Arial" panose="020B0604020202020204" pitchFamily="34" charset="0"/>
              </a:rPr>
              <a:t>là</a:t>
            </a:r>
            <a:r>
              <a:rPr lang="en-US" altLang="ja-JP" sz="2800" dirty="0">
                <a:cs typeface="Arial" panose="020B0604020202020204" pitchFamily="34" charset="0"/>
              </a:rPr>
              <a:t> </a:t>
            </a:r>
            <a:r>
              <a:rPr lang="en-US" altLang="ja-JP" sz="2800" dirty="0" err="1">
                <a:cs typeface="Arial" panose="020B0604020202020204" pitchFamily="34" charset="0"/>
              </a:rPr>
              <a:t>một</a:t>
            </a:r>
            <a:r>
              <a:rPr lang="en-US" altLang="ja-JP" sz="2800" dirty="0">
                <a:cs typeface="Arial" panose="020B0604020202020204" pitchFamily="34" charset="0"/>
              </a:rPr>
              <a:t> </a:t>
            </a:r>
            <a:r>
              <a:rPr lang="en-US" altLang="ja-JP" sz="2800" dirty="0" err="1">
                <a:cs typeface="Arial" panose="020B0604020202020204" pitchFamily="34" charset="0"/>
              </a:rPr>
              <a:t>lớp</a:t>
            </a:r>
            <a:r>
              <a:rPr lang="en-US" altLang="ja-JP" sz="2800" dirty="0">
                <a:cs typeface="Arial" panose="020B0604020202020204" pitchFamily="34" charset="0"/>
              </a:rPr>
              <a:t> lipid </a:t>
            </a:r>
            <a:r>
              <a:rPr lang="en-US" altLang="ja-JP" sz="2800" dirty="0" err="1">
                <a:cs typeface="Arial" panose="020B0604020202020204" pitchFamily="34" charset="0"/>
              </a:rPr>
              <a:t>kép</a:t>
            </a:r>
            <a:r>
              <a:rPr lang="en-US" altLang="ja-JP" sz="2800" dirty="0">
                <a:cs typeface="Arial" panose="020B0604020202020204" pitchFamily="34" charset="0"/>
              </a:rPr>
              <a:t> </a:t>
            </a:r>
            <a:r>
              <a:rPr lang="en-US" altLang="ja-JP" sz="2800" dirty="0" err="1">
                <a:cs typeface="Arial" panose="020B0604020202020204" pitchFamily="34" charset="0"/>
              </a:rPr>
              <a:t>có</a:t>
            </a:r>
            <a:r>
              <a:rPr lang="en-US" altLang="ja-JP" sz="2800" dirty="0">
                <a:cs typeface="Arial" panose="020B0604020202020204" pitchFamily="34" charset="0"/>
              </a:rPr>
              <a:t> </a:t>
            </a:r>
            <a:r>
              <a:rPr lang="en-US" altLang="ja-JP" sz="2800" dirty="0" err="1">
                <a:cs typeface="Arial" panose="020B0604020202020204" pitchFamily="34" charset="0"/>
              </a:rPr>
              <a:t>các</a:t>
            </a:r>
            <a:r>
              <a:rPr lang="en-US" altLang="ja-JP" sz="2800" dirty="0">
                <a:cs typeface="Arial" panose="020B0604020202020204" pitchFamily="34" charset="0"/>
              </a:rPr>
              <a:t> protein </a:t>
            </a:r>
            <a:r>
              <a:rPr lang="en-US" altLang="ja-JP" sz="2800" dirty="0" err="1">
                <a:cs typeface="Arial" panose="020B0604020202020204" pitchFamily="34" charset="0"/>
              </a:rPr>
              <a:t>màng</a:t>
            </a:r>
            <a:r>
              <a:rPr lang="en-US" altLang="ja-JP" sz="2800" dirty="0">
                <a:cs typeface="Arial" panose="020B0604020202020204" pitchFamily="34" charset="0"/>
              </a:rPr>
              <a:t> M </a:t>
            </a:r>
            <a:r>
              <a:rPr lang="en-US" altLang="ja-JP" sz="2800" dirty="0" err="1">
                <a:cs typeface="Arial" panose="020B0604020202020204" pitchFamily="34" charset="0"/>
              </a:rPr>
              <a:t>và</a:t>
            </a:r>
            <a:r>
              <a:rPr lang="en-US" altLang="ja-JP" sz="2800" dirty="0">
                <a:cs typeface="Arial" panose="020B0604020202020204" pitchFamily="34" charset="0"/>
              </a:rPr>
              <a:t> protein </a:t>
            </a:r>
            <a:r>
              <a:rPr lang="en-US" altLang="ja-JP" sz="2800" dirty="0" err="1">
                <a:cs typeface="Arial" panose="020B0604020202020204" pitchFamily="34" charset="0"/>
              </a:rPr>
              <a:t>vỏ</a:t>
            </a:r>
            <a:r>
              <a:rPr lang="en-US" altLang="ja-JP" sz="2800" dirty="0">
                <a:cs typeface="Arial" panose="020B0604020202020204" pitchFamily="34" charset="0"/>
              </a:rPr>
              <a:t> E.</a:t>
            </a:r>
            <a:endParaRPr lang="en-GB" altLang="ja-JP" sz="2800" dirty="0">
              <a:cs typeface="Arial" panose="020B0604020202020204" pitchFamily="34" charset="0"/>
            </a:endParaRPr>
          </a:p>
          <a:p>
            <a:pPr eaLnBrk="1" hangingPunct="1"/>
            <a:endParaRPr lang="ja-JP" altLang="en-US" sz="2800" dirty="0">
              <a:cs typeface="Arial" panose="020B0604020202020204" pitchFamily="34" charset="0"/>
            </a:endParaRPr>
          </a:p>
        </p:txBody>
      </p:sp>
      <p:sp>
        <p:nvSpPr>
          <p:cNvPr id="2" name="Title 1">
            <a:extLst>
              <a:ext uri="{FF2B5EF4-FFF2-40B4-BE49-F238E27FC236}">
                <a16:creationId xmlns:a16="http://schemas.microsoft.com/office/drawing/2014/main" xmlns="" id="{61605202-3A41-4175-AA3B-FFBC8A6C4574}"/>
              </a:ext>
            </a:extLst>
          </p:cNvPr>
          <p:cNvSpPr>
            <a:spLocks noGrp="1"/>
          </p:cNvSpPr>
          <p:nvPr>
            <p:ph type="title"/>
          </p:nvPr>
        </p:nvSpPr>
        <p:spPr>
          <a:xfrm>
            <a:off x="1492826" y="129092"/>
            <a:ext cx="5822373" cy="761758"/>
          </a:xfrm>
        </p:spPr>
        <p:txBody>
          <a:bodyPr/>
          <a:lstStyle/>
          <a:p>
            <a:pPr eaLnBrk="1" fontAlgn="auto" hangingPunct="1">
              <a:spcAft>
                <a:spcPts val="0"/>
              </a:spcAft>
              <a:defRPr/>
            </a:pPr>
            <a:r>
              <a:rPr lang="en-GB" altLang="ja-JP" sz="3600" b="1" dirty="0" err="1">
                <a:solidFill>
                  <a:srgbClr val="800000"/>
                </a:solidFill>
                <a:effectLst/>
                <a:latin typeface="+mn-lt"/>
                <a:cs typeface="Arial" pitchFamily="34" charset="0"/>
              </a:rPr>
              <a:t>Cấu</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trúc</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của</a:t>
            </a:r>
            <a:r>
              <a:rPr lang="en-GB" altLang="ja-JP" sz="3600" b="1" dirty="0">
                <a:solidFill>
                  <a:srgbClr val="800000"/>
                </a:solidFill>
                <a:effectLst/>
                <a:latin typeface="+mn-lt"/>
                <a:cs typeface="Arial" pitchFamily="34" charset="0"/>
              </a:rPr>
              <a:t> Vi </a:t>
            </a:r>
            <a:r>
              <a:rPr lang="en-GB" altLang="ja-JP" sz="3600" b="1" dirty="0" err="1">
                <a:solidFill>
                  <a:srgbClr val="800000"/>
                </a:solidFill>
                <a:effectLst/>
                <a:latin typeface="+mn-lt"/>
                <a:cs typeface="Arial" pitchFamily="34" charset="0"/>
              </a:rPr>
              <a:t>rút</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Zika</a:t>
            </a:r>
            <a:endParaRPr lang="ja-JP" altLang="en-US" sz="3600" b="1" dirty="0">
              <a:solidFill>
                <a:srgbClr val="800000"/>
              </a:solidFill>
              <a:effectLst/>
              <a:latin typeface="+mn-lt"/>
              <a:cs typeface="Arial" pitchFamily="34" charset="0"/>
            </a:endParaRPr>
          </a:p>
        </p:txBody>
      </p:sp>
      <p:pic>
        <p:nvPicPr>
          <p:cNvPr id="19460" name="Picture 2" descr="Structure of Zika Virus">
            <a:extLst>
              <a:ext uri="{FF2B5EF4-FFF2-40B4-BE49-F238E27FC236}">
                <a16:creationId xmlns:a16="http://schemas.microsoft.com/office/drawing/2014/main" xmlns="" id="{6A293F60-A71D-4E93-B71C-F5CF2E92A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781050"/>
            <a:ext cx="5119688"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3">
            <a:extLst>
              <a:ext uri="{FF2B5EF4-FFF2-40B4-BE49-F238E27FC236}">
                <a16:creationId xmlns:a16="http://schemas.microsoft.com/office/drawing/2014/main" xmlns="" id="{D4EEE11C-B76A-405E-86C2-A4C75F5E4E66}"/>
              </a:ext>
            </a:extLst>
          </p:cNvPr>
          <p:cNvSpPr>
            <a:spLocks noChangeArrowheads="1"/>
          </p:cNvSpPr>
          <p:nvPr/>
        </p:nvSpPr>
        <p:spPr bwMode="auto">
          <a:xfrm>
            <a:off x="4038600" y="6211888"/>
            <a:ext cx="5140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eaLnBrk="1" hangingPunct="1">
              <a:spcBef>
                <a:spcPct val="0"/>
              </a:spcBef>
              <a:buClrTx/>
              <a:buSzTx/>
              <a:buFontTx/>
              <a:buNone/>
            </a:pPr>
            <a:r>
              <a:rPr kumimoji="0" lang="en-GB" altLang="ja-JP" sz="1200"/>
              <a:t>http://www.microbiologyinfo.com/zika-virus-structure-genome-symptoms-transmission-pathogenesis-diagnosis/</a:t>
            </a:r>
            <a:endParaRPr kumimoji="0" lang="ja-JP" altLang="en-US" sz="1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685800"/>
          </a:xfrm>
          <a:noFill/>
          <a:ln>
            <a:noFill/>
          </a:ln>
        </p:spPr>
        <p:style>
          <a:lnRef idx="2">
            <a:schemeClr val="accent1"/>
          </a:lnRef>
          <a:fillRef idx="1">
            <a:schemeClr val="lt1"/>
          </a:fillRef>
          <a:effectRef idx="0">
            <a:schemeClr val="accent1"/>
          </a:effectRef>
          <a:fontRef idx="minor">
            <a:schemeClr val="dk1"/>
          </a:fontRef>
        </p:style>
        <p:txBody>
          <a:bodyPr>
            <a:normAutofit fontScale="90000"/>
          </a:bodyPr>
          <a:lstStyle/>
          <a:p>
            <a:r>
              <a:rPr lang="en-GB" altLang="en-US" sz="4000" b="1" dirty="0">
                <a:solidFill>
                  <a:srgbClr val="800000"/>
                </a:solidFill>
                <a:cs typeface="Arial" pitchFamily="34" charset="0"/>
              </a:rPr>
              <a:t>ĐẶC ĐIỂM ZIKA</a:t>
            </a:r>
            <a:endParaRPr lang="en-US" sz="4000" b="1" dirty="0">
              <a:solidFill>
                <a:srgbClr val="800000"/>
              </a:solidFill>
              <a:cs typeface="Arial" pitchFamily="34" charset="0"/>
            </a:endParaRPr>
          </a:p>
        </p:txBody>
      </p:sp>
      <p:sp>
        <p:nvSpPr>
          <p:cNvPr id="3" name="Content Placeholder 2"/>
          <p:cNvSpPr>
            <a:spLocks noGrp="1"/>
          </p:cNvSpPr>
          <p:nvPr>
            <p:ph idx="1"/>
          </p:nvPr>
        </p:nvSpPr>
        <p:spPr>
          <a:xfrm>
            <a:off x="0" y="990600"/>
            <a:ext cx="9144000" cy="5867400"/>
          </a:xfrm>
          <a:solidFill>
            <a:schemeClr val="bg1"/>
          </a:solidFill>
        </p:spPr>
        <p:txBody>
          <a:bodyPr>
            <a:noAutofit/>
          </a:bodyPr>
          <a:lstStyle/>
          <a:p>
            <a:pPr algn="just" eaLnBrk="1" hangingPunct="1">
              <a:lnSpc>
                <a:spcPct val="100000"/>
              </a:lnSpc>
            </a:pPr>
            <a:r>
              <a:rPr lang="en-US" altLang="en-US" sz="2400" dirty="0">
                <a:cs typeface="Arial" pitchFamily="34" charset="0"/>
              </a:rPr>
              <a:t>ZIKA </a:t>
            </a:r>
            <a:r>
              <a:rPr lang="en-US" altLang="en-US" sz="2400" dirty="0" err="1">
                <a:cs typeface="Arial" pitchFamily="34" charset="0"/>
              </a:rPr>
              <a:t>là</a:t>
            </a:r>
            <a:r>
              <a:rPr lang="en-US" altLang="en-US" sz="2400" dirty="0">
                <a:cs typeface="Arial" pitchFamily="34" charset="0"/>
              </a:rPr>
              <a:t> vi </a:t>
            </a:r>
            <a:r>
              <a:rPr lang="en-US" altLang="en-US" sz="2400" dirty="0" err="1">
                <a:cs typeface="Arial" pitchFamily="34" charset="0"/>
              </a:rPr>
              <a:t>rút</a:t>
            </a:r>
            <a:r>
              <a:rPr lang="en-US" altLang="en-US" sz="2400" dirty="0">
                <a:cs typeface="Arial" pitchFamily="34" charset="0"/>
              </a:rPr>
              <a:t> </a:t>
            </a:r>
            <a:r>
              <a:rPr lang="en-US" altLang="en-US" sz="2400" dirty="0" err="1">
                <a:cs typeface="Arial" pitchFamily="34" charset="0"/>
              </a:rPr>
              <a:t>thuộc</a:t>
            </a:r>
            <a:r>
              <a:rPr lang="en-US" altLang="en-US" sz="2400" dirty="0">
                <a:cs typeface="Arial" pitchFamily="34" charset="0"/>
              </a:rPr>
              <a:t> </a:t>
            </a:r>
            <a:r>
              <a:rPr lang="en-US" altLang="en-US" sz="2400" dirty="0" err="1">
                <a:cs typeface="Arial" pitchFamily="34" charset="0"/>
              </a:rPr>
              <a:t>họ</a:t>
            </a:r>
            <a:r>
              <a:rPr lang="en-US" altLang="en-US" sz="2400" dirty="0">
                <a:cs typeface="Arial" pitchFamily="34" charset="0"/>
              </a:rPr>
              <a:t> vi </a:t>
            </a:r>
            <a:r>
              <a:rPr lang="en-US" altLang="en-US" sz="2400" dirty="0" err="1">
                <a:cs typeface="Arial" pitchFamily="34" charset="0"/>
              </a:rPr>
              <a:t>rút</a:t>
            </a:r>
            <a:r>
              <a:rPr lang="en-US" altLang="en-US" sz="2400" dirty="0">
                <a:cs typeface="Arial" pitchFamily="34" charset="0"/>
              </a:rPr>
              <a:t> </a:t>
            </a:r>
            <a:r>
              <a:rPr lang="en-US" altLang="en-US" sz="2400" i="1" dirty="0" err="1">
                <a:cs typeface="Arial" pitchFamily="34" charset="0"/>
              </a:rPr>
              <a:t>Flaviridae</a:t>
            </a:r>
            <a:r>
              <a:rPr lang="en-US" altLang="en-US" sz="2400" dirty="0">
                <a:cs typeface="Arial" pitchFamily="34" charset="0"/>
              </a:rPr>
              <a:t>, </a:t>
            </a:r>
            <a:r>
              <a:rPr lang="en-US" altLang="en-US" sz="2400" dirty="0" err="1">
                <a:cs typeface="Arial" pitchFamily="34" charset="0"/>
              </a:rPr>
              <a:t>cùng</a:t>
            </a:r>
            <a:r>
              <a:rPr lang="en-US" altLang="en-US" sz="2400" dirty="0">
                <a:cs typeface="Arial" pitchFamily="34" charset="0"/>
              </a:rPr>
              <a:t> </a:t>
            </a:r>
            <a:r>
              <a:rPr lang="en-US" altLang="en-US" sz="2400" dirty="0" err="1">
                <a:cs typeface="Arial" pitchFamily="34" charset="0"/>
              </a:rPr>
              <a:t>họ</a:t>
            </a:r>
            <a:r>
              <a:rPr lang="en-US" altLang="en-US" sz="2400" dirty="0">
                <a:cs typeface="Arial" pitchFamily="34" charset="0"/>
              </a:rPr>
              <a:t> </a:t>
            </a:r>
            <a:r>
              <a:rPr lang="en-US" altLang="en-US" sz="2400" dirty="0" err="1">
                <a:cs typeface="Arial" pitchFamily="34" charset="0"/>
              </a:rPr>
              <a:t>với</a:t>
            </a:r>
            <a:r>
              <a:rPr lang="en-US" altLang="en-US" sz="2400" dirty="0">
                <a:cs typeface="Arial" pitchFamily="34" charset="0"/>
              </a:rPr>
              <a:t> vi </a:t>
            </a:r>
            <a:r>
              <a:rPr lang="en-US" altLang="en-US" sz="2400" dirty="0" err="1">
                <a:cs typeface="Arial" pitchFamily="34" charset="0"/>
              </a:rPr>
              <a:t>rút</a:t>
            </a:r>
            <a:r>
              <a:rPr lang="en-US" altLang="en-US" sz="2400" dirty="0">
                <a:cs typeface="Arial" pitchFamily="34" charset="0"/>
              </a:rPr>
              <a:t> Dengue (</a:t>
            </a:r>
            <a:r>
              <a:rPr lang="en-US" altLang="en-US" sz="2400" dirty="0" err="1">
                <a:cs typeface="Arial" pitchFamily="34" charset="0"/>
              </a:rPr>
              <a:t>gây</a:t>
            </a:r>
            <a:r>
              <a:rPr lang="en-US" altLang="en-US" sz="2400" dirty="0">
                <a:cs typeface="Arial" pitchFamily="34" charset="0"/>
              </a:rPr>
              <a:t> </a:t>
            </a:r>
            <a:r>
              <a:rPr lang="en-US" altLang="en-US" sz="2400" dirty="0" err="1">
                <a:cs typeface="Arial" pitchFamily="34" charset="0"/>
              </a:rPr>
              <a:t>bệnh</a:t>
            </a:r>
            <a:r>
              <a:rPr lang="en-US" altLang="en-US" sz="2400" dirty="0">
                <a:cs typeface="Arial" pitchFamily="34" charset="0"/>
              </a:rPr>
              <a:t> </a:t>
            </a:r>
            <a:r>
              <a:rPr lang="en-US" altLang="en-US" sz="2400" dirty="0" err="1">
                <a:cs typeface="Arial" pitchFamily="34" charset="0"/>
              </a:rPr>
              <a:t>sốt</a:t>
            </a:r>
            <a:r>
              <a:rPr lang="en-US" altLang="en-US" sz="2400" dirty="0">
                <a:cs typeface="Arial" pitchFamily="34" charset="0"/>
              </a:rPr>
              <a:t> </a:t>
            </a:r>
            <a:r>
              <a:rPr lang="en-US" altLang="en-US" sz="2400" dirty="0" err="1">
                <a:cs typeface="Arial" pitchFamily="34" charset="0"/>
              </a:rPr>
              <a:t>xuất</a:t>
            </a:r>
            <a:r>
              <a:rPr lang="en-US" altLang="en-US" sz="2400" dirty="0">
                <a:cs typeface="Arial" pitchFamily="34" charset="0"/>
              </a:rPr>
              <a:t> </a:t>
            </a:r>
            <a:r>
              <a:rPr lang="en-US" altLang="en-US" sz="2400" dirty="0" err="1">
                <a:cs typeface="Arial" pitchFamily="34" charset="0"/>
              </a:rPr>
              <a:t>huyết</a:t>
            </a:r>
            <a:r>
              <a:rPr lang="en-US" altLang="en-US" sz="2400" dirty="0">
                <a:cs typeface="Arial" pitchFamily="34" charset="0"/>
              </a:rPr>
              <a:t> Dengue),vi </a:t>
            </a:r>
            <a:r>
              <a:rPr lang="en-US" altLang="en-US" sz="2400" dirty="0" err="1">
                <a:cs typeface="Arial" pitchFamily="34" charset="0"/>
              </a:rPr>
              <a:t>rút</a:t>
            </a:r>
            <a:r>
              <a:rPr lang="en-US" altLang="en-US" sz="2400" dirty="0">
                <a:cs typeface="Arial" pitchFamily="34" charset="0"/>
              </a:rPr>
              <a:t> </a:t>
            </a:r>
            <a:r>
              <a:rPr lang="en-US" altLang="en-US" sz="2400" dirty="0" err="1">
                <a:cs typeface="Arial" pitchFamily="34" charset="0"/>
              </a:rPr>
              <a:t>gây</a:t>
            </a:r>
            <a:r>
              <a:rPr lang="en-US" altLang="en-US" sz="2400" dirty="0">
                <a:cs typeface="Arial" pitchFamily="34" charset="0"/>
              </a:rPr>
              <a:t> </a:t>
            </a:r>
            <a:r>
              <a:rPr lang="en-US" altLang="en-US" sz="2400" dirty="0" err="1">
                <a:cs typeface="Arial" pitchFamily="34" charset="0"/>
              </a:rPr>
              <a:t>bệnh</a:t>
            </a:r>
            <a:r>
              <a:rPr lang="en-US" altLang="en-US" sz="2400" dirty="0">
                <a:cs typeface="Arial" pitchFamily="34" charset="0"/>
              </a:rPr>
              <a:t> </a:t>
            </a:r>
            <a:r>
              <a:rPr lang="en-US" altLang="en-US" sz="2400" dirty="0" err="1">
                <a:cs typeface="Arial" pitchFamily="34" charset="0"/>
              </a:rPr>
              <a:t>sốt</a:t>
            </a:r>
            <a:r>
              <a:rPr lang="en-US" altLang="en-US" sz="2400" dirty="0">
                <a:cs typeface="Arial" pitchFamily="34" charset="0"/>
              </a:rPr>
              <a:t> </a:t>
            </a:r>
            <a:r>
              <a:rPr lang="en-US" altLang="en-US" sz="2400" dirty="0" err="1">
                <a:cs typeface="Arial" pitchFamily="34" charset="0"/>
              </a:rPr>
              <a:t>vàng</a:t>
            </a:r>
            <a:r>
              <a:rPr lang="en-US" altLang="en-US" sz="2400" dirty="0">
                <a:cs typeface="Arial" pitchFamily="34" charset="0"/>
              </a:rPr>
              <a:t> (Yellow Fever), vi </a:t>
            </a:r>
            <a:r>
              <a:rPr lang="en-US" altLang="en-US" sz="2400" dirty="0" err="1">
                <a:cs typeface="Arial" pitchFamily="34" charset="0"/>
              </a:rPr>
              <a:t>rút</a:t>
            </a:r>
            <a:r>
              <a:rPr lang="en-US" altLang="en-US" sz="2400" dirty="0">
                <a:cs typeface="Arial" pitchFamily="34" charset="0"/>
              </a:rPr>
              <a:t> </a:t>
            </a:r>
            <a:r>
              <a:rPr lang="en-US" altLang="en-US" sz="2400" dirty="0" err="1">
                <a:cs typeface="Arial" pitchFamily="34" charset="0"/>
              </a:rPr>
              <a:t>Tây</a:t>
            </a:r>
            <a:r>
              <a:rPr lang="en-US" altLang="en-US" sz="2400" dirty="0">
                <a:cs typeface="Arial" pitchFamily="34" charset="0"/>
              </a:rPr>
              <a:t> </a:t>
            </a:r>
            <a:r>
              <a:rPr lang="en-US" altLang="en-US" sz="2400" dirty="0" err="1">
                <a:cs typeface="Arial" pitchFamily="34" charset="0"/>
              </a:rPr>
              <a:t>sông</a:t>
            </a:r>
            <a:r>
              <a:rPr lang="en-US" altLang="en-US" sz="2400" dirty="0">
                <a:cs typeface="Arial" pitchFamily="34" charset="0"/>
              </a:rPr>
              <a:t> Nile (</a:t>
            </a:r>
            <a:r>
              <a:rPr lang="en-US" altLang="en-US" sz="2400" dirty="0" err="1">
                <a:cs typeface="Arial" pitchFamily="34" charset="0"/>
              </a:rPr>
              <a:t>sốt</a:t>
            </a:r>
            <a:r>
              <a:rPr lang="en-US" altLang="en-US" sz="2400" dirty="0">
                <a:cs typeface="Arial" pitchFamily="34" charset="0"/>
              </a:rPr>
              <a:t> </a:t>
            </a:r>
            <a:r>
              <a:rPr lang="en-US" altLang="en-US" sz="2400" dirty="0" err="1">
                <a:cs typeface="Arial" pitchFamily="34" charset="0"/>
              </a:rPr>
              <a:t>Tây</a:t>
            </a:r>
            <a:r>
              <a:rPr lang="en-US" altLang="en-US" sz="2400" dirty="0">
                <a:cs typeface="Arial" pitchFamily="34" charset="0"/>
              </a:rPr>
              <a:t> </a:t>
            </a:r>
            <a:r>
              <a:rPr lang="en-US" altLang="en-US" sz="2400" dirty="0" err="1">
                <a:cs typeface="Arial" pitchFamily="34" charset="0"/>
              </a:rPr>
              <a:t>sông</a:t>
            </a:r>
            <a:r>
              <a:rPr lang="en-US" altLang="en-US" sz="2400" dirty="0">
                <a:cs typeface="Arial" pitchFamily="34" charset="0"/>
              </a:rPr>
              <a:t> Nile).</a:t>
            </a:r>
          </a:p>
          <a:p>
            <a:pPr algn="just" eaLnBrk="1" hangingPunct="1">
              <a:lnSpc>
                <a:spcPct val="100000"/>
              </a:lnSpc>
            </a:pPr>
            <a:r>
              <a:rPr lang="en-US" altLang="en-US" sz="2400" dirty="0">
                <a:cs typeface="Arial" pitchFamily="34" charset="0"/>
              </a:rPr>
              <a:t>T</a:t>
            </a:r>
            <a:r>
              <a:rPr lang="vi-VN" altLang="en-US" sz="2400" dirty="0">
                <a:cs typeface="Arial" pitchFamily="34" charset="0"/>
              </a:rPr>
              <a:t>rên bề mặt của </a:t>
            </a:r>
            <a:r>
              <a:rPr lang="en-US" altLang="en-US" sz="2400" dirty="0">
                <a:cs typeface="Arial" pitchFamily="34" charset="0"/>
              </a:rPr>
              <a:t>ZIKA</a:t>
            </a:r>
            <a:r>
              <a:rPr lang="vi-VN" altLang="en-US" sz="2400" dirty="0">
                <a:cs typeface="Arial" pitchFamily="34" charset="0"/>
              </a:rPr>
              <a:t> </a:t>
            </a:r>
            <a:r>
              <a:rPr lang="en-US" altLang="en-US" sz="2400" dirty="0" err="1">
                <a:cs typeface="Arial" pitchFamily="34" charset="0"/>
              </a:rPr>
              <a:t>có</a:t>
            </a:r>
            <a:r>
              <a:rPr lang="en-US" altLang="en-US" sz="2400" dirty="0">
                <a:cs typeface="Arial" pitchFamily="34" charset="0"/>
              </a:rPr>
              <a:t> </a:t>
            </a:r>
            <a:r>
              <a:rPr lang="vi-VN" altLang="en-US" sz="2400" dirty="0">
                <a:cs typeface="Arial" pitchFamily="34" charset="0"/>
              </a:rPr>
              <a:t>E glycoprotein</a:t>
            </a:r>
            <a:r>
              <a:rPr lang="en-US" altLang="en-US" sz="2400" dirty="0">
                <a:cs typeface="Arial" pitchFamily="34" charset="0"/>
              </a:rPr>
              <a:t> – </a:t>
            </a:r>
            <a:r>
              <a:rPr lang="en-US" altLang="en-US" sz="2400" dirty="0" err="1">
                <a:cs typeface="Arial" pitchFamily="34" charset="0"/>
              </a:rPr>
              <a:t>đây</a:t>
            </a:r>
            <a:r>
              <a:rPr lang="en-US" altLang="en-US" sz="2400" dirty="0">
                <a:cs typeface="Arial" pitchFamily="34" charset="0"/>
              </a:rPr>
              <a:t> </a:t>
            </a:r>
            <a:r>
              <a:rPr lang="en-US" altLang="en-US" sz="2400" dirty="0" err="1">
                <a:cs typeface="Arial" pitchFamily="34" charset="0"/>
              </a:rPr>
              <a:t>là</a:t>
            </a:r>
            <a:r>
              <a:rPr lang="en-US" altLang="en-US" sz="2400" dirty="0">
                <a:cs typeface="Arial" pitchFamily="34" charset="0"/>
              </a:rPr>
              <a:t> </a:t>
            </a:r>
            <a:r>
              <a:rPr lang="en-US" altLang="en-US" sz="2400" dirty="0" err="1">
                <a:cs typeface="Arial" pitchFamily="34" charset="0"/>
              </a:rPr>
              <a:t>yếu</a:t>
            </a:r>
            <a:r>
              <a:rPr lang="en-US" altLang="en-US" sz="2400" dirty="0">
                <a:cs typeface="Arial" pitchFamily="34" charset="0"/>
              </a:rPr>
              <a:t> </a:t>
            </a:r>
            <a:r>
              <a:rPr lang="en-US" altLang="en-US" sz="2400" dirty="0" err="1">
                <a:cs typeface="Arial" pitchFamily="34" charset="0"/>
              </a:rPr>
              <a:t>tố</a:t>
            </a:r>
            <a:r>
              <a:rPr lang="en-US" altLang="en-US" sz="2400" dirty="0">
                <a:cs typeface="Arial" pitchFamily="34" charset="0"/>
              </a:rPr>
              <a:t> </a:t>
            </a:r>
            <a:r>
              <a:rPr lang="en-US" altLang="en-US" sz="2400" dirty="0" err="1">
                <a:cs typeface="Arial" pitchFamily="34" charset="0"/>
              </a:rPr>
              <a:t>quan</a:t>
            </a:r>
            <a:r>
              <a:rPr lang="en-US" altLang="en-US" sz="2400" dirty="0">
                <a:cs typeface="Arial" pitchFamily="34" charset="0"/>
              </a:rPr>
              <a:t> </a:t>
            </a:r>
            <a:r>
              <a:rPr lang="en-US" altLang="en-US" sz="2400" dirty="0" err="1">
                <a:cs typeface="Arial" pitchFamily="34" charset="0"/>
              </a:rPr>
              <a:t>trọng</a:t>
            </a:r>
            <a:r>
              <a:rPr lang="en-US" altLang="en-US" sz="2400" dirty="0">
                <a:cs typeface="Arial" pitchFamily="34" charset="0"/>
              </a:rPr>
              <a:t> </a:t>
            </a:r>
            <a:r>
              <a:rPr lang="en-US" altLang="en-US" sz="2400" dirty="0" err="1">
                <a:cs typeface="Arial" pitchFamily="34" charset="0"/>
              </a:rPr>
              <a:t>giúp</a:t>
            </a:r>
            <a:r>
              <a:rPr lang="en-US" altLang="en-US" sz="2400" dirty="0">
                <a:cs typeface="Arial" pitchFamily="34" charset="0"/>
              </a:rPr>
              <a:t> ZIKA </a:t>
            </a:r>
            <a:r>
              <a:rPr lang="en-US" altLang="en-US" sz="2400" dirty="0" err="1">
                <a:cs typeface="Arial" pitchFamily="34" charset="0"/>
              </a:rPr>
              <a:t>bám</a:t>
            </a:r>
            <a:r>
              <a:rPr lang="en-US" altLang="en-US" sz="2400" dirty="0">
                <a:cs typeface="Arial" pitchFamily="34" charset="0"/>
              </a:rPr>
              <a:t> </a:t>
            </a:r>
            <a:r>
              <a:rPr lang="en-US" altLang="en-US" sz="2400" dirty="0" err="1">
                <a:cs typeface="Arial" pitchFamily="34" charset="0"/>
              </a:rPr>
              <a:t>dính</a:t>
            </a:r>
            <a:r>
              <a:rPr lang="en-US" altLang="en-US" sz="2400" dirty="0">
                <a:cs typeface="Arial" pitchFamily="34" charset="0"/>
              </a:rPr>
              <a:t> </a:t>
            </a:r>
            <a:r>
              <a:rPr lang="en-US" altLang="en-US" sz="2400" dirty="0" err="1">
                <a:cs typeface="Arial" pitchFamily="34" charset="0"/>
              </a:rPr>
              <a:t>trên</a:t>
            </a:r>
            <a:r>
              <a:rPr lang="en-US" altLang="en-US" sz="2400" dirty="0">
                <a:cs typeface="Arial" pitchFamily="34" charset="0"/>
              </a:rPr>
              <a:t> </a:t>
            </a:r>
            <a:r>
              <a:rPr lang="en-US" altLang="en-US" sz="2400" dirty="0" err="1">
                <a:cs typeface="Arial" pitchFamily="34" charset="0"/>
              </a:rPr>
              <a:t>tế</a:t>
            </a:r>
            <a:r>
              <a:rPr lang="en-US" altLang="en-US" sz="2400" dirty="0">
                <a:cs typeface="Arial" pitchFamily="34" charset="0"/>
              </a:rPr>
              <a:t> </a:t>
            </a:r>
            <a:r>
              <a:rPr lang="en-US" altLang="en-US" sz="2400" dirty="0" err="1">
                <a:cs typeface="Arial" pitchFamily="34" charset="0"/>
              </a:rPr>
              <a:t>bào</a:t>
            </a:r>
            <a:r>
              <a:rPr lang="en-US" altLang="en-US" sz="2400" dirty="0">
                <a:cs typeface="Arial" pitchFamily="34" charset="0"/>
              </a:rPr>
              <a:t> </a:t>
            </a:r>
            <a:r>
              <a:rPr lang="en-US" altLang="en-US" sz="2400" dirty="0" err="1">
                <a:cs typeface="Arial" pitchFamily="34" charset="0"/>
              </a:rPr>
              <a:t>vật</a:t>
            </a:r>
            <a:r>
              <a:rPr lang="en-US" altLang="en-US" sz="2400" dirty="0">
                <a:cs typeface="Arial" pitchFamily="34" charset="0"/>
              </a:rPr>
              <a:t> </a:t>
            </a:r>
            <a:r>
              <a:rPr lang="en-US" altLang="en-US" sz="2400" dirty="0" err="1">
                <a:cs typeface="Arial" pitchFamily="34" charset="0"/>
              </a:rPr>
              <a:t>chủ</a:t>
            </a:r>
            <a:r>
              <a:rPr lang="en-US" altLang="en-US" sz="2400" dirty="0">
                <a:cs typeface="Arial" pitchFamily="34" charset="0"/>
              </a:rPr>
              <a:t> </a:t>
            </a:r>
            <a:r>
              <a:rPr lang="en-US" altLang="en-US" sz="2400" dirty="0" err="1">
                <a:cs typeface="Arial" pitchFamily="34" charset="0"/>
              </a:rPr>
              <a:t>và</a:t>
            </a:r>
            <a:r>
              <a:rPr lang="en-US" altLang="en-US" sz="2400" dirty="0">
                <a:cs typeface="Arial" pitchFamily="34" charset="0"/>
              </a:rPr>
              <a:t> </a:t>
            </a:r>
            <a:r>
              <a:rPr lang="en-US" altLang="en-US" sz="2400" dirty="0" err="1">
                <a:cs typeface="Arial" pitchFamily="34" charset="0"/>
              </a:rPr>
              <a:t>định</a:t>
            </a:r>
            <a:r>
              <a:rPr lang="en-US" altLang="en-US" sz="2400" dirty="0">
                <a:cs typeface="Arial" pitchFamily="34" charset="0"/>
              </a:rPr>
              <a:t> </a:t>
            </a:r>
            <a:r>
              <a:rPr lang="en-US" altLang="en-US" sz="2400" dirty="0" err="1">
                <a:cs typeface="Arial" pitchFamily="34" charset="0"/>
              </a:rPr>
              <a:t>hướng</a:t>
            </a:r>
            <a:r>
              <a:rPr lang="en-US" altLang="en-US" sz="2400" dirty="0">
                <a:cs typeface="Arial" pitchFamily="34" charset="0"/>
              </a:rPr>
              <a:t> </a:t>
            </a:r>
            <a:r>
              <a:rPr lang="en-US" altLang="en-US" sz="2400" dirty="0" err="1">
                <a:cs typeface="Arial" pitchFamily="34" charset="0"/>
              </a:rPr>
              <a:t>tấn</a:t>
            </a:r>
            <a:r>
              <a:rPr lang="en-US" altLang="en-US" sz="2400" dirty="0">
                <a:cs typeface="Arial" pitchFamily="34" charset="0"/>
              </a:rPr>
              <a:t> </a:t>
            </a:r>
            <a:r>
              <a:rPr lang="en-US" altLang="en-US" sz="2400" dirty="0" err="1">
                <a:cs typeface="Arial" pitchFamily="34" charset="0"/>
              </a:rPr>
              <a:t>công</a:t>
            </a:r>
            <a:r>
              <a:rPr lang="en-US" altLang="en-US" sz="2400" dirty="0">
                <a:cs typeface="Arial" pitchFamily="34" charset="0"/>
              </a:rPr>
              <a:t> </a:t>
            </a:r>
            <a:r>
              <a:rPr lang="en-US" altLang="en-US" sz="2400" dirty="0" err="1">
                <a:cs typeface="Arial" pitchFamily="34" charset="0"/>
              </a:rPr>
              <a:t>tế</a:t>
            </a:r>
            <a:r>
              <a:rPr lang="en-US" altLang="en-US" sz="2400" dirty="0">
                <a:cs typeface="Arial" pitchFamily="34" charset="0"/>
              </a:rPr>
              <a:t> </a:t>
            </a:r>
            <a:r>
              <a:rPr lang="en-US" altLang="en-US" sz="2400" dirty="0" err="1">
                <a:cs typeface="Arial" pitchFamily="34" charset="0"/>
              </a:rPr>
              <a:t>bào</a:t>
            </a:r>
            <a:r>
              <a:rPr lang="en-US" altLang="en-US" sz="2400" dirty="0">
                <a:cs typeface="Arial" pitchFamily="34" charset="0"/>
              </a:rPr>
              <a:t> </a:t>
            </a:r>
            <a:r>
              <a:rPr lang="en-US" altLang="en-US" sz="2400" dirty="0" err="1">
                <a:cs typeface="Arial" pitchFamily="34" charset="0"/>
              </a:rPr>
              <a:t>thần</a:t>
            </a:r>
            <a:r>
              <a:rPr lang="en-US" altLang="en-US" sz="2400" dirty="0">
                <a:cs typeface="Arial" pitchFamily="34" charset="0"/>
              </a:rPr>
              <a:t> </a:t>
            </a:r>
            <a:r>
              <a:rPr lang="en-US" altLang="en-US" sz="2400" dirty="0" err="1">
                <a:cs typeface="Arial" pitchFamily="34" charset="0"/>
              </a:rPr>
              <a:t>kinh</a:t>
            </a:r>
            <a:r>
              <a:rPr lang="en-US" altLang="en-US" sz="2400" dirty="0">
                <a:cs typeface="Arial" pitchFamily="34" charset="0"/>
              </a:rPr>
              <a:t>.</a:t>
            </a:r>
          </a:p>
          <a:p>
            <a:pPr algn="just" eaLnBrk="1" hangingPunct="1">
              <a:lnSpc>
                <a:spcPct val="100000"/>
              </a:lnSpc>
            </a:pPr>
            <a:endParaRPr lang="en-US" altLang="en-US" sz="2400" dirty="0">
              <a:cs typeface="Arial" pitchFamily="34" charset="0"/>
            </a:endParaRPr>
          </a:p>
          <a:p>
            <a:pPr algn="just" eaLnBrk="1" hangingPunct="1">
              <a:lnSpc>
                <a:spcPct val="100000"/>
              </a:lnSpc>
            </a:pPr>
            <a:endParaRPr lang="en-US" altLang="en-US" sz="2400" dirty="0">
              <a:cs typeface="Arial" pitchFamily="34" charset="0"/>
            </a:endParaRPr>
          </a:p>
          <a:p>
            <a:pPr algn="just" eaLnBrk="1" hangingPunct="1">
              <a:lnSpc>
                <a:spcPct val="100000"/>
              </a:lnSpc>
            </a:pPr>
            <a:endParaRPr lang="en-US" altLang="en-US" sz="2400" dirty="0">
              <a:cs typeface="Arial" pitchFamily="34" charset="0"/>
            </a:endParaRPr>
          </a:p>
          <a:p>
            <a:pPr algn="just" eaLnBrk="1" hangingPunct="1">
              <a:lnSpc>
                <a:spcPct val="100000"/>
              </a:lnSpc>
            </a:pPr>
            <a:r>
              <a:rPr lang="en-US" altLang="en-US" sz="2400" dirty="0">
                <a:cs typeface="Arial" pitchFamily="34" charset="0"/>
              </a:rPr>
              <a:t/>
            </a:r>
            <a:br>
              <a:rPr lang="en-US" altLang="en-US" sz="2400" dirty="0">
                <a:cs typeface="Arial" pitchFamily="34" charset="0"/>
              </a:rPr>
            </a:br>
            <a:r>
              <a:rPr lang="en-US" altLang="en-US" sz="2400" dirty="0">
                <a:cs typeface="Arial" pitchFamily="34" charset="0"/>
              </a:rPr>
              <a:t/>
            </a:r>
            <a:br>
              <a:rPr lang="en-US" altLang="en-US" sz="2400" dirty="0">
                <a:cs typeface="Arial" pitchFamily="34" charset="0"/>
              </a:rPr>
            </a:br>
            <a:endParaRPr lang="en-US" altLang="en-US" sz="2400" dirty="0">
              <a:cs typeface="Arial" pitchFamily="34" charset="0"/>
            </a:endParaRPr>
          </a:p>
          <a:p>
            <a:pPr algn="just" eaLnBrk="1" hangingPunct="1">
              <a:lnSpc>
                <a:spcPct val="100000"/>
              </a:lnSpc>
            </a:pPr>
            <a:r>
              <a:rPr lang="en-US" altLang="en-US" sz="2400" dirty="0" err="1">
                <a:cs typeface="Arial" pitchFamily="34" charset="0"/>
              </a:rPr>
              <a:t>Các</a:t>
            </a:r>
            <a:r>
              <a:rPr lang="en-US" altLang="en-US" sz="2400" dirty="0">
                <a:cs typeface="Arial" pitchFamily="34" charset="0"/>
              </a:rPr>
              <a:t> </a:t>
            </a:r>
            <a:r>
              <a:rPr lang="en-US" altLang="en-US" sz="2400" dirty="0" err="1">
                <a:cs typeface="Arial" pitchFamily="34" charset="0"/>
              </a:rPr>
              <a:t>tổn</a:t>
            </a:r>
            <a:r>
              <a:rPr lang="en-US" altLang="en-US" sz="2400" dirty="0">
                <a:cs typeface="Arial" pitchFamily="34" charset="0"/>
              </a:rPr>
              <a:t> </a:t>
            </a:r>
            <a:r>
              <a:rPr lang="en-US" altLang="en-US" sz="2400" dirty="0" err="1">
                <a:cs typeface="Arial" pitchFamily="34" charset="0"/>
              </a:rPr>
              <a:t>thương</a:t>
            </a:r>
            <a:r>
              <a:rPr lang="en-US" altLang="en-US" sz="2400" dirty="0">
                <a:cs typeface="Arial" pitchFamily="34" charset="0"/>
              </a:rPr>
              <a:t> </a:t>
            </a:r>
            <a:r>
              <a:rPr lang="en-US" altLang="en-US" sz="2400" dirty="0" err="1">
                <a:cs typeface="Arial" pitchFamily="34" charset="0"/>
              </a:rPr>
              <a:t>não</a:t>
            </a:r>
            <a:r>
              <a:rPr lang="en-US" altLang="en-US" sz="2400" dirty="0">
                <a:cs typeface="Arial" pitchFamily="34" charset="0"/>
              </a:rPr>
              <a:t> </a:t>
            </a:r>
            <a:r>
              <a:rPr lang="en-US" altLang="en-US" sz="2400" dirty="0" err="1">
                <a:cs typeface="Arial" pitchFamily="34" charset="0"/>
              </a:rPr>
              <a:t>của</a:t>
            </a:r>
            <a:r>
              <a:rPr lang="en-US" altLang="en-US" sz="2400" dirty="0">
                <a:cs typeface="Arial" pitchFamily="34" charset="0"/>
              </a:rPr>
              <a:t> </a:t>
            </a:r>
            <a:r>
              <a:rPr lang="en-US" altLang="en-US" sz="2400" dirty="0" err="1">
                <a:cs typeface="Arial" pitchFamily="34" charset="0"/>
              </a:rPr>
              <a:t>thai</a:t>
            </a:r>
            <a:r>
              <a:rPr lang="en-US" altLang="en-US" sz="2400" dirty="0">
                <a:cs typeface="Arial" pitchFamily="34" charset="0"/>
              </a:rPr>
              <a:t> </a:t>
            </a:r>
            <a:r>
              <a:rPr lang="en-US" altLang="en-US" sz="2400" dirty="0" err="1">
                <a:cs typeface="Arial" pitchFamily="34" charset="0"/>
              </a:rPr>
              <a:t>nhi</a:t>
            </a:r>
            <a:r>
              <a:rPr lang="en-US" altLang="en-US" sz="2400" dirty="0">
                <a:cs typeface="Arial" pitchFamily="34" charset="0"/>
              </a:rPr>
              <a:t> </a:t>
            </a:r>
            <a:r>
              <a:rPr lang="en-US" altLang="en-US" sz="2400" dirty="0" err="1">
                <a:cs typeface="Arial" pitchFamily="34" charset="0"/>
              </a:rPr>
              <a:t>bị</a:t>
            </a:r>
            <a:r>
              <a:rPr lang="en-US" altLang="en-US" sz="2400" dirty="0">
                <a:cs typeface="Arial" pitchFamily="34" charset="0"/>
              </a:rPr>
              <a:t> </a:t>
            </a:r>
            <a:r>
              <a:rPr lang="en-US" altLang="en-US" sz="2400" dirty="0" err="1">
                <a:cs typeface="Arial" pitchFamily="34" charset="0"/>
              </a:rPr>
              <a:t>đầu</a:t>
            </a:r>
            <a:r>
              <a:rPr lang="en-US" altLang="en-US" sz="2400" dirty="0">
                <a:cs typeface="Arial" pitchFamily="34" charset="0"/>
              </a:rPr>
              <a:t> </a:t>
            </a:r>
            <a:r>
              <a:rPr lang="en-US" altLang="en-US" sz="2400" dirty="0" err="1">
                <a:cs typeface="Arial" pitchFamily="34" charset="0"/>
              </a:rPr>
              <a:t>nhỏ</a:t>
            </a:r>
            <a:r>
              <a:rPr lang="en-US" altLang="en-US" sz="2400" dirty="0">
                <a:cs typeface="Arial" pitchFamily="34" charset="0"/>
              </a:rPr>
              <a:t> </a:t>
            </a:r>
            <a:r>
              <a:rPr lang="en-US" altLang="en-US" sz="2400" dirty="0" err="1">
                <a:cs typeface="Arial" pitchFamily="34" charset="0"/>
              </a:rPr>
              <a:t>tại</a:t>
            </a:r>
            <a:r>
              <a:rPr lang="en-US" altLang="en-US" sz="2400" dirty="0">
                <a:cs typeface="Arial" pitchFamily="34" charset="0"/>
              </a:rPr>
              <a:t> Brazil </a:t>
            </a:r>
            <a:r>
              <a:rPr lang="en-US" altLang="en-US" sz="2400" dirty="0" err="1">
                <a:cs typeface="Arial" pitchFamily="34" charset="0"/>
              </a:rPr>
              <a:t>có</a:t>
            </a:r>
            <a:r>
              <a:rPr lang="en-US" altLang="en-US" sz="2400" dirty="0">
                <a:cs typeface="Arial" pitchFamily="34" charset="0"/>
              </a:rPr>
              <a:t> </a:t>
            </a:r>
            <a:r>
              <a:rPr lang="en-US" altLang="en-US" sz="2400" dirty="0" err="1">
                <a:cs typeface="Arial" pitchFamily="34" charset="0"/>
              </a:rPr>
              <a:t>hình</a:t>
            </a:r>
            <a:r>
              <a:rPr lang="en-US" altLang="en-US" sz="2400" dirty="0">
                <a:cs typeface="Arial" pitchFamily="34" charset="0"/>
              </a:rPr>
              <a:t> </a:t>
            </a:r>
            <a:r>
              <a:rPr lang="en-US" altLang="en-US" sz="2400" dirty="0" err="1">
                <a:cs typeface="Arial" pitchFamily="34" charset="0"/>
              </a:rPr>
              <a:t>ảnh</a:t>
            </a:r>
            <a:r>
              <a:rPr lang="en-US" altLang="en-US" sz="2400" dirty="0">
                <a:cs typeface="Arial" pitchFamily="34" charset="0"/>
              </a:rPr>
              <a:t> </a:t>
            </a:r>
            <a:r>
              <a:rPr lang="en-US" altLang="en-US" sz="2400" dirty="0" err="1">
                <a:cs typeface="Arial" pitchFamily="34" charset="0"/>
              </a:rPr>
              <a:t>đặc</a:t>
            </a:r>
            <a:r>
              <a:rPr lang="en-US" altLang="en-US" sz="2400" dirty="0">
                <a:cs typeface="Arial" pitchFamily="34" charset="0"/>
              </a:rPr>
              <a:t> </a:t>
            </a:r>
            <a:r>
              <a:rPr lang="en-US" altLang="en-US" sz="2400" dirty="0" err="1">
                <a:cs typeface="Arial" pitchFamily="34" charset="0"/>
              </a:rPr>
              <a:t>trưng</a:t>
            </a:r>
            <a:r>
              <a:rPr lang="en-US" altLang="en-US" sz="2400" dirty="0">
                <a:cs typeface="Arial" pitchFamily="34" charset="0"/>
              </a:rPr>
              <a:t> do </a:t>
            </a:r>
            <a:r>
              <a:rPr lang="en-US" altLang="en-US" sz="2400" dirty="0" err="1">
                <a:cs typeface="Arial" pitchFamily="34" charset="0"/>
              </a:rPr>
              <a:t>nhiễm</a:t>
            </a:r>
            <a:r>
              <a:rPr lang="en-US" altLang="en-US" sz="2400" dirty="0">
                <a:cs typeface="Arial" pitchFamily="34" charset="0"/>
              </a:rPr>
              <a:t> </a:t>
            </a:r>
            <a:r>
              <a:rPr lang="en-US" altLang="en-US" sz="2400" dirty="0" err="1">
                <a:cs typeface="Arial" pitchFamily="34" charset="0"/>
              </a:rPr>
              <a:t>trùng</a:t>
            </a:r>
            <a:r>
              <a:rPr lang="en-US" altLang="en-US" sz="2400" dirty="0">
                <a:cs typeface="Arial" pitchFamily="34" charset="0"/>
              </a:rPr>
              <a:t>.</a:t>
            </a:r>
            <a:endParaRPr lang="en-GB" altLang="en-US" sz="2400" dirty="0">
              <a:cs typeface="Arial" pitchFamily="34" charset="0"/>
            </a:endParaRPr>
          </a:p>
        </p:txBody>
      </p:sp>
      <p:sp>
        <p:nvSpPr>
          <p:cNvPr id="4" name="Slide Number Placeholder 3"/>
          <p:cNvSpPr>
            <a:spLocks noGrp="1"/>
          </p:cNvSpPr>
          <p:nvPr>
            <p:ph type="sldNum" sz="quarter" idx="10"/>
          </p:nvPr>
        </p:nvSpPr>
        <p:spPr/>
        <p:txBody>
          <a:bodyPr/>
          <a:lstStyle/>
          <a:p>
            <a:pPr>
              <a:defRPr/>
            </a:pPr>
            <a:fld id="{9F21647D-4CB0-410C-9F9C-79E28A097FE2}" type="slidenum">
              <a:rPr lang="en-GB" smtClean="0"/>
              <a:pPr>
                <a:defRPr/>
              </a:pPr>
              <a:t>7</a:t>
            </a:fld>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4003" y="3031582"/>
            <a:ext cx="4155065" cy="263349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3717032"/>
            <a:ext cx="2238688" cy="2000529"/>
          </a:xfrm>
          <a:prstGeom prst="rect">
            <a:avLst/>
          </a:prstGeom>
        </p:spPr>
      </p:pic>
    </p:spTree>
    <p:extLst>
      <p:ext uri="{BB962C8B-B14F-4D97-AF65-F5344CB8AC3E}">
        <p14:creationId xmlns:p14="http://schemas.microsoft.com/office/powerpoint/2010/main" val="2517571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1" name="Picture 18" descr="tải xuống.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080845"/>
            <a:ext cx="1600200" cy="772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
          <p:cNvSpPr txBox="1">
            <a:spLocks/>
          </p:cNvSpPr>
          <p:nvPr/>
        </p:nvSpPr>
        <p:spPr>
          <a:xfrm>
            <a:off x="650837" y="76200"/>
            <a:ext cx="8496337" cy="746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en-US" sz="3600" b="1" dirty="0" err="1">
                <a:solidFill>
                  <a:srgbClr val="800000"/>
                </a:solidFill>
                <a:latin typeface="+mn-lt"/>
                <a:cs typeface="Arial" pitchFamily="34" charset="0"/>
              </a:rPr>
              <a:t>Zika</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và</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bất</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thường</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hệ</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thần</a:t>
            </a:r>
            <a:r>
              <a:rPr lang="en-US" sz="3600" b="1" dirty="0">
                <a:solidFill>
                  <a:srgbClr val="800000"/>
                </a:solidFill>
                <a:latin typeface="+mn-lt"/>
                <a:cs typeface="Arial" pitchFamily="34" charset="0"/>
              </a:rPr>
              <a:t> </a:t>
            </a:r>
            <a:r>
              <a:rPr lang="en-US" sz="3600" b="1" dirty="0" err="1">
                <a:solidFill>
                  <a:srgbClr val="800000"/>
                </a:solidFill>
                <a:latin typeface="+mn-lt"/>
                <a:cs typeface="Arial" pitchFamily="34" charset="0"/>
              </a:rPr>
              <a:t>kinh</a:t>
            </a:r>
            <a:endParaRPr lang="en-US" sz="3600" b="1" dirty="0">
              <a:solidFill>
                <a:srgbClr val="800000"/>
              </a:solidFill>
              <a:latin typeface="+mn-lt"/>
              <a:cs typeface="Arial" pitchFamily="34" charset="0"/>
            </a:endParaRPr>
          </a:p>
        </p:txBody>
      </p:sp>
      <p:sp>
        <p:nvSpPr>
          <p:cNvPr id="15" name="TextBox 14"/>
          <p:cNvSpPr txBox="1"/>
          <p:nvPr/>
        </p:nvSpPr>
        <p:spPr>
          <a:xfrm>
            <a:off x="338138" y="857232"/>
            <a:ext cx="4572000" cy="107721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fontAlgn="auto">
              <a:spcBef>
                <a:spcPts val="0"/>
              </a:spcBef>
              <a:spcAft>
                <a:spcPts val="0"/>
              </a:spcAft>
              <a:buFont typeface="Wingdings" pitchFamily="2" charset="2"/>
              <a:buChar char="q"/>
              <a:defRPr/>
            </a:pPr>
            <a:r>
              <a:rPr lang="en-US" sz="1400" dirty="0" err="1"/>
              <a:t>Tải</a:t>
            </a:r>
            <a:r>
              <a:rPr lang="en-US" sz="1400" dirty="0"/>
              <a:t> </a:t>
            </a:r>
            <a:r>
              <a:rPr lang="en-US" sz="1400" dirty="0" err="1"/>
              <a:t>lượng</a:t>
            </a:r>
            <a:r>
              <a:rPr lang="en-US" sz="1400" dirty="0"/>
              <a:t> vi </a:t>
            </a:r>
            <a:r>
              <a:rPr lang="en-US" sz="1400" dirty="0" err="1"/>
              <a:t>rút</a:t>
            </a:r>
            <a:r>
              <a:rPr lang="en-US" sz="1400" dirty="0"/>
              <a:t> </a:t>
            </a:r>
            <a:r>
              <a:rPr lang="en-US" sz="1400" dirty="0" err="1"/>
              <a:t>Zika</a:t>
            </a:r>
            <a:r>
              <a:rPr lang="en-US" sz="1400" dirty="0"/>
              <a:t> </a:t>
            </a:r>
            <a:r>
              <a:rPr lang="en-US" sz="1400" dirty="0" err="1"/>
              <a:t>trong</a:t>
            </a:r>
            <a:r>
              <a:rPr lang="en-US" sz="1400" dirty="0"/>
              <a:t> </a:t>
            </a:r>
            <a:r>
              <a:rPr lang="en-US" sz="1400" dirty="0" err="1"/>
              <a:t>nước</a:t>
            </a:r>
            <a:r>
              <a:rPr lang="en-US" sz="1400" dirty="0"/>
              <a:t> </a:t>
            </a:r>
            <a:r>
              <a:rPr lang="en-US" sz="1400" dirty="0" err="1"/>
              <a:t>ối</a:t>
            </a:r>
            <a:r>
              <a:rPr lang="en-US" sz="1400" dirty="0"/>
              <a:t> </a:t>
            </a:r>
            <a:r>
              <a:rPr lang="en-US" sz="1400" dirty="0" err="1"/>
              <a:t>cao</a:t>
            </a:r>
            <a:r>
              <a:rPr lang="en-US" sz="1400" dirty="0"/>
              <a:t> </a:t>
            </a:r>
            <a:r>
              <a:rPr lang="en-US" sz="1400" dirty="0" err="1"/>
              <a:t>gấp</a:t>
            </a:r>
            <a:r>
              <a:rPr lang="en-US" sz="1400" dirty="0"/>
              <a:t> 10.000 </a:t>
            </a:r>
            <a:r>
              <a:rPr lang="en-US" sz="1400" dirty="0" err="1"/>
              <a:t>lần</a:t>
            </a:r>
            <a:r>
              <a:rPr lang="en-US" sz="1400" dirty="0"/>
              <a:t> so </a:t>
            </a:r>
            <a:r>
              <a:rPr lang="en-US" sz="1400" dirty="0" err="1"/>
              <a:t>với</a:t>
            </a:r>
            <a:r>
              <a:rPr lang="en-US" sz="1400" dirty="0"/>
              <a:t> </a:t>
            </a:r>
            <a:r>
              <a:rPr lang="en-US" sz="1400" dirty="0" err="1"/>
              <a:t>tải</a:t>
            </a:r>
            <a:r>
              <a:rPr lang="en-US" sz="1400" dirty="0"/>
              <a:t> </a:t>
            </a:r>
            <a:r>
              <a:rPr lang="en-US" sz="1400" dirty="0" err="1"/>
              <a:t>lượng</a:t>
            </a:r>
            <a:r>
              <a:rPr lang="en-US" sz="1400" dirty="0"/>
              <a:t> vi </a:t>
            </a:r>
            <a:r>
              <a:rPr lang="en-US" sz="1400" dirty="0" err="1"/>
              <a:t>rút</a:t>
            </a:r>
            <a:r>
              <a:rPr lang="en-US" sz="1400" dirty="0"/>
              <a:t> </a:t>
            </a:r>
            <a:r>
              <a:rPr lang="en-US" sz="1400" dirty="0" err="1"/>
              <a:t>trong</a:t>
            </a:r>
            <a:r>
              <a:rPr lang="en-US" sz="1400" dirty="0"/>
              <a:t> </a:t>
            </a:r>
            <a:r>
              <a:rPr lang="en-US" sz="1400" dirty="0" err="1"/>
              <a:t>máu</a:t>
            </a:r>
            <a:endParaRPr lang="en-US" sz="1400" dirty="0"/>
          </a:p>
          <a:p>
            <a:pPr fontAlgn="auto">
              <a:spcBef>
                <a:spcPts val="0"/>
              </a:spcBef>
              <a:spcAft>
                <a:spcPts val="0"/>
              </a:spcAft>
              <a:buFont typeface="Wingdings" pitchFamily="2" charset="2"/>
              <a:buChar char="q"/>
              <a:defRPr/>
            </a:pPr>
            <a:endParaRPr lang="en-US" sz="800" dirty="0"/>
          </a:p>
          <a:p>
            <a:pPr fontAlgn="auto">
              <a:spcBef>
                <a:spcPts val="0"/>
              </a:spcBef>
              <a:spcAft>
                <a:spcPts val="0"/>
              </a:spcAft>
              <a:buFont typeface="Wingdings" pitchFamily="2" charset="2"/>
              <a:buChar char="q"/>
              <a:defRPr/>
            </a:pPr>
            <a:r>
              <a:rPr lang="en-US" sz="1400" dirty="0" err="1"/>
              <a:t>Tìm</a:t>
            </a:r>
            <a:r>
              <a:rPr lang="en-US" sz="1400" dirty="0"/>
              <a:t> </a:t>
            </a:r>
            <a:r>
              <a:rPr lang="en-US" sz="1400" dirty="0" err="1"/>
              <a:t>được</a:t>
            </a:r>
            <a:r>
              <a:rPr lang="en-US" sz="1400" dirty="0"/>
              <a:t> vi </a:t>
            </a:r>
            <a:r>
              <a:rPr lang="en-US" sz="1400" dirty="0" err="1"/>
              <a:t>rút</a:t>
            </a:r>
            <a:r>
              <a:rPr lang="en-US" sz="1400" dirty="0"/>
              <a:t> </a:t>
            </a:r>
            <a:r>
              <a:rPr lang="en-US" sz="1400" dirty="0" err="1"/>
              <a:t>Zika</a:t>
            </a:r>
            <a:r>
              <a:rPr lang="en-US" sz="1400" dirty="0"/>
              <a:t> </a:t>
            </a:r>
            <a:r>
              <a:rPr lang="en-US" sz="1400" dirty="0" err="1"/>
              <a:t>trong</a:t>
            </a:r>
            <a:r>
              <a:rPr lang="en-US" sz="1400" dirty="0"/>
              <a:t> </a:t>
            </a:r>
            <a:r>
              <a:rPr lang="en-US" sz="1400" dirty="0" err="1"/>
              <a:t>mô</a:t>
            </a:r>
            <a:r>
              <a:rPr lang="en-US" sz="1400" dirty="0"/>
              <a:t> </a:t>
            </a:r>
            <a:r>
              <a:rPr lang="en-US" sz="1400" dirty="0" err="1"/>
              <a:t>não</a:t>
            </a:r>
            <a:r>
              <a:rPr lang="en-US" sz="1400" dirty="0"/>
              <a:t> </a:t>
            </a:r>
            <a:r>
              <a:rPr lang="en-US" sz="1400" dirty="0" err="1"/>
              <a:t>của</a:t>
            </a:r>
            <a:r>
              <a:rPr lang="en-US" sz="1400" dirty="0"/>
              <a:t> </a:t>
            </a:r>
            <a:r>
              <a:rPr lang="en-US" sz="1400" dirty="0" err="1"/>
              <a:t>trẻ</a:t>
            </a:r>
            <a:r>
              <a:rPr lang="en-US" sz="1400" dirty="0"/>
              <a:t> </a:t>
            </a:r>
            <a:r>
              <a:rPr lang="en-US" sz="1400" dirty="0" err="1"/>
              <a:t>bị</a:t>
            </a:r>
            <a:r>
              <a:rPr lang="en-US" sz="1400" dirty="0"/>
              <a:t> </a:t>
            </a:r>
            <a:r>
              <a:rPr lang="en-US" sz="1400" dirty="0" err="1"/>
              <a:t>tật</a:t>
            </a:r>
            <a:r>
              <a:rPr lang="en-US" sz="1400" dirty="0"/>
              <a:t> </a:t>
            </a:r>
            <a:r>
              <a:rPr lang="en-US" sz="1400" dirty="0" err="1"/>
              <a:t>đầu</a:t>
            </a:r>
            <a:r>
              <a:rPr lang="en-US" sz="1400" dirty="0"/>
              <a:t> </a:t>
            </a:r>
            <a:r>
              <a:rPr lang="en-US" sz="1400" dirty="0" err="1"/>
              <a:t>nhỏ</a:t>
            </a:r>
            <a:r>
              <a:rPr lang="en-US" sz="1400" dirty="0"/>
              <a:t> </a:t>
            </a:r>
            <a:r>
              <a:rPr lang="en-US" sz="1400" dirty="0" err="1"/>
              <a:t>tử</a:t>
            </a:r>
            <a:r>
              <a:rPr lang="en-US" sz="1400" dirty="0"/>
              <a:t> </a:t>
            </a:r>
            <a:r>
              <a:rPr lang="en-US" sz="1400" dirty="0" err="1"/>
              <a:t>vong</a:t>
            </a:r>
            <a:endParaRPr lang="en-US" sz="1400" dirty="0"/>
          </a:p>
        </p:txBody>
      </p:sp>
      <p:sp>
        <p:nvSpPr>
          <p:cNvPr id="16" name="TextBox 15"/>
          <p:cNvSpPr txBox="1"/>
          <p:nvPr/>
        </p:nvSpPr>
        <p:spPr>
          <a:xfrm>
            <a:off x="381000" y="2524780"/>
            <a:ext cx="4572000" cy="523220"/>
          </a:xfrm>
          <a:prstGeom prst="rect">
            <a:avLst/>
          </a:prstGeom>
          <a:solidFill>
            <a:srgbClr val="800000"/>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fontAlgn="auto">
              <a:spcBef>
                <a:spcPts val="0"/>
              </a:spcBef>
              <a:spcAft>
                <a:spcPts val="0"/>
              </a:spcAft>
              <a:defRPr/>
            </a:pPr>
            <a:r>
              <a:rPr lang="en-US" sz="1400" b="1" dirty="0" err="1"/>
              <a:t>Nhiễm</a:t>
            </a:r>
            <a:r>
              <a:rPr lang="en-US" sz="1400" b="1" dirty="0"/>
              <a:t> vi </a:t>
            </a:r>
            <a:r>
              <a:rPr lang="en-US" sz="1400" b="1" dirty="0" err="1"/>
              <a:t>rút</a:t>
            </a:r>
            <a:r>
              <a:rPr lang="en-US" sz="1400" b="1" dirty="0"/>
              <a:t> </a:t>
            </a:r>
            <a:r>
              <a:rPr lang="en-US" sz="1400" b="1" dirty="0" err="1"/>
              <a:t>Zika</a:t>
            </a:r>
            <a:r>
              <a:rPr lang="en-US" sz="1400" b="1" dirty="0"/>
              <a:t> </a:t>
            </a:r>
            <a:r>
              <a:rPr lang="en-US" sz="1400" b="1" dirty="0" err="1"/>
              <a:t>trong</a:t>
            </a:r>
            <a:r>
              <a:rPr lang="en-US" sz="1400" b="1" dirty="0"/>
              <a:t> </a:t>
            </a:r>
            <a:r>
              <a:rPr lang="en-US" sz="1400" b="1" dirty="0" err="1"/>
              <a:t>thai</a:t>
            </a:r>
            <a:r>
              <a:rPr lang="en-US" sz="1400" b="1" dirty="0"/>
              <a:t> </a:t>
            </a:r>
            <a:r>
              <a:rPr lang="en-US" sz="1400" b="1" dirty="0" err="1"/>
              <a:t>kỳ</a:t>
            </a:r>
            <a:r>
              <a:rPr lang="en-US" sz="1400" b="1" dirty="0"/>
              <a:t> </a:t>
            </a:r>
            <a:r>
              <a:rPr lang="en-US" sz="1400" b="1" dirty="0" err="1"/>
              <a:t>là</a:t>
            </a:r>
            <a:r>
              <a:rPr lang="en-US" sz="1400" b="1" dirty="0"/>
              <a:t> </a:t>
            </a:r>
            <a:r>
              <a:rPr lang="en-US" sz="1400" b="1" dirty="0" err="1"/>
              <a:t>một</a:t>
            </a:r>
            <a:r>
              <a:rPr lang="en-US" sz="1400" b="1" dirty="0"/>
              <a:t> </a:t>
            </a:r>
            <a:r>
              <a:rPr lang="en-US" sz="1400" b="1" dirty="0" err="1"/>
              <a:t>trong</a:t>
            </a:r>
            <a:r>
              <a:rPr lang="en-US" sz="1400" b="1" dirty="0"/>
              <a:t> </a:t>
            </a:r>
            <a:r>
              <a:rPr lang="en-US" sz="1400" b="1" dirty="0" err="1"/>
              <a:t>những</a:t>
            </a:r>
            <a:r>
              <a:rPr lang="en-US" sz="1400" b="1" dirty="0"/>
              <a:t> </a:t>
            </a:r>
            <a:r>
              <a:rPr lang="en-US" sz="1400" b="1" dirty="0" err="1"/>
              <a:t>nguyên</a:t>
            </a:r>
            <a:r>
              <a:rPr lang="en-US" sz="1400" b="1" dirty="0"/>
              <a:t> </a:t>
            </a:r>
            <a:r>
              <a:rPr lang="en-US" sz="1400" b="1" dirty="0" err="1"/>
              <a:t>nhân</a:t>
            </a:r>
            <a:r>
              <a:rPr lang="en-US" sz="1400" b="1" dirty="0"/>
              <a:t> </a:t>
            </a:r>
            <a:r>
              <a:rPr lang="en-US" sz="1400" b="1" dirty="0" err="1"/>
              <a:t>gây</a:t>
            </a:r>
            <a:r>
              <a:rPr lang="en-US" sz="1400" b="1" dirty="0"/>
              <a:t> </a:t>
            </a:r>
            <a:r>
              <a:rPr lang="en-US" sz="1400" b="1" dirty="0" err="1"/>
              <a:t>bệnh</a:t>
            </a:r>
            <a:r>
              <a:rPr lang="en-US" sz="1400" b="1" dirty="0"/>
              <a:t> </a:t>
            </a:r>
            <a:r>
              <a:rPr lang="en-US" sz="1400" b="1" dirty="0" err="1"/>
              <a:t>đầu</a:t>
            </a:r>
            <a:r>
              <a:rPr lang="en-US" sz="1400" b="1" dirty="0"/>
              <a:t> </a:t>
            </a:r>
            <a:r>
              <a:rPr lang="en-US" sz="1400" b="1" dirty="0" err="1"/>
              <a:t>nhỏ</a:t>
            </a:r>
            <a:endParaRPr lang="en-US" sz="1400" b="1" dirty="0"/>
          </a:p>
        </p:txBody>
      </p:sp>
      <p:pic>
        <p:nvPicPr>
          <p:cNvPr id="16390" name="Picture 17" descr="who-logo.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3124200"/>
            <a:ext cx="151855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Down Arrow 19"/>
          <p:cNvSpPr/>
          <p:nvPr/>
        </p:nvSpPr>
        <p:spPr>
          <a:xfrm>
            <a:off x="2438400" y="1981200"/>
            <a:ext cx="533400" cy="457200"/>
          </a:xfrm>
          <a:prstGeom prst="down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Down Arrow 9"/>
          <p:cNvSpPr/>
          <p:nvPr/>
        </p:nvSpPr>
        <p:spPr>
          <a:xfrm>
            <a:off x="2438400" y="3810000"/>
            <a:ext cx="533400" cy="533400"/>
          </a:xfrm>
          <a:prstGeom prst="down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57158" y="4419600"/>
            <a:ext cx="4714908" cy="1384995"/>
          </a:xfrm>
          <a:prstGeom prst="rect">
            <a:avLst/>
          </a:prstGeom>
          <a:solidFill>
            <a:srgbClr val="800000"/>
          </a:solidFill>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fontAlgn="auto">
              <a:spcBef>
                <a:spcPts val="0"/>
              </a:spcBef>
              <a:spcAft>
                <a:spcPts val="0"/>
              </a:spcAft>
              <a:defRPr/>
            </a:pPr>
            <a:r>
              <a:rPr lang="en-US" sz="1400" b="1" dirty="0" err="1"/>
              <a:t>Nhiễm</a:t>
            </a:r>
            <a:r>
              <a:rPr lang="en-US" sz="1400" b="1" dirty="0"/>
              <a:t> vi </a:t>
            </a:r>
            <a:r>
              <a:rPr lang="en-US" sz="1400" b="1" dirty="0" err="1"/>
              <a:t>rút</a:t>
            </a:r>
            <a:r>
              <a:rPr lang="en-US" sz="1400" b="1" dirty="0"/>
              <a:t> </a:t>
            </a:r>
            <a:r>
              <a:rPr lang="en-US" sz="1400" b="1" dirty="0" err="1"/>
              <a:t>Zika</a:t>
            </a:r>
            <a:r>
              <a:rPr lang="en-US" sz="1400" b="1" dirty="0"/>
              <a:t> </a:t>
            </a:r>
            <a:r>
              <a:rPr lang="en-US" sz="1400" b="1" dirty="0" err="1"/>
              <a:t>trong</a:t>
            </a:r>
            <a:r>
              <a:rPr lang="en-US" sz="1400" b="1" dirty="0"/>
              <a:t> </a:t>
            </a:r>
            <a:r>
              <a:rPr lang="en-US" sz="1400" b="1" dirty="0" err="1"/>
              <a:t>thai</a:t>
            </a:r>
            <a:r>
              <a:rPr lang="en-US" sz="1400" b="1" dirty="0"/>
              <a:t> </a:t>
            </a:r>
            <a:r>
              <a:rPr lang="en-US" sz="1400" b="1" dirty="0" err="1"/>
              <a:t>kỳ</a:t>
            </a:r>
            <a:r>
              <a:rPr lang="en-US" sz="1400" b="1" dirty="0"/>
              <a:t> </a:t>
            </a:r>
            <a:r>
              <a:rPr lang="en-US" sz="1400" b="1" dirty="0" err="1"/>
              <a:t>gây</a:t>
            </a:r>
            <a:r>
              <a:rPr lang="en-US" sz="1400" b="1" dirty="0"/>
              <a:t> </a:t>
            </a:r>
            <a:r>
              <a:rPr lang="en-US" sz="1400" b="1" dirty="0" err="1"/>
              <a:t>hội</a:t>
            </a:r>
            <a:r>
              <a:rPr lang="en-US" sz="1400" b="1" dirty="0"/>
              <a:t> </a:t>
            </a:r>
            <a:r>
              <a:rPr lang="en-US" sz="1400" b="1" dirty="0" err="1"/>
              <a:t>chứng</a:t>
            </a:r>
            <a:r>
              <a:rPr lang="en-US" sz="1400" b="1" dirty="0"/>
              <a:t> </a:t>
            </a:r>
            <a:r>
              <a:rPr lang="en-US" sz="1400" b="1" dirty="0" err="1"/>
              <a:t>Zika</a:t>
            </a:r>
            <a:r>
              <a:rPr lang="en-US" sz="1400" b="1" dirty="0"/>
              <a:t> </a:t>
            </a:r>
            <a:r>
              <a:rPr lang="en-US" sz="1400" b="1" dirty="0" err="1"/>
              <a:t>bẩm</a:t>
            </a:r>
            <a:r>
              <a:rPr lang="en-US" sz="1400" b="1" dirty="0"/>
              <a:t> </a:t>
            </a:r>
            <a:r>
              <a:rPr lang="en-US" sz="1400" b="1" dirty="0" err="1"/>
              <a:t>sinh</a:t>
            </a:r>
            <a:r>
              <a:rPr lang="en-US" sz="1400" b="1" dirty="0"/>
              <a:t>:</a:t>
            </a:r>
          </a:p>
          <a:p>
            <a:pPr fontAlgn="auto">
              <a:spcBef>
                <a:spcPts val="0"/>
              </a:spcBef>
              <a:spcAft>
                <a:spcPts val="0"/>
              </a:spcAft>
              <a:buFont typeface="Wingdings" pitchFamily="2" charset="2"/>
              <a:buChar char="q"/>
              <a:defRPr/>
            </a:pPr>
            <a:r>
              <a:rPr lang="en-US" sz="1400" dirty="0" err="1"/>
              <a:t>Hội</a:t>
            </a:r>
            <a:r>
              <a:rPr lang="en-US" sz="1400" dirty="0"/>
              <a:t> </a:t>
            </a:r>
            <a:r>
              <a:rPr lang="en-US" sz="1400" dirty="0" err="1"/>
              <a:t>chứng</a:t>
            </a:r>
            <a:r>
              <a:rPr lang="en-US" sz="1400" dirty="0"/>
              <a:t> </a:t>
            </a:r>
            <a:r>
              <a:rPr lang="en-US" sz="1400" dirty="0" err="1"/>
              <a:t>đầu</a:t>
            </a:r>
            <a:r>
              <a:rPr lang="en-US" sz="1400" dirty="0"/>
              <a:t> </a:t>
            </a:r>
            <a:r>
              <a:rPr lang="en-US" sz="1400" dirty="0" err="1"/>
              <a:t>nhỏ</a:t>
            </a:r>
            <a:r>
              <a:rPr lang="en-US" sz="1400" dirty="0"/>
              <a:t> </a:t>
            </a:r>
            <a:r>
              <a:rPr lang="en-US" sz="1400" dirty="0" err="1"/>
              <a:t>nghiêm</a:t>
            </a:r>
            <a:r>
              <a:rPr lang="en-US" sz="1400" dirty="0"/>
              <a:t> </a:t>
            </a:r>
            <a:r>
              <a:rPr lang="en-US" sz="1400" dirty="0" err="1"/>
              <a:t>trọng</a:t>
            </a:r>
            <a:r>
              <a:rPr lang="en-US" sz="1400" dirty="0"/>
              <a:t> </a:t>
            </a:r>
            <a:r>
              <a:rPr lang="en-US" sz="1400" dirty="0" err="1"/>
              <a:t>kèm</a:t>
            </a:r>
            <a:r>
              <a:rPr lang="en-US" sz="1400" dirty="0"/>
              <a:t> </a:t>
            </a:r>
            <a:r>
              <a:rPr lang="en-US" sz="1400" dirty="0" err="1"/>
              <a:t>sụp</a:t>
            </a:r>
            <a:r>
              <a:rPr lang="en-US" sz="1400" dirty="0"/>
              <a:t> </a:t>
            </a:r>
            <a:r>
              <a:rPr lang="en-US" sz="1400" dirty="0" err="1"/>
              <a:t>vòm</a:t>
            </a:r>
            <a:r>
              <a:rPr lang="en-US" sz="1400" dirty="0"/>
              <a:t> </a:t>
            </a:r>
            <a:r>
              <a:rPr lang="en-US" sz="1400" dirty="0" err="1"/>
              <a:t>sọ</a:t>
            </a:r>
            <a:endParaRPr lang="en-US" sz="1400" dirty="0"/>
          </a:p>
          <a:p>
            <a:pPr fontAlgn="auto">
              <a:spcBef>
                <a:spcPts val="0"/>
              </a:spcBef>
              <a:spcAft>
                <a:spcPts val="0"/>
              </a:spcAft>
              <a:buFont typeface="Wingdings" pitchFamily="2" charset="2"/>
              <a:buChar char="q"/>
              <a:defRPr/>
            </a:pPr>
            <a:r>
              <a:rPr lang="en-US" sz="1400" dirty="0" err="1"/>
              <a:t>Vỏ</a:t>
            </a:r>
            <a:r>
              <a:rPr lang="en-US" sz="1400" dirty="0"/>
              <a:t> </a:t>
            </a:r>
            <a:r>
              <a:rPr lang="en-US" sz="1400" dirty="0" err="1"/>
              <a:t>não</a:t>
            </a:r>
            <a:r>
              <a:rPr lang="en-US" sz="1400" dirty="0"/>
              <a:t> </a:t>
            </a:r>
            <a:r>
              <a:rPr lang="en-US" sz="1400" dirty="0" err="1"/>
              <a:t>mỏng</a:t>
            </a:r>
            <a:r>
              <a:rPr lang="en-US" sz="1400" dirty="0"/>
              <a:t> </a:t>
            </a:r>
            <a:r>
              <a:rPr lang="en-US" sz="1400" dirty="0" err="1"/>
              <a:t>kèm</a:t>
            </a:r>
            <a:r>
              <a:rPr lang="en-US" sz="1400" dirty="0"/>
              <a:t> </a:t>
            </a:r>
            <a:r>
              <a:rPr lang="en-US" sz="1400" dirty="0" err="1"/>
              <a:t>vôi</a:t>
            </a:r>
            <a:r>
              <a:rPr lang="en-US" sz="1400" dirty="0"/>
              <a:t> </a:t>
            </a:r>
            <a:r>
              <a:rPr lang="en-US" sz="1400" dirty="0" err="1"/>
              <a:t>hóa</a:t>
            </a:r>
            <a:r>
              <a:rPr lang="en-US" sz="1400" dirty="0"/>
              <a:t> </a:t>
            </a:r>
            <a:r>
              <a:rPr lang="en-US" sz="1400" dirty="0" err="1"/>
              <a:t>dưới</a:t>
            </a:r>
            <a:r>
              <a:rPr lang="en-US" sz="1400" dirty="0"/>
              <a:t> </a:t>
            </a:r>
            <a:r>
              <a:rPr lang="en-US" sz="1400" dirty="0" err="1"/>
              <a:t>vỏ</a:t>
            </a:r>
            <a:endParaRPr lang="en-US" sz="1400" dirty="0"/>
          </a:p>
          <a:p>
            <a:pPr fontAlgn="auto">
              <a:spcBef>
                <a:spcPts val="0"/>
              </a:spcBef>
              <a:spcAft>
                <a:spcPts val="0"/>
              </a:spcAft>
              <a:buFont typeface="Wingdings" pitchFamily="2" charset="2"/>
              <a:buChar char="q"/>
              <a:defRPr/>
            </a:pPr>
            <a:r>
              <a:rPr lang="en-US" sz="1400" dirty="0" err="1"/>
              <a:t>Sẹo</a:t>
            </a:r>
            <a:r>
              <a:rPr lang="en-US" sz="1400" dirty="0"/>
              <a:t> </a:t>
            </a:r>
            <a:r>
              <a:rPr lang="en-US" sz="1400" dirty="0" err="1"/>
              <a:t>hoàng</a:t>
            </a:r>
            <a:r>
              <a:rPr lang="en-US" sz="1400" dirty="0"/>
              <a:t> </a:t>
            </a:r>
            <a:r>
              <a:rPr lang="en-US" sz="1400" dirty="0" err="1"/>
              <a:t>điểm</a:t>
            </a:r>
            <a:r>
              <a:rPr lang="en-US" sz="1400" dirty="0"/>
              <a:t> </a:t>
            </a:r>
            <a:r>
              <a:rPr lang="en-US" sz="1400" dirty="0" err="1"/>
              <a:t>và</a:t>
            </a:r>
            <a:r>
              <a:rPr lang="en-US" sz="1400" dirty="0"/>
              <a:t> </a:t>
            </a:r>
            <a:r>
              <a:rPr lang="en-US" sz="1400" dirty="0" err="1"/>
              <a:t>đốm</a:t>
            </a:r>
            <a:r>
              <a:rPr lang="en-US" sz="1400" dirty="0"/>
              <a:t> </a:t>
            </a:r>
            <a:r>
              <a:rPr lang="en-US" sz="1400" dirty="0" err="1"/>
              <a:t>sắc</a:t>
            </a:r>
            <a:r>
              <a:rPr lang="en-US" sz="1400" dirty="0"/>
              <a:t> </a:t>
            </a:r>
            <a:r>
              <a:rPr lang="en-US" sz="1400" dirty="0" err="1"/>
              <a:t>tố</a:t>
            </a:r>
            <a:r>
              <a:rPr lang="en-US" sz="1400" dirty="0"/>
              <a:t> </a:t>
            </a:r>
            <a:r>
              <a:rPr lang="en-US" sz="1400" dirty="0" err="1"/>
              <a:t>khu</a:t>
            </a:r>
            <a:r>
              <a:rPr lang="en-US" sz="1400" dirty="0"/>
              <a:t> </a:t>
            </a:r>
            <a:r>
              <a:rPr lang="en-US" sz="1400" dirty="0" err="1"/>
              <a:t>trú</a:t>
            </a:r>
            <a:r>
              <a:rPr lang="en-US" sz="1400" dirty="0"/>
              <a:t> ở </a:t>
            </a:r>
            <a:r>
              <a:rPr lang="en-US" sz="1400" dirty="0" err="1"/>
              <a:t>võng</a:t>
            </a:r>
            <a:r>
              <a:rPr lang="en-US" sz="1400" dirty="0"/>
              <a:t> </a:t>
            </a:r>
            <a:r>
              <a:rPr lang="en-US" sz="1400" dirty="0" err="1"/>
              <a:t>mạc</a:t>
            </a:r>
            <a:endParaRPr lang="en-US" sz="1400" dirty="0"/>
          </a:p>
          <a:p>
            <a:pPr fontAlgn="auto">
              <a:spcBef>
                <a:spcPts val="0"/>
              </a:spcBef>
              <a:spcAft>
                <a:spcPts val="0"/>
              </a:spcAft>
              <a:buFont typeface="Wingdings" pitchFamily="2" charset="2"/>
              <a:buChar char="q"/>
              <a:defRPr/>
            </a:pPr>
            <a:r>
              <a:rPr lang="en-US" sz="1400" dirty="0" err="1"/>
              <a:t>Cứng</a:t>
            </a:r>
            <a:r>
              <a:rPr lang="en-US" sz="1400" dirty="0"/>
              <a:t> </a:t>
            </a:r>
            <a:r>
              <a:rPr lang="en-US" sz="1400" dirty="0" err="1"/>
              <a:t>khớp</a:t>
            </a:r>
            <a:r>
              <a:rPr lang="en-US" sz="1400" dirty="0"/>
              <a:t> </a:t>
            </a:r>
            <a:r>
              <a:rPr lang="en-US" sz="1400" dirty="0" err="1"/>
              <a:t>bẩm</a:t>
            </a:r>
            <a:r>
              <a:rPr lang="en-US" sz="1400" dirty="0"/>
              <a:t> </a:t>
            </a:r>
            <a:r>
              <a:rPr lang="en-US" sz="1400" dirty="0" err="1"/>
              <a:t>sinh</a:t>
            </a:r>
            <a:endParaRPr lang="en-US" sz="1400" dirty="0"/>
          </a:p>
          <a:p>
            <a:pPr fontAlgn="auto">
              <a:spcBef>
                <a:spcPts val="0"/>
              </a:spcBef>
              <a:spcAft>
                <a:spcPts val="0"/>
              </a:spcAft>
              <a:buFont typeface="Wingdings" pitchFamily="2" charset="2"/>
              <a:buChar char="q"/>
              <a:defRPr/>
            </a:pPr>
            <a:r>
              <a:rPr lang="en-US" sz="1400" dirty="0" err="1"/>
              <a:t>Tăng</a:t>
            </a:r>
            <a:r>
              <a:rPr lang="en-US" sz="1400" dirty="0"/>
              <a:t> </a:t>
            </a:r>
            <a:r>
              <a:rPr lang="en-US" sz="1400" dirty="0" err="1"/>
              <a:t>trương</a:t>
            </a:r>
            <a:r>
              <a:rPr lang="en-US" sz="1400" dirty="0"/>
              <a:t> </a:t>
            </a:r>
            <a:r>
              <a:rPr lang="en-US" sz="1400" dirty="0" err="1"/>
              <a:t>lực</a:t>
            </a:r>
            <a:r>
              <a:rPr lang="en-US" sz="1400" dirty="0"/>
              <a:t> </a:t>
            </a:r>
            <a:r>
              <a:rPr lang="en-US" sz="1400" dirty="0" err="1"/>
              <a:t>cơ</a:t>
            </a:r>
            <a:r>
              <a:rPr lang="en-US" sz="1400" dirty="0"/>
              <a:t> </a:t>
            </a:r>
            <a:r>
              <a:rPr lang="en-US" sz="1400" dirty="0" err="1"/>
              <a:t>và</a:t>
            </a:r>
            <a:r>
              <a:rPr lang="en-US" sz="1400" dirty="0"/>
              <a:t> </a:t>
            </a:r>
            <a:r>
              <a:rPr lang="en-US" sz="1400" dirty="0" err="1"/>
              <a:t>hội</a:t>
            </a:r>
            <a:r>
              <a:rPr lang="en-US" sz="1400" dirty="0"/>
              <a:t> </a:t>
            </a:r>
            <a:r>
              <a:rPr lang="en-US" sz="1400" dirty="0" err="1"/>
              <a:t>chứng</a:t>
            </a:r>
            <a:r>
              <a:rPr lang="en-US" sz="1400" dirty="0"/>
              <a:t> </a:t>
            </a:r>
            <a:r>
              <a:rPr lang="en-US" sz="1400" dirty="0" err="1"/>
              <a:t>ngoại</a:t>
            </a:r>
            <a:r>
              <a:rPr lang="en-US" sz="1400" dirty="0"/>
              <a:t> </a:t>
            </a:r>
            <a:r>
              <a:rPr lang="en-US" sz="1400" dirty="0" err="1"/>
              <a:t>tháp</a:t>
            </a:r>
            <a:endParaRPr lang="en-US" sz="1400" dirty="0"/>
          </a:p>
        </p:txBody>
      </p:sp>
      <p:pic>
        <p:nvPicPr>
          <p:cNvPr id="1027" name="Picture 3"/>
          <p:cNvPicPr>
            <a:picLocks noChangeAspect="1" noChangeArrowheads="1"/>
          </p:cNvPicPr>
          <p:nvPr/>
        </p:nvPicPr>
        <p:blipFill>
          <a:blip r:embed="rId5"/>
          <a:srcRect/>
          <a:stretch>
            <a:fillRect/>
          </a:stretch>
        </p:blipFill>
        <p:spPr bwMode="auto">
          <a:xfrm>
            <a:off x="5214942" y="3167058"/>
            <a:ext cx="3929058" cy="642942"/>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a:srcRect/>
          <a:stretch>
            <a:fillRect/>
          </a:stretch>
        </p:blipFill>
        <p:spPr bwMode="auto">
          <a:xfrm>
            <a:off x="5286380" y="3850152"/>
            <a:ext cx="3643338" cy="1179048"/>
          </a:xfrm>
          <a:prstGeom prst="rect">
            <a:avLst/>
          </a:prstGeom>
          <a:noFill/>
          <a:ln w="9525">
            <a:noFill/>
            <a:miter lim="800000"/>
            <a:headEnd/>
            <a:tailEnd/>
          </a:ln>
          <a:effectLst/>
        </p:spPr>
      </p:pic>
      <p:pic>
        <p:nvPicPr>
          <p:cNvPr id="1029" name="Picture 5"/>
          <p:cNvPicPr>
            <a:picLocks noChangeAspect="1" noChangeArrowheads="1"/>
          </p:cNvPicPr>
          <p:nvPr/>
        </p:nvPicPr>
        <p:blipFill>
          <a:blip r:embed="rId7"/>
          <a:srcRect/>
          <a:stretch>
            <a:fillRect/>
          </a:stretch>
        </p:blipFill>
        <p:spPr bwMode="auto">
          <a:xfrm>
            <a:off x="5268450" y="5176830"/>
            <a:ext cx="1303814" cy="1071570"/>
          </a:xfrm>
          <a:prstGeom prst="rect">
            <a:avLst/>
          </a:prstGeom>
          <a:noFill/>
          <a:ln w="9525">
            <a:noFill/>
            <a:miter lim="800000"/>
            <a:headEnd/>
            <a:tailEnd/>
          </a:ln>
          <a:effectLst/>
        </p:spPr>
      </p:pic>
      <p:pic>
        <p:nvPicPr>
          <p:cNvPr id="1030" name="Picture 6"/>
          <p:cNvPicPr>
            <a:picLocks noChangeAspect="1" noChangeArrowheads="1"/>
          </p:cNvPicPr>
          <p:nvPr/>
        </p:nvPicPr>
        <p:blipFill>
          <a:blip r:embed="rId8"/>
          <a:srcRect/>
          <a:stretch>
            <a:fillRect/>
          </a:stretch>
        </p:blipFill>
        <p:spPr bwMode="auto">
          <a:xfrm>
            <a:off x="6643702" y="5138726"/>
            <a:ext cx="2286016" cy="1643074"/>
          </a:xfrm>
          <a:prstGeom prst="rect">
            <a:avLst/>
          </a:prstGeom>
          <a:noFill/>
          <a:ln w="9525">
            <a:noFill/>
            <a:miter lim="800000"/>
            <a:headEnd/>
            <a:tailEnd/>
          </a:ln>
          <a:effectLst/>
        </p:spPr>
      </p:pic>
      <p:sp>
        <p:nvSpPr>
          <p:cNvPr id="18" name="Rectangle 17"/>
          <p:cNvSpPr/>
          <p:nvPr/>
        </p:nvSpPr>
        <p:spPr>
          <a:xfrm>
            <a:off x="5029200" y="990600"/>
            <a:ext cx="4077736" cy="2057068"/>
          </a:xfrm>
          <a:prstGeom prst="rect">
            <a:avLst/>
          </a:prstGeom>
          <a:solidFill>
            <a:schemeClr val="accent6">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AU" dirty="0" err="1">
                <a:solidFill>
                  <a:schemeClr val="tx1"/>
                </a:solidFill>
              </a:rPr>
              <a:t>Nghiên</a:t>
            </a:r>
            <a:r>
              <a:rPr lang="en-AU" dirty="0">
                <a:solidFill>
                  <a:schemeClr val="tx1"/>
                </a:solidFill>
              </a:rPr>
              <a:t> </a:t>
            </a:r>
            <a:r>
              <a:rPr lang="en-AU" dirty="0" err="1">
                <a:solidFill>
                  <a:schemeClr val="tx1"/>
                </a:solidFill>
              </a:rPr>
              <a:t>cứu</a:t>
            </a:r>
            <a:r>
              <a:rPr lang="en-AU" dirty="0">
                <a:solidFill>
                  <a:schemeClr val="tx1"/>
                </a:solidFill>
              </a:rPr>
              <a:t> </a:t>
            </a:r>
            <a:r>
              <a:rPr lang="en-AU" dirty="0" err="1">
                <a:solidFill>
                  <a:schemeClr val="tx1"/>
                </a:solidFill>
              </a:rPr>
              <a:t>tại</a:t>
            </a:r>
            <a:r>
              <a:rPr lang="en-AU" dirty="0">
                <a:solidFill>
                  <a:schemeClr val="tx1"/>
                </a:solidFill>
              </a:rPr>
              <a:t> Brazil </a:t>
            </a:r>
            <a:r>
              <a:rPr lang="en-AU" dirty="0" err="1">
                <a:solidFill>
                  <a:schemeClr val="tx1"/>
                </a:solidFill>
              </a:rPr>
              <a:t>chỉ</a:t>
            </a:r>
            <a:r>
              <a:rPr lang="en-AU" dirty="0">
                <a:solidFill>
                  <a:schemeClr val="tx1"/>
                </a:solidFill>
              </a:rPr>
              <a:t> </a:t>
            </a:r>
            <a:r>
              <a:rPr lang="en-AU" dirty="0" err="1">
                <a:solidFill>
                  <a:schemeClr val="tx1"/>
                </a:solidFill>
              </a:rPr>
              <a:t>ra</a:t>
            </a:r>
            <a:r>
              <a:rPr lang="en-AU" dirty="0">
                <a:solidFill>
                  <a:schemeClr val="tx1"/>
                </a:solidFill>
              </a:rPr>
              <a:t>: PNMT </a:t>
            </a:r>
            <a:r>
              <a:rPr lang="en-AU" dirty="0" err="1">
                <a:solidFill>
                  <a:schemeClr val="tx1"/>
                </a:solidFill>
              </a:rPr>
              <a:t>nhiễm</a:t>
            </a:r>
            <a:r>
              <a:rPr lang="en-AU" dirty="0">
                <a:solidFill>
                  <a:schemeClr val="tx1"/>
                </a:solidFill>
              </a:rPr>
              <a:t> vi </a:t>
            </a:r>
            <a:r>
              <a:rPr lang="en-AU" dirty="0" err="1">
                <a:solidFill>
                  <a:schemeClr val="tx1"/>
                </a:solidFill>
              </a:rPr>
              <a:t>rút</a:t>
            </a:r>
            <a:r>
              <a:rPr lang="en-AU" dirty="0">
                <a:solidFill>
                  <a:schemeClr val="tx1"/>
                </a:solidFill>
              </a:rPr>
              <a:t> </a:t>
            </a:r>
            <a:r>
              <a:rPr lang="en-AU" dirty="0" err="1">
                <a:solidFill>
                  <a:schemeClr val="tx1"/>
                </a:solidFill>
              </a:rPr>
              <a:t>Zika</a:t>
            </a:r>
            <a:r>
              <a:rPr lang="en-AU" dirty="0">
                <a:solidFill>
                  <a:schemeClr val="tx1"/>
                </a:solidFill>
              </a:rPr>
              <a:t> </a:t>
            </a:r>
            <a:r>
              <a:rPr lang="en-AU" dirty="0" err="1">
                <a:solidFill>
                  <a:schemeClr val="tx1"/>
                </a:solidFill>
              </a:rPr>
              <a:t>trong</a:t>
            </a:r>
            <a:r>
              <a:rPr lang="en-AU" dirty="0">
                <a:solidFill>
                  <a:schemeClr val="tx1"/>
                </a:solidFill>
              </a:rPr>
              <a:t> </a:t>
            </a:r>
            <a:r>
              <a:rPr lang="en-AU" dirty="0" err="1">
                <a:solidFill>
                  <a:schemeClr val="tx1"/>
                </a:solidFill>
              </a:rPr>
              <a:t>suốt</a:t>
            </a:r>
            <a:r>
              <a:rPr lang="en-AU" dirty="0">
                <a:solidFill>
                  <a:schemeClr val="tx1"/>
                </a:solidFill>
              </a:rPr>
              <a:t> </a:t>
            </a:r>
            <a:r>
              <a:rPr lang="en-AU" dirty="0" err="1">
                <a:solidFill>
                  <a:schemeClr val="tx1"/>
                </a:solidFill>
              </a:rPr>
              <a:t>quá</a:t>
            </a:r>
            <a:r>
              <a:rPr lang="en-AU" dirty="0">
                <a:solidFill>
                  <a:schemeClr val="tx1"/>
                </a:solidFill>
              </a:rPr>
              <a:t> </a:t>
            </a:r>
            <a:r>
              <a:rPr lang="en-AU" dirty="0" err="1">
                <a:solidFill>
                  <a:schemeClr val="tx1"/>
                </a:solidFill>
              </a:rPr>
              <a:t>trình</a:t>
            </a:r>
            <a:r>
              <a:rPr lang="en-AU" dirty="0">
                <a:solidFill>
                  <a:schemeClr val="tx1"/>
                </a:solidFill>
              </a:rPr>
              <a:t> </a:t>
            </a:r>
            <a:r>
              <a:rPr lang="en-AU" dirty="0" err="1">
                <a:solidFill>
                  <a:schemeClr val="tx1"/>
                </a:solidFill>
              </a:rPr>
              <a:t>mang</a:t>
            </a:r>
            <a:r>
              <a:rPr lang="en-AU" dirty="0">
                <a:solidFill>
                  <a:schemeClr val="tx1"/>
                </a:solidFill>
              </a:rPr>
              <a:t> </a:t>
            </a:r>
            <a:r>
              <a:rPr lang="en-AU" dirty="0" err="1">
                <a:solidFill>
                  <a:schemeClr val="tx1"/>
                </a:solidFill>
              </a:rPr>
              <a:t>thai</a:t>
            </a:r>
            <a:r>
              <a:rPr lang="en-AU" dirty="0">
                <a:solidFill>
                  <a:schemeClr val="tx1"/>
                </a:solidFill>
              </a:rPr>
              <a:t> </a:t>
            </a:r>
            <a:r>
              <a:rPr lang="en-AU" dirty="0" err="1">
                <a:solidFill>
                  <a:schemeClr val="tx1"/>
                </a:solidFill>
              </a:rPr>
              <a:t>đều</a:t>
            </a:r>
            <a:r>
              <a:rPr lang="en-AU" dirty="0">
                <a:solidFill>
                  <a:schemeClr val="tx1"/>
                </a:solidFill>
              </a:rPr>
              <a:t> </a:t>
            </a:r>
            <a:r>
              <a:rPr lang="en-AU" dirty="0" err="1">
                <a:solidFill>
                  <a:schemeClr val="tx1"/>
                </a:solidFill>
              </a:rPr>
              <a:t>có</a:t>
            </a:r>
            <a:r>
              <a:rPr lang="en-AU" dirty="0">
                <a:solidFill>
                  <a:schemeClr val="tx1"/>
                </a:solidFill>
              </a:rPr>
              <a:t> </a:t>
            </a:r>
            <a:r>
              <a:rPr lang="en-AU" dirty="0" err="1">
                <a:solidFill>
                  <a:schemeClr val="tx1"/>
                </a:solidFill>
              </a:rPr>
              <a:t>nguy</a:t>
            </a:r>
            <a:r>
              <a:rPr lang="en-AU" dirty="0">
                <a:solidFill>
                  <a:schemeClr val="tx1"/>
                </a:solidFill>
              </a:rPr>
              <a:t> </a:t>
            </a:r>
            <a:r>
              <a:rPr lang="en-AU" dirty="0" err="1">
                <a:solidFill>
                  <a:schemeClr val="tx1"/>
                </a:solidFill>
              </a:rPr>
              <a:t>cơ</a:t>
            </a:r>
            <a:r>
              <a:rPr lang="en-AU" dirty="0">
                <a:solidFill>
                  <a:schemeClr val="tx1"/>
                </a:solidFill>
              </a:rPr>
              <a:t> </a:t>
            </a:r>
            <a:r>
              <a:rPr lang="en-AU" dirty="0" err="1">
                <a:solidFill>
                  <a:schemeClr val="tx1"/>
                </a:solidFill>
              </a:rPr>
              <a:t>gây</a:t>
            </a:r>
            <a:r>
              <a:rPr lang="en-AU" dirty="0">
                <a:solidFill>
                  <a:schemeClr val="tx1"/>
                </a:solidFill>
              </a:rPr>
              <a:t> </a:t>
            </a:r>
            <a:r>
              <a:rPr lang="en-AU" dirty="0" err="1">
                <a:solidFill>
                  <a:schemeClr val="tx1"/>
                </a:solidFill>
              </a:rPr>
              <a:t>dị</a:t>
            </a:r>
            <a:r>
              <a:rPr lang="en-AU" dirty="0">
                <a:solidFill>
                  <a:schemeClr val="tx1"/>
                </a:solidFill>
              </a:rPr>
              <a:t> </a:t>
            </a:r>
            <a:r>
              <a:rPr lang="en-AU" dirty="0" err="1">
                <a:solidFill>
                  <a:schemeClr val="tx1"/>
                </a:solidFill>
              </a:rPr>
              <a:t>tật</a:t>
            </a:r>
            <a:r>
              <a:rPr lang="en-AU" dirty="0">
                <a:solidFill>
                  <a:schemeClr val="tx1"/>
                </a:solidFill>
              </a:rPr>
              <a:t> </a:t>
            </a:r>
            <a:r>
              <a:rPr lang="en-AU" dirty="0" err="1">
                <a:solidFill>
                  <a:schemeClr val="tx1"/>
                </a:solidFill>
              </a:rPr>
              <a:t>thai</a:t>
            </a:r>
            <a:r>
              <a:rPr lang="en-AU" dirty="0">
                <a:solidFill>
                  <a:schemeClr val="tx1"/>
                </a:solidFill>
              </a:rPr>
              <a:t> </a:t>
            </a:r>
            <a:r>
              <a:rPr lang="en-AU" dirty="0" err="1">
                <a:solidFill>
                  <a:schemeClr val="tx1"/>
                </a:solidFill>
              </a:rPr>
              <a:t>nhi</a:t>
            </a:r>
            <a:r>
              <a:rPr lang="en-AU" dirty="0">
                <a:solidFill>
                  <a:schemeClr val="tx1"/>
                </a:solidFill>
              </a:rPr>
              <a:t> </a:t>
            </a:r>
            <a:r>
              <a:rPr lang="en-AU" dirty="0" err="1">
                <a:solidFill>
                  <a:schemeClr val="tx1"/>
                </a:solidFill>
              </a:rPr>
              <a:t>với</a:t>
            </a:r>
            <a:r>
              <a:rPr lang="en-AU" dirty="0">
                <a:solidFill>
                  <a:schemeClr val="tx1"/>
                </a:solidFill>
              </a:rPr>
              <a:t> </a:t>
            </a:r>
            <a:r>
              <a:rPr lang="en-AU" dirty="0" err="1">
                <a:solidFill>
                  <a:schemeClr val="tx1"/>
                </a:solidFill>
              </a:rPr>
              <a:t>tỷ</a:t>
            </a:r>
            <a:r>
              <a:rPr lang="en-AU" dirty="0">
                <a:solidFill>
                  <a:schemeClr val="tx1"/>
                </a:solidFill>
              </a:rPr>
              <a:t> </a:t>
            </a:r>
            <a:r>
              <a:rPr lang="en-AU" dirty="0" err="1">
                <a:solidFill>
                  <a:schemeClr val="tx1"/>
                </a:solidFill>
              </a:rPr>
              <a:t>lệ</a:t>
            </a:r>
            <a:r>
              <a:rPr lang="en-AU" dirty="0">
                <a:solidFill>
                  <a:schemeClr val="tx1"/>
                </a:solidFill>
              </a:rPr>
              <a:t> </a:t>
            </a:r>
            <a:r>
              <a:rPr lang="en-AU" dirty="0" err="1">
                <a:solidFill>
                  <a:schemeClr val="tx1"/>
                </a:solidFill>
              </a:rPr>
              <a:t>giảm</a:t>
            </a:r>
            <a:r>
              <a:rPr lang="en-AU" dirty="0">
                <a:solidFill>
                  <a:schemeClr val="tx1"/>
                </a:solidFill>
              </a:rPr>
              <a:t> </a:t>
            </a:r>
            <a:r>
              <a:rPr lang="en-AU" dirty="0" err="1">
                <a:solidFill>
                  <a:schemeClr val="tx1"/>
                </a:solidFill>
              </a:rPr>
              <a:t>dần</a:t>
            </a:r>
            <a:r>
              <a:rPr lang="en-AU" dirty="0">
                <a:solidFill>
                  <a:schemeClr val="tx1"/>
                </a:solidFill>
              </a:rPr>
              <a:t> </a:t>
            </a:r>
            <a:r>
              <a:rPr lang="en-AU" dirty="0" err="1">
                <a:solidFill>
                  <a:schemeClr val="tx1"/>
                </a:solidFill>
              </a:rPr>
              <a:t>theo</a:t>
            </a:r>
            <a:r>
              <a:rPr lang="en-AU" dirty="0">
                <a:solidFill>
                  <a:schemeClr val="tx1"/>
                </a:solidFill>
              </a:rPr>
              <a:t> tam </a:t>
            </a:r>
            <a:r>
              <a:rPr lang="en-AU" dirty="0" err="1">
                <a:solidFill>
                  <a:schemeClr val="tx1"/>
                </a:solidFill>
              </a:rPr>
              <a:t>cá</a:t>
            </a:r>
            <a:r>
              <a:rPr lang="en-AU" dirty="0">
                <a:solidFill>
                  <a:schemeClr val="tx1"/>
                </a:solidFill>
              </a:rPr>
              <a:t> </a:t>
            </a:r>
            <a:r>
              <a:rPr lang="en-AU" dirty="0" err="1">
                <a:solidFill>
                  <a:schemeClr val="tx1"/>
                </a:solidFill>
              </a:rPr>
              <a:t>nguyệt</a:t>
            </a:r>
            <a:r>
              <a:rPr lang="en-AU" dirty="0">
                <a:solidFill>
                  <a:schemeClr val="tx1"/>
                </a:solidFill>
              </a:rPr>
              <a:t>:</a:t>
            </a:r>
          </a:p>
          <a:p>
            <a:pPr algn="just"/>
            <a:r>
              <a:rPr lang="en-AU" dirty="0">
                <a:solidFill>
                  <a:schemeClr val="tx1"/>
                </a:solidFill>
              </a:rPr>
              <a:t>- </a:t>
            </a:r>
            <a:r>
              <a:rPr lang="en-AU" dirty="0" err="1">
                <a:solidFill>
                  <a:schemeClr val="tx1"/>
                </a:solidFill>
              </a:rPr>
              <a:t>Trong</a:t>
            </a:r>
            <a:r>
              <a:rPr lang="en-AU" dirty="0">
                <a:solidFill>
                  <a:schemeClr val="tx1"/>
                </a:solidFill>
              </a:rPr>
              <a:t> </a:t>
            </a:r>
            <a:r>
              <a:rPr lang="en-AU" b="1" dirty="0">
                <a:solidFill>
                  <a:schemeClr val="tx1"/>
                </a:solidFill>
              </a:rPr>
              <a:t>3 </a:t>
            </a:r>
            <a:r>
              <a:rPr lang="en-AU" b="1" dirty="0" err="1">
                <a:solidFill>
                  <a:schemeClr val="tx1"/>
                </a:solidFill>
              </a:rPr>
              <a:t>tháng</a:t>
            </a:r>
            <a:r>
              <a:rPr lang="en-AU" b="1" dirty="0">
                <a:solidFill>
                  <a:schemeClr val="tx1"/>
                </a:solidFill>
              </a:rPr>
              <a:t> </a:t>
            </a:r>
            <a:r>
              <a:rPr lang="en-AU" b="1" dirty="0" err="1">
                <a:solidFill>
                  <a:schemeClr val="tx1"/>
                </a:solidFill>
              </a:rPr>
              <a:t>đầu</a:t>
            </a:r>
            <a:r>
              <a:rPr lang="en-AU" b="1" dirty="0">
                <a:solidFill>
                  <a:schemeClr val="tx1"/>
                </a:solidFill>
              </a:rPr>
              <a:t> </a:t>
            </a:r>
            <a:r>
              <a:rPr lang="en-AU" dirty="0" err="1">
                <a:solidFill>
                  <a:schemeClr val="tx1"/>
                </a:solidFill>
              </a:rPr>
              <a:t>nguy</a:t>
            </a:r>
            <a:r>
              <a:rPr lang="en-AU" dirty="0">
                <a:solidFill>
                  <a:schemeClr val="tx1"/>
                </a:solidFill>
              </a:rPr>
              <a:t> </a:t>
            </a:r>
            <a:r>
              <a:rPr lang="en-AU" dirty="0" err="1">
                <a:solidFill>
                  <a:schemeClr val="tx1"/>
                </a:solidFill>
              </a:rPr>
              <a:t>cơ</a:t>
            </a:r>
            <a:r>
              <a:rPr lang="en-AU" dirty="0">
                <a:solidFill>
                  <a:schemeClr val="tx1"/>
                </a:solidFill>
              </a:rPr>
              <a:t> </a:t>
            </a:r>
            <a:r>
              <a:rPr lang="en-AU" dirty="0" err="1">
                <a:solidFill>
                  <a:schemeClr val="tx1"/>
                </a:solidFill>
              </a:rPr>
              <a:t>là</a:t>
            </a:r>
            <a:r>
              <a:rPr lang="en-AU" dirty="0">
                <a:solidFill>
                  <a:schemeClr val="tx1"/>
                </a:solidFill>
              </a:rPr>
              <a:t> </a:t>
            </a:r>
            <a:r>
              <a:rPr lang="en-AU" b="1" dirty="0">
                <a:solidFill>
                  <a:schemeClr val="tx1"/>
                </a:solidFill>
              </a:rPr>
              <a:t>55%.</a:t>
            </a:r>
          </a:p>
          <a:p>
            <a:pPr algn="just"/>
            <a:r>
              <a:rPr lang="en-AU" dirty="0">
                <a:solidFill>
                  <a:schemeClr val="tx1"/>
                </a:solidFill>
              </a:rPr>
              <a:t>- </a:t>
            </a:r>
            <a:r>
              <a:rPr lang="en-AU" dirty="0" err="1">
                <a:solidFill>
                  <a:schemeClr val="tx1"/>
                </a:solidFill>
              </a:rPr>
              <a:t>Trong</a:t>
            </a:r>
            <a:r>
              <a:rPr lang="en-AU" dirty="0">
                <a:solidFill>
                  <a:schemeClr val="tx1"/>
                </a:solidFill>
              </a:rPr>
              <a:t> </a:t>
            </a:r>
            <a:r>
              <a:rPr lang="en-AU" b="1" dirty="0">
                <a:solidFill>
                  <a:schemeClr val="tx1"/>
                </a:solidFill>
              </a:rPr>
              <a:t>3 </a:t>
            </a:r>
            <a:r>
              <a:rPr lang="en-AU" b="1" dirty="0" err="1">
                <a:solidFill>
                  <a:schemeClr val="tx1"/>
                </a:solidFill>
              </a:rPr>
              <a:t>tháng</a:t>
            </a:r>
            <a:r>
              <a:rPr lang="en-AU" b="1" dirty="0">
                <a:solidFill>
                  <a:schemeClr val="tx1"/>
                </a:solidFill>
              </a:rPr>
              <a:t> </a:t>
            </a:r>
            <a:r>
              <a:rPr lang="en-AU" b="1" dirty="0" err="1">
                <a:solidFill>
                  <a:schemeClr val="tx1"/>
                </a:solidFill>
              </a:rPr>
              <a:t>giữa</a:t>
            </a:r>
            <a:r>
              <a:rPr lang="en-AU" b="1" dirty="0">
                <a:solidFill>
                  <a:schemeClr val="tx1"/>
                </a:solidFill>
              </a:rPr>
              <a:t> </a:t>
            </a:r>
            <a:r>
              <a:rPr lang="en-AU" dirty="0" err="1">
                <a:solidFill>
                  <a:schemeClr val="tx1"/>
                </a:solidFill>
              </a:rPr>
              <a:t>nguy</a:t>
            </a:r>
            <a:r>
              <a:rPr lang="en-AU" dirty="0">
                <a:solidFill>
                  <a:schemeClr val="tx1"/>
                </a:solidFill>
              </a:rPr>
              <a:t> </a:t>
            </a:r>
            <a:r>
              <a:rPr lang="en-AU" dirty="0" err="1">
                <a:solidFill>
                  <a:schemeClr val="tx1"/>
                </a:solidFill>
              </a:rPr>
              <a:t>cơ</a:t>
            </a:r>
            <a:r>
              <a:rPr lang="en-AU" dirty="0">
                <a:solidFill>
                  <a:schemeClr val="tx1"/>
                </a:solidFill>
              </a:rPr>
              <a:t> </a:t>
            </a:r>
            <a:r>
              <a:rPr lang="en-AU" dirty="0" err="1">
                <a:solidFill>
                  <a:schemeClr val="tx1"/>
                </a:solidFill>
              </a:rPr>
              <a:t>là</a:t>
            </a:r>
            <a:r>
              <a:rPr lang="en-AU" dirty="0">
                <a:solidFill>
                  <a:schemeClr val="tx1"/>
                </a:solidFill>
              </a:rPr>
              <a:t>: </a:t>
            </a:r>
            <a:r>
              <a:rPr lang="en-AU" b="1" dirty="0">
                <a:solidFill>
                  <a:schemeClr val="tx1"/>
                </a:solidFill>
              </a:rPr>
              <a:t>52%</a:t>
            </a:r>
          </a:p>
          <a:p>
            <a:pPr algn="just"/>
            <a:r>
              <a:rPr lang="en-AU" dirty="0">
                <a:solidFill>
                  <a:schemeClr val="tx1"/>
                </a:solidFill>
              </a:rPr>
              <a:t>- </a:t>
            </a:r>
            <a:r>
              <a:rPr lang="en-AU" dirty="0" err="1">
                <a:solidFill>
                  <a:schemeClr val="tx1"/>
                </a:solidFill>
              </a:rPr>
              <a:t>Trong</a:t>
            </a:r>
            <a:r>
              <a:rPr lang="en-AU" dirty="0">
                <a:solidFill>
                  <a:schemeClr val="tx1"/>
                </a:solidFill>
              </a:rPr>
              <a:t> </a:t>
            </a:r>
            <a:r>
              <a:rPr lang="en-AU" b="1" dirty="0">
                <a:solidFill>
                  <a:schemeClr val="tx1"/>
                </a:solidFill>
              </a:rPr>
              <a:t>3 </a:t>
            </a:r>
            <a:r>
              <a:rPr lang="en-AU" b="1" dirty="0" err="1">
                <a:solidFill>
                  <a:schemeClr val="tx1"/>
                </a:solidFill>
              </a:rPr>
              <a:t>tháng</a:t>
            </a:r>
            <a:r>
              <a:rPr lang="en-AU" b="1" dirty="0">
                <a:solidFill>
                  <a:schemeClr val="tx1"/>
                </a:solidFill>
              </a:rPr>
              <a:t> </a:t>
            </a:r>
            <a:r>
              <a:rPr lang="en-AU" b="1" dirty="0" err="1">
                <a:solidFill>
                  <a:schemeClr val="tx1"/>
                </a:solidFill>
              </a:rPr>
              <a:t>cuối</a:t>
            </a:r>
            <a:r>
              <a:rPr lang="en-AU" b="1" dirty="0">
                <a:solidFill>
                  <a:schemeClr val="tx1"/>
                </a:solidFill>
              </a:rPr>
              <a:t> </a:t>
            </a:r>
            <a:r>
              <a:rPr lang="en-AU" dirty="0" err="1">
                <a:solidFill>
                  <a:schemeClr val="tx1"/>
                </a:solidFill>
              </a:rPr>
              <a:t>nguy</a:t>
            </a:r>
            <a:r>
              <a:rPr lang="en-AU" dirty="0">
                <a:solidFill>
                  <a:schemeClr val="tx1"/>
                </a:solidFill>
              </a:rPr>
              <a:t> </a:t>
            </a:r>
            <a:r>
              <a:rPr lang="en-AU" dirty="0" err="1">
                <a:solidFill>
                  <a:schemeClr val="tx1"/>
                </a:solidFill>
              </a:rPr>
              <a:t>cơ</a:t>
            </a:r>
            <a:r>
              <a:rPr lang="en-AU" dirty="0">
                <a:solidFill>
                  <a:schemeClr val="tx1"/>
                </a:solidFill>
              </a:rPr>
              <a:t> </a:t>
            </a:r>
            <a:r>
              <a:rPr lang="en-AU" dirty="0" err="1">
                <a:solidFill>
                  <a:schemeClr val="tx1"/>
                </a:solidFill>
              </a:rPr>
              <a:t>là</a:t>
            </a:r>
            <a:r>
              <a:rPr lang="en-AU" dirty="0">
                <a:solidFill>
                  <a:schemeClr val="tx1"/>
                </a:solidFill>
              </a:rPr>
              <a:t>: </a:t>
            </a:r>
            <a:r>
              <a:rPr lang="en-AU" b="1" dirty="0">
                <a:solidFill>
                  <a:schemeClr val="tx1"/>
                </a:solidFill>
              </a:rPr>
              <a:t>29%</a:t>
            </a:r>
          </a:p>
        </p:txBody>
      </p:sp>
      <p:sp>
        <p:nvSpPr>
          <p:cNvPr id="19" name="TextBox 18"/>
          <p:cNvSpPr txBox="1"/>
          <p:nvPr/>
        </p:nvSpPr>
        <p:spPr>
          <a:xfrm>
            <a:off x="349024" y="5867400"/>
            <a:ext cx="4714908" cy="954107"/>
          </a:xfrm>
          <a:prstGeom prst="rect">
            <a:avLst/>
          </a:prstGeom>
          <a:solidFill>
            <a:srgbClr val="800000"/>
          </a:solidFill>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fontAlgn="auto">
              <a:spcBef>
                <a:spcPts val="0"/>
              </a:spcBef>
              <a:spcAft>
                <a:spcPts val="0"/>
              </a:spcAft>
              <a:defRPr/>
            </a:pPr>
            <a:r>
              <a:rPr lang="en-US" sz="1400" b="1" dirty="0"/>
              <a:t>Thai </a:t>
            </a:r>
            <a:r>
              <a:rPr lang="en-US" sz="1400" b="1" dirty="0" err="1"/>
              <a:t>nhi</a:t>
            </a:r>
            <a:r>
              <a:rPr lang="en-US" sz="1400" b="1" dirty="0"/>
              <a:t> </a:t>
            </a:r>
            <a:r>
              <a:rPr lang="en-US" sz="1400" b="1" dirty="0" err="1"/>
              <a:t>có</a:t>
            </a:r>
            <a:r>
              <a:rPr lang="en-US" sz="1400" b="1" dirty="0"/>
              <a:t> </a:t>
            </a:r>
            <a:r>
              <a:rPr lang="en-US" sz="1400" b="1" dirty="0" err="1"/>
              <a:t>tiếp</a:t>
            </a:r>
            <a:r>
              <a:rPr lang="en-US" sz="1400" b="1" dirty="0"/>
              <a:t> </a:t>
            </a:r>
            <a:r>
              <a:rPr lang="en-US" sz="1400" b="1" dirty="0" err="1"/>
              <a:t>xúc</a:t>
            </a:r>
            <a:r>
              <a:rPr lang="en-US" sz="1400" b="1" dirty="0"/>
              <a:t> </a:t>
            </a:r>
            <a:r>
              <a:rPr lang="en-US" sz="1400" b="1" dirty="0" err="1"/>
              <a:t>ZIKV</a:t>
            </a:r>
            <a:r>
              <a:rPr lang="en-US" sz="1400" b="1" dirty="0"/>
              <a:t> </a:t>
            </a:r>
            <a:r>
              <a:rPr lang="en-US" sz="1400" b="1" dirty="0" err="1"/>
              <a:t>trong</a:t>
            </a:r>
            <a:r>
              <a:rPr lang="en-US" sz="1400" b="1" dirty="0"/>
              <a:t> </a:t>
            </a:r>
            <a:r>
              <a:rPr lang="en-US" sz="1400" b="1" dirty="0" err="1"/>
              <a:t>tử</a:t>
            </a:r>
            <a:r>
              <a:rPr lang="en-US" sz="1400" b="1" dirty="0"/>
              <a:t> </a:t>
            </a:r>
            <a:r>
              <a:rPr lang="en-US" sz="1400" b="1" dirty="0" err="1"/>
              <a:t>cung</a:t>
            </a:r>
            <a:r>
              <a:rPr lang="en-US" sz="1400" b="1" dirty="0"/>
              <a:t> </a:t>
            </a:r>
            <a:r>
              <a:rPr lang="en-US" sz="1400" i="1" dirty="0"/>
              <a:t>(</a:t>
            </a:r>
            <a:r>
              <a:rPr lang="en-US" sz="1400" i="1" dirty="0" err="1"/>
              <a:t>không</a:t>
            </a:r>
            <a:r>
              <a:rPr lang="en-US" sz="1400" i="1" dirty="0"/>
              <a:t> microcephaly)</a:t>
            </a:r>
          </a:p>
          <a:p>
            <a:pPr fontAlgn="auto">
              <a:spcBef>
                <a:spcPts val="0"/>
              </a:spcBef>
              <a:spcAft>
                <a:spcPts val="0"/>
              </a:spcAft>
              <a:buFont typeface="Wingdings" pitchFamily="2" charset="2"/>
              <a:buChar char="q"/>
              <a:defRPr/>
            </a:pPr>
            <a:r>
              <a:rPr lang="en-US" sz="1400" dirty="0"/>
              <a:t>75% </a:t>
            </a:r>
            <a:r>
              <a:rPr lang="en-US" sz="1400" dirty="0" err="1"/>
              <a:t>có</a:t>
            </a:r>
            <a:r>
              <a:rPr lang="en-US" sz="1400" dirty="0"/>
              <a:t> </a:t>
            </a:r>
            <a:r>
              <a:rPr lang="en-US" sz="1400" dirty="0" err="1"/>
              <a:t>điểm</a:t>
            </a:r>
            <a:r>
              <a:rPr lang="en-US" sz="1400" dirty="0"/>
              <a:t> </a:t>
            </a:r>
            <a:r>
              <a:rPr lang="en-US" sz="1400" dirty="0" err="1"/>
              <a:t>số</a:t>
            </a:r>
            <a:r>
              <a:rPr lang="en-US" sz="1400" dirty="0"/>
              <a:t> </a:t>
            </a:r>
            <a:r>
              <a:rPr lang="en-US" sz="1400" dirty="0" err="1"/>
              <a:t>Bayley</a:t>
            </a:r>
            <a:r>
              <a:rPr lang="en-US" sz="1400" dirty="0"/>
              <a:t> </a:t>
            </a:r>
            <a:r>
              <a:rPr lang="en-US" sz="1400" dirty="0" err="1"/>
              <a:t>trên</a:t>
            </a:r>
            <a:r>
              <a:rPr lang="en-US" sz="1400" dirty="0"/>
              <a:t> 85;</a:t>
            </a:r>
          </a:p>
          <a:p>
            <a:pPr fontAlgn="auto">
              <a:spcBef>
                <a:spcPts val="0"/>
              </a:spcBef>
              <a:spcAft>
                <a:spcPts val="0"/>
              </a:spcAft>
              <a:buFont typeface="Wingdings" pitchFamily="2" charset="2"/>
              <a:buChar char="q"/>
              <a:defRPr/>
            </a:pPr>
            <a:r>
              <a:rPr lang="en-US" sz="1400" dirty="0"/>
              <a:t>22% </a:t>
            </a:r>
            <a:r>
              <a:rPr lang="en-US" sz="1400" dirty="0" err="1"/>
              <a:t>có</a:t>
            </a:r>
            <a:r>
              <a:rPr lang="en-US" sz="1400" dirty="0"/>
              <a:t> </a:t>
            </a:r>
            <a:r>
              <a:rPr lang="en-US" sz="1400" dirty="0" err="1"/>
              <a:t>điểm</a:t>
            </a:r>
            <a:r>
              <a:rPr lang="en-US" sz="1400" dirty="0"/>
              <a:t> </a:t>
            </a:r>
            <a:r>
              <a:rPr lang="en-US" sz="1400" dirty="0" err="1"/>
              <a:t>số</a:t>
            </a:r>
            <a:r>
              <a:rPr lang="en-US" sz="1400" dirty="0"/>
              <a:t> </a:t>
            </a:r>
            <a:r>
              <a:rPr lang="en-US" sz="1400" dirty="0" err="1"/>
              <a:t>Bayley</a:t>
            </a:r>
            <a:r>
              <a:rPr lang="en-US" sz="1400" dirty="0"/>
              <a:t> 71 </a:t>
            </a:r>
            <a:r>
              <a:rPr lang="en-US" sz="1400" dirty="0" err="1"/>
              <a:t>đến</a:t>
            </a:r>
            <a:r>
              <a:rPr lang="en-US" sz="1400" dirty="0"/>
              <a:t> 85;</a:t>
            </a:r>
          </a:p>
          <a:p>
            <a:pPr fontAlgn="auto">
              <a:spcBef>
                <a:spcPts val="0"/>
              </a:spcBef>
              <a:spcAft>
                <a:spcPts val="0"/>
              </a:spcAft>
              <a:buFont typeface="Wingdings" pitchFamily="2" charset="2"/>
              <a:buChar char="q"/>
              <a:defRPr/>
            </a:pPr>
            <a:r>
              <a:rPr lang="en-US" sz="1400" dirty="0"/>
              <a:t>3% </a:t>
            </a:r>
            <a:r>
              <a:rPr lang="en-US" sz="1400" dirty="0" err="1"/>
              <a:t>có</a:t>
            </a:r>
            <a:r>
              <a:rPr lang="en-US" sz="1400" dirty="0"/>
              <a:t> </a:t>
            </a:r>
            <a:r>
              <a:rPr lang="en-US" sz="1400" dirty="0" err="1"/>
              <a:t>điểm</a:t>
            </a:r>
            <a:r>
              <a:rPr lang="en-US" sz="1400" dirty="0"/>
              <a:t> </a:t>
            </a:r>
            <a:r>
              <a:rPr lang="en-US" sz="1400" dirty="0" err="1"/>
              <a:t>số</a:t>
            </a:r>
            <a:r>
              <a:rPr lang="en-US" sz="1400" dirty="0"/>
              <a:t> </a:t>
            </a:r>
            <a:r>
              <a:rPr lang="en-US" sz="1400" dirty="0" err="1"/>
              <a:t>Bayley</a:t>
            </a:r>
            <a:r>
              <a:rPr lang="en-US" sz="1400" dirty="0"/>
              <a:t> </a:t>
            </a:r>
            <a:r>
              <a:rPr lang="en-US" sz="1400" dirty="0" err="1"/>
              <a:t>dưới</a:t>
            </a:r>
            <a:r>
              <a:rPr lang="en-US" sz="1400" dirty="0"/>
              <a:t> 70.</a:t>
            </a:r>
          </a:p>
        </p:txBody>
      </p:sp>
    </p:spTree>
    <p:extLst>
      <p:ext uri="{BB962C8B-B14F-4D97-AF65-F5344CB8AC3E}">
        <p14:creationId xmlns:p14="http://schemas.microsoft.com/office/powerpoint/2010/main" val="2115298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912674"/>
            <a:ext cx="4435933" cy="1954381"/>
          </a:xfrm>
          <a:prstGeom prst="rect">
            <a:avLst/>
          </a:prstGeom>
        </p:spPr>
        <p:txBody>
          <a:bodyPr wrap="square">
            <a:spAutoFit/>
          </a:bodyPr>
          <a:lstStyle/>
          <a:p>
            <a:pPr algn="just"/>
            <a:r>
              <a:rPr lang="en-US" b="1" dirty="0" err="1">
                <a:cs typeface="Arial" pitchFamily="34" charset="0"/>
              </a:rPr>
              <a:t>Gây</a:t>
            </a:r>
            <a:r>
              <a:rPr lang="en-US" b="1" dirty="0">
                <a:cs typeface="Arial" pitchFamily="34" charset="0"/>
              </a:rPr>
              <a:t> </a:t>
            </a:r>
            <a:r>
              <a:rPr lang="en-US" b="1" dirty="0" err="1">
                <a:solidFill>
                  <a:srgbClr val="800000"/>
                </a:solidFill>
                <a:cs typeface="Arial" pitchFamily="34" charset="0"/>
              </a:rPr>
              <a:t>dị</a:t>
            </a:r>
            <a:r>
              <a:rPr lang="en-US" b="1" dirty="0">
                <a:solidFill>
                  <a:srgbClr val="800000"/>
                </a:solidFill>
                <a:cs typeface="Arial" pitchFamily="34" charset="0"/>
              </a:rPr>
              <a:t> </a:t>
            </a:r>
            <a:r>
              <a:rPr lang="en-US" b="1" dirty="0" err="1">
                <a:solidFill>
                  <a:srgbClr val="800000"/>
                </a:solidFill>
                <a:cs typeface="Arial" pitchFamily="34" charset="0"/>
              </a:rPr>
              <a:t>tật</a:t>
            </a:r>
            <a:r>
              <a:rPr lang="en-US" b="1" dirty="0">
                <a:solidFill>
                  <a:srgbClr val="800000"/>
                </a:solidFill>
                <a:cs typeface="Arial" pitchFamily="34" charset="0"/>
              </a:rPr>
              <a:t> </a:t>
            </a:r>
            <a:r>
              <a:rPr lang="en-US" b="1" dirty="0" err="1">
                <a:solidFill>
                  <a:srgbClr val="800000"/>
                </a:solidFill>
                <a:cs typeface="Arial" pitchFamily="34" charset="0"/>
              </a:rPr>
              <a:t>thai</a:t>
            </a:r>
            <a:r>
              <a:rPr lang="en-US" b="1" dirty="0">
                <a:solidFill>
                  <a:srgbClr val="800000"/>
                </a:solidFill>
                <a:cs typeface="Arial" pitchFamily="34" charset="0"/>
              </a:rPr>
              <a:t> </a:t>
            </a:r>
            <a:r>
              <a:rPr lang="en-US" b="1" dirty="0" err="1">
                <a:solidFill>
                  <a:srgbClr val="800000"/>
                </a:solidFill>
                <a:cs typeface="Arial" pitchFamily="34" charset="0"/>
              </a:rPr>
              <a:t>nhi</a:t>
            </a:r>
            <a:r>
              <a:rPr lang="en-US" b="1" dirty="0">
                <a:solidFill>
                  <a:srgbClr val="800000"/>
                </a:solidFill>
                <a:cs typeface="Arial" pitchFamily="34" charset="0"/>
              </a:rPr>
              <a:t>, </a:t>
            </a:r>
            <a:r>
              <a:rPr lang="en-US" b="1" dirty="0" err="1">
                <a:solidFill>
                  <a:srgbClr val="800000"/>
                </a:solidFill>
                <a:cs typeface="Arial" pitchFamily="34" charset="0"/>
              </a:rPr>
              <a:t>trẻ</a:t>
            </a:r>
            <a:r>
              <a:rPr lang="en-US" b="1" dirty="0">
                <a:solidFill>
                  <a:srgbClr val="800000"/>
                </a:solidFill>
                <a:cs typeface="Arial" pitchFamily="34" charset="0"/>
              </a:rPr>
              <a:t> </a:t>
            </a:r>
            <a:r>
              <a:rPr lang="en-US" b="1" dirty="0" err="1">
                <a:solidFill>
                  <a:srgbClr val="800000"/>
                </a:solidFill>
                <a:cs typeface="Arial" pitchFamily="34" charset="0"/>
              </a:rPr>
              <a:t>nhỏ</a:t>
            </a:r>
            <a:r>
              <a:rPr lang="en-US" b="1" dirty="0">
                <a:solidFill>
                  <a:srgbClr val="800000"/>
                </a:solidFill>
                <a:cs typeface="Arial" pitchFamily="34" charset="0"/>
              </a:rPr>
              <a:t> </a:t>
            </a:r>
            <a:r>
              <a:rPr lang="en-US" b="1" dirty="0" err="1">
                <a:cs typeface="Arial" pitchFamily="34" charset="0"/>
              </a:rPr>
              <a:t>trên</a:t>
            </a:r>
            <a:r>
              <a:rPr lang="en-US" b="1" dirty="0">
                <a:cs typeface="Arial" pitchFamily="34" charset="0"/>
              </a:rPr>
              <a:t> PNMT </a:t>
            </a:r>
            <a:r>
              <a:rPr lang="en-US" b="1" dirty="0" err="1">
                <a:cs typeface="Arial" pitchFamily="34" charset="0"/>
              </a:rPr>
              <a:t>nhiễm</a:t>
            </a:r>
            <a:r>
              <a:rPr lang="en-US" b="1" dirty="0">
                <a:cs typeface="Arial" pitchFamily="34" charset="0"/>
              </a:rPr>
              <a:t> vi </a:t>
            </a:r>
            <a:r>
              <a:rPr lang="en-US" b="1" dirty="0" err="1">
                <a:cs typeface="Arial" pitchFamily="34" charset="0"/>
              </a:rPr>
              <a:t>rút</a:t>
            </a:r>
            <a:r>
              <a:rPr lang="en-US" b="1" dirty="0">
                <a:cs typeface="Arial" pitchFamily="34" charset="0"/>
              </a:rPr>
              <a:t> </a:t>
            </a:r>
            <a:r>
              <a:rPr lang="en-US" b="1" dirty="0" err="1">
                <a:cs typeface="Arial" pitchFamily="34" charset="0"/>
              </a:rPr>
              <a:t>Zika</a:t>
            </a:r>
            <a:r>
              <a:rPr lang="en-US" b="1" dirty="0">
                <a:cs typeface="Arial" pitchFamily="34" charset="0"/>
              </a:rPr>
              <a:t>.</a:t>
            </a:r>
          </a:p>
          <a:p>
            <a:pPr marL="285750" indent="-285750" algn="just">
              <a:buFont typeface="Wingdings" pitchFamily="2" charset="2"/>
              <a:buChar char="v"/>
            </a:pPr>
            <a:r>
              <a:rPr lang="en-US" dirty="0" err="1">
                <a:cs typeface="Arial" pitchFamily="34" charset="0"/>
              </a:rPr>
              <a:t>Tỉ</a:t>
            </a:r>
            <a:r>
              <a:rPr lang="en-US" dirty="0">
                <a:cs typeface="Arial" pitchFamily="34" charset="0"/>
              </a:rPr>
              <a:t> </a:t>
            </a:r>
            <a:r>
              <a:rPr lang="en-US" dirty="0" err="1">
                <a:cs typeface="Arial" pitchFamily="34" charset="0"/>
              </a:rPr>
              <a:t>lệ</a:t>
            </a:r>
            <a:r>
              <a:rPr lang="en-US" dirty="0">
                <a:cs typeface="Arial" pitchFamily="34" charset="0"/>
              </a:rPr>
              <a:t> </a:t>
            </a:r>
            <a:r>
              <a:rPr lang="en-US" dirty="0" err="1">
                <a:cs typeface="Arial" pitchFamily="34" charset="0"/>
              </a:rPr>
              <a:t>dị</a:t>
            </a:r>
            <a:r>
              <a:rPr lang="en-US" dirty="0">
                <a:cs typeface="Arial" pitchFamily="34" charset="0"/>
              </a:rPr>
              <a:t> </a:t>
            </a:r>
            <a:r>
              <a:rPr lang="en-US" dirty="0" err="1">
                <a:cs typeface="Arial" pitchFamily="34" charset="0"/>
              </a:rPr>
              <a:t>tật</a:t>
            </a:r>
            <a:r>
              <a:rPr lang="en-US" dirty="0">
                <a:cs typeface="Arial" pitchFamily="34" charset="0"/>
              </a:rPr>
              <a:t> </a:t>
            </a:r>
            <a:r>
              <a:rPr lang="en-US" dirty="0" err="1">
                <a:cs typeface="Arial" pitchFamily="34" charset="0"/>
              </a:rPr>
              <a:t>trên</a:t>
            </a:r>
            <a:r>
              <a:rPr lang="en-US" dirty="0">
                <a:cs typeface="Arial" pitchFamily="34" charset="0"/>
              </a:rPr>
              <a:t> </a:t>
            </a:r>
            <a:r>
              <a:rPr lang="en-US" dirty="0" err="1">
                <a:cs typeface="Arial" pitchFamily="34" charset="0"/>
              </a:rPr>
              <a:t>thai</a:t>
            </a:r>
            <a:r>
              <a:rPr lang="en-US" dirty="0">
                <a:cs typeface="Arial" pitchFamily="34" charset="0"/>
              </a:rPr>
              <a:t> </a:t>
            </a:r>
            <a:r>
              <a:rPr lang="en-US" dirty="0" err="1">
                <a:cs typeface="Arial" pitchFamily="34" charset="0"/>
              </a:rPr>
              <a:t>nhi</a:t>
            </a:r>
            <a:r>
              <a:rPr lang="en-US" dirty="0">
                <a:cs typeface="Arial" pitchFamily="34" charset="0"/>
              </a:rPr>
              <a:t> do ZIKA </a:t>
            </a:r>
            <a:r>
              <a:rPr lang="en-US" dirty="0" err="1">
                <a:cs typeface="Arial" pitchFamily="34" charset="0"/>
              </a:rPr>
              <a:t>tại</a:t>
            </a:r>
            <a:r>
              <a:rPr lang="en-US" dirty="0">
                <a:cs typeface="Arial" pitchFamily="34" charset="0"/>
              </a:rPr>
              <a:t>:</a:t>
            </a:r>
          </a:p>
          <a:p>
            <a:pPr lvl="1" algn="just"/>
            <a:r>
              <a:rPr lang="en-US" dirty="0">
                <a:cs typeface="Arial" pitchFamily="34" charset="0"/>
              </a:rPr>
              <a:t>+ Brazil (2016): 42%</a:t>
            </a:r>
          </a:p>
          <a:p>
            <a:pPr lvl="1" algn="just"/>
            <a:r>
              <a:rPr lang="en-US" dirty="0">
                <a:cs typeface="Arial" pitchFamily="34" charset="0"/>
              </a:rPr>
              <a:t>+ </a:t>
            </a:r>
            <a:r>
              <a:rPr lang="en-US" dirty="0" err="1">
                <a:cs typeface="Arial" pitchFamily="34" charset="0"/>
              </a:rPr>
              <a:t>Hoa</a:t>
            </a:r>
            <a:r>
              <a:rPr lang="en-US" dirty="0">
                <a:cs typeface="Arial" pitchFamily="34" charset="0"/>
              </a:rPr>
              <a:t> </a:t>
            </a:r>
            <a:r>
              <a:rPr lang="en-US" dirty="0" err="1">
                <a:cs typeface="Arial" pitchFamily="34" charset="0"/>
              </a:rPr>
              <a:t>Kỳ</a:t>
            </a:r>
            <a:r>
              <a:rPr lang="en-US" dirty="0">
                <a:cs typeface="Arial" pitchFamily="34" charset="0"/>
              </a:rPr>
              <a:t> (2016): 6% </a:t>
            </a:r>
          </a:p>
          <a:p>
            <a:pPr marL="285750" indent="-285750" algn="just">
              <a:buFont typeface="Wingdings" pitchFamily="2" charset="2"/>
              <a:buChar char="v"/>
            </a:pPr>
            <a:r>
              <a:rPr lang="en-US" dirty="0" err="1">
                <a:cs typeface="Arial" pitchFamily="34" charset="0"/>
              </a:rPr>
              <a:t>Tỉ</a:t>
            </a:r>
            <a:r>
              <a:rPr lang="en-US" dirty="0">
                <a:cs typeface="Arial" pitchFamily="34" charset="0"/>
              </a:rPr>
              <a:t> </a:t>
            </a:r>
            <a:r>
              <a:rPr lang="en-US" dirty="0" err="1">
                <a:cs typeface="Arial" pitchFamily="34" charset="0"/>
              </a:rPr>
              <a:t>lệ</a:t>
            </a:r>
            <a:r>
              <a:rPr lang="en-US" dirty="0">
                <a:cs typeface="Arial" pitchFamily="34" charset="0"/>
              </a:rPr>
              <a:t> </a:t>
            </a:r>
            <a:r>
              <a:rPr lang="en-US" dirty="0" err="1">
                <a:cs typeface="Arial" pitchFamily="34" charset="0"/>
              </a:rPr>
              <a:t>dị</a:t>
            </a:r>
            <a:r>
              <a:rPr lang="en-US" dirty="0">
                <a:cs typeface="Arial" pitchFamily="34" charset="0"/>
              </a:rPr>
              <a:t> </a:t>
            </a:r>
            <a:r>
              <a:rPr lang="en-US" dirty="0" err="1">
                <a:cs typeface="Arial" pitchFamily="34" charset="0"/>
              </a:rPr>
              <a:t>tật</a:t>
            </a:r>
            <a:r>
              <a:rPr lang="en-US" dirty="0">
                <a:cs typeface="Arial" pitchFamily="34" charset="0"/>
              </a:rPr>
              <a:t> </a:t>
            </a:r>
            <a:r>
              <a:rPr lang="en-US" dirty="0" err="1">
                <a:cs typeface="Arial" pitchFamily="34" charset="0"/>
              </a:rPr>
              <a:t>trên</a:t>
            </a:r>
            <a:r>
              <a:rPr lang="en-US" dirty="0">
                <a:cs typeface="Arial" pitchFamily="34" charset="0"/>
              </a:rPr>
              <a:t> </a:t>
            </a:r>
            <a:r>
              <a:rPr lang="en-US" dirty="0" err="1">
                <a:cs typeface="Arial" pitchFamily="34" charset="0"/>
              </a:rPr>
              <a:t>trẻ</a:t>
            </a:r>
            <a:r>
              <a:rPr lang="en-US" dirty="0">
                <a:cs typeface="Arial" pitchFamily="34" charset="0"/>
              </a:rPr>
              <a:t> </a:t>
            </a:r>
            <a:r>
              <a:rPr lang="en-US" dirty="0" err="1">
                <a:cs typeface="Arial" pitchFamily="34" charset="0"/>
              </a:rPr>
              <a:t>nhỏ</a:t>
            </a:r>
            <a:r>
              <a:rPr lang="en-US" dirty="0">
                <a:cs typeface="Arial" pitchFamily="34" charset="0"/>
              </a:rPr>
              <a:t>: 7% </a:t>
            </a:r>
            <a:r>
              <a:rPr lang="en-US" sz="1300" dirty="0">
                <a:cs typeface="Arial" pitchFamily="34" charset="0"/>
              </a:rPr>
              <a:t>(</a:t>
            </a:r>
            <a:r>
              <a:rPr lang="en-US" sz="1300" dirty="0" err="1">
                <a:cs typeface="Arial" pitchFamily="34" charset="0"/>
              </a:rPr>
              <a:t>mắt</a:t>
            </a:r>
            <a:r>
              <a:rPr lang="en-US" sz="1300" dirty="0">
                <a:cs typeface="Arial" pitchFamily="34" charset="0"/>
              </a:rPr>
              <a:t>, </a:t>
            </a:r>
            <a:r>
              <a:rPr lang="en-US" sz="1300" dirty="0" err="1">
                <a:cs typeface="Arial" pitchFamily="34" charset="0"/>
              </a:rPr>
              <a:t>thần</a:t>
            </a:r>
            <a:r>
              <a:rPr lang="en-US" sz="1300" dirty="0">
                <a:cs typeface="Arial" pitchFamily="34" charset="0"/>
              </a:rPr>
              <a:t> </a:t>
            </a:r>
            <a:r>
              <a:rPr lang="en-US" sz="1300" dirty="0" err="1">
                <a:cs typeface="Arial" pitchFamily="34" charset="0"/>
              </a:rPr>
              <a:t>kinh</a:t>
            </a:r>
            <a:r>
              <a:rPr lang="en-US" sz="1300" dirty="0">
                <a:cs typeface="Arial" pitchFamily="34" charset="0"/>
              </a:rPr>
              <a:t>)</a:t>
            </a:r>
          </a:p>
          <a:p>
            <a:pPr algn="just"/>
            <a:r>
              <a:rPr lang="en-US" sz="1300" dirty="0">
                <a:cs typeface="Arial" pitchFamily="34" charset="0"/>
              </a:rPr>
              <a:t>              </a:t>
            </a:r>
            <a:r>
              <a:rPr lang="en-US" sz="1300" i="1" dirty="0">
                <a:cs typeface="Arial" pitchFamily="34" charset="0"/>
              </a:rPr>
              <a:t>                           </a:t>
            </a:r>
            <a:r>
              <a:rPr lang="en-US" sz="1300" i="1" dirty="0" err="1">
                <a:cs typeface="Arial" pitchFamily="34" charset="0"/>
              </a:rPr>
              <a:t>vùng</a:t>
            </a:r>
            <a:r>
              <a:rPr lang="en-US" sz="1300" i="1" dirty="0">
                <a:cs typeface="Arial" pitchFamily="34" charset="0"/>
              </a:rPr>
              <a:t> </a:t>
            </a:r>
            <a:r>
              <a:rPr lang="en-US" sz="1300" i="1" dirty="0" err="1">
                <a:cs typeface="Arial" pitchFamily="34" charset="0"/>
              </a:rPr>
              <a:t>lãnh</a:t>
            </a:r>
            <a:r>
              <a:rPr lang="en-US" sz="1300" i="1" dirty="0">
                <a:cs typeface="Arial" pitchFamily="34" charset="0"/>
              </a:rPr>
              <a:t> </a:t>
            </a:r>
            <a:r>
              <a:rPr lang="en-US" sz="1300" i="1" dirty="0" err="1">
                <a:cs typeface="Arial" pitchFamily="34" charset="0"/>
              </a:rPr>
              <a:t>thổ</a:t>
            </a:r>
            <a:r>
              <a:rPr lang="en-US" sz="1300" i="1" dirty="0">
                <a:cs typeface="Arial" pitchFamily="34" charset="0"/>
              </a:rPr>
              <a:t> </a:t>
            </a:r>
            <a:r>
              <a:rPr lang="en-US" sz="1300" i="1" dirty="0" err="1">
                <a:cs typeface="Arial" pitchFamily="34" charset="0"/>
              </a:rPr>
              <a:t>Pháp</a:t>
            </a:r>
            <a:r>
              <a:rPr lang="en-US" sz="1300" i="1" dirty="0">
                <a:cs typeface="Arial" pitchFamily="34" charset="0"/>
              </a:rPr>
              <a:t> </a:t>
            </a:r>
            <a:r>
              <a:rPr lang="en-US" sz="1300" i="1" dirty="0" err="1">
                <a:cs typeface="Arial" pitchFamily="34" charset="0"/>
              </a:rPr>
              <a:t>tại</a:t>
            </a:r>
            <a:r>
              <a:rPr lang="en-US" sz="1300" i="1" dirty="0">
                <a:cs typeface="Arial" pitchFamily="34" charset="0"/>
              </a:rPr>
              <a:t> </a:t>
            </a:r>
            <a:r>
              <a:rPr lang="en-US" sz="1300" i="1" dirty="0" err="1">
                <a:cs typeface="Arial" pitchFamily="34" charset="0"/>
              </a:rPr>
              <a:t>châu</a:t>
            </a:r>
            <a:r>
              <a:rPr lang="en-US" sz="1300" i="1" dirty="0">
                <a:cs typeface="Arial" pitchFamily="34" charset="0"/>
              </a:rPr>
              <a:t> </a:t>
            </a:r>
            <a:r>
              <a:rPr lang="en-US" sz="1300" i="1" dirty="0" err="1">
                <a:cs typeface="Arial" pitchFamily="34" charset="0"/>
              </a:rPr>
              <a:t>Mỹ</a:t>
            </a:r>
            <a:endParaRPr lang="en-US" sz="1300" i="1" dirty="0">
              <a:cs typeface="Arial" pitchFamily="34" charset="0"/>
            </a:endParaRPr>
          </a:p>
        </p:txBody>
      </p:sp>
      <p:pic>
        <p:nvPicPr>
          <p:cNvPr id="35"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11" y="879918"/>
            <a:ext cx="4544323" cy="149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12" y="2373239"/>
            <a:ext cx="4544324" cy="139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
          <p:cNvSpPr txBox="1">
            <a:spLocks/>
          </p:cNvSpPr>
          <p:nvPr/>
        </p:nvSpPr>
        <p:spPr>
          <a:xfrm>
            <a:off x="785307" y="76200"/>
            <a:ext cx="8361867" cy="746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200" b="1">
                <a:solidFill>
                  <a:srgbClr val="800000"/>
                </a:solidFill>
                <a:latin typeface="+mn-lt"/>
                <a:cs typeface="Arial" pitchFamily="34" charset="0"/>
              </a:rPr>
              <a:t>Tính nghiêm trọng của bệnh </a:t>
            </a:r>
            <a:r>
              <a:rPr lang="en-US" sz="3200" b="1" dirty="0">
                <a:solidFill>
                  <a:srgbClr val="800000"/>
                </a:solidFill>
                <a:latin typeface="+mn-lt"/>
                <a:cs typeface="Arial" pitchFamily="34" charset="0"/>
              </a:rPr>
              <a:t>do vi </a:t>
            </a:r>
            <a:r>
              <a:rPr lang="en-US" sz="3200" b="1" dirty="0" err="1">
                <a:solidFill>
                  <a:srgbClr val="800000"/>
                </a:solidFill>
                <a:latin typeface="+mn-lt"/>
                <a:cs typeface="Arial" pitchFamily="34" charset="0"/>
              </a:rPr>
              <a:t>rút</a:t>
            </a:r>
            <a:r>
              <a:rPr lang="en-US" sz="3200" b="1" dirty="0">
                <a:solidFill>
                  <a:srgbClr val="800000"/>
                </a:solidFill>
                <a:latin typeface="+mn-lt"/>
                <a:cs typeface="Arial" pitchFamily="34" charset="0"/>
              </a:rPr>
              <a:t> </a:t>
            </a:r>
            <a:r>
              <a:rPr lang="en-US" sz="3200" b="1" dirty="0" err="1">
                <a:solidFill>
                  <a:srgbClr val="800000"/>
                </a:solidFill>
                <a:latin typeface="+mn-lt"/>
                <a:cs typeface="Arial" pitchFamily="34" charset="0"/>
              </a:rPr>
              <a:t>Zika</a:t>
            </a:r>
            <a:endParaRPr lang="en-US" sz="3200" b="1" dirty="0">
              <a:solidFill>
                <a:srgbClr val="800000"/>
              </a:solidFill>
              <a:latin typeface="+mn-lt"/>
              <a:cs typeface="Arial" pitchFamily="34" charset="0"/>
            </a:endParaRPr>
          </a:p>
        </p:txBody>
      </p:sp>
      <p:cxnSp>
        <p:nvCxnSpPr>
          <p:cNvPr id="5" name="Straight Connector 4"/>
          <p:cNvCxnSpPr>
            <a:cxnSpLocks/>
          </p:cNvCxnSpPr>
          <p:nvPr/>
        </p:nvCxnSpPr>
        <p:spPr>
          <a:xfrm flipH="1">
            <a:off x="4575175" y="879918"/>
            <a:ext cx="58237" cy="597808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55499" y="4162575"/>
            <a:ext cx="8992968"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Content Placeholder 2"/>
          <p:cNvSpPr txBox="1">
            <a:spLocks/>
          </p:cNvSpPr>
          <p:nvPr/>
        </p:nvSpPr>
        <p:spPr bwMode="auto">
          <a:xfrm>
            <a:off x="730702" y="798030"/>
            <a:ext cx="1330110" cy="625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spcBef>
                <a:spcPts val="0"/>
              </a:spcBef>
              <a:buFont typeface="Arial" charset="0"/>
              <a:buNone/>
            </a:pPr>
            <a:r>
              <a:rPr lang="en-US" sz="1600" b="1">
                <a:solidFill>
                  <a:schemeClr val="accent6"/>
                </a:solidFill>
              </a:rPr>
              <a:t>Lưu</a:t>
            </a:r>
            <a:br>
              <a:rPr lang="en-US" sz="1600" b="1">
                <a:solidFill>
                  <a:schemeClr val="accent6"/>
                </a:solidFill>
              </a:rPr>
            </a:br>
            <a:r>
              <a:rPr lang="en-US" sz="1600" b="1">
                <a:solidFill>
                  <a:schemeClr val="accent6"/>
                </a:solidFill>
              </a:rPr>
              <a:t>hành muỗi</a:t>
            </a:r>
          </a:p>
        </p:txBody>
      </p:sp>
      <p:sp>
        <p:nvSpPr>
          <p:cNvPr id="19" name="Content Placeholder 2"/>
          <p:cNvSpPr txBox="1">
            <a:spLocks/>
          </p:cNvSpPr>
          <p:nvPr/>
        </p:nvSpPr>
        <p:spPr bwMode="auto">
          <a:xfrm>
            <a:off x="1003367" y="1981200"/>
            <a:ext cx="3555002" cy="344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10000"/>
              </a:lnSpc>
              <a:spcBef>
                <a:spcPts val="0"/>
              </a:spcBef>
              <a:buFont typeface="Arial" charset="0"/>
              <a:buNone/>
            </a:pPr>
            <a:r>
              <a:rPr lang="en-US" sz="2000" b="1">
                <a:solidFill>
                  <a:srgbClr val="FF0000"/>
                </a:solidFill>
              </a:rPr>
              <a:t>Vùng nguy cơ lây nhiễm rộng</a:t>
            </a:r>
          </a:p>
        </p:txBody>
      </p:sp>
      <p:pic>
        <p:nvPicPr>
          <p:cNvPr id="37" name="Picture 36"/>
          <p:cNvPicPr>
            <a:picLocks noChangeAspect="1" noChangeArrowheads="1"/>
          </p:cNvPicPr>
          <p:nvPr/>
        </p:nvPicPr>
        <p:blipFill>
          <a:blip r:embed="rId5"/>
          <a:srcRect/>
          <a:stretch>
            <a:fillRect/>
          </a:stretch>
        </p:blipFill>
        <p:spPr bwMode="auto">
          <a:xfrm>
            <a:off x="4800600" y="2819400"/>
            <a:ext cx="3016724" cy="914400"/>
          </a:xfrm>
          <a:prstGeom prst="rect">
            <a:avLst/>
          </a:prstGeom>
          <a:noFill/>
          <a:ln w="9525">
            <a:noFill/>
            <a:miter lim="800000"/>
            <a:headEnd/>
            <a:tailEnd/>
          </a:ln>
          <a:effectLst/>
        </p:spPr>
      </p:pic>
      <p:sp>
        <p:nvSpPr>
          <p:cNvPr id="46" name="Content Placeholder 2"/>
          <p:cNvSpPr txBox="1">
            <a:spLocks/>
          </p:cNvSpPr>
          <p:nvPr/>
        </p:nvSpPr>
        <p:spPr bwMode="auto">
          <a:xfrm>
            <a:off x="4626588" y="4541641"/>
            <a:ext cx="4462819" cy="1045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spcBef>
                <a:spcPts val="0"/>
              </a:spcBef>
              <a:buFont typeface="Wingdings" pitchFamily="2" charset="2"/>
              <a:buChar char="v"/>
            </a:pPr>
            <a:r>
              <a:rPr lang="en-US" sz="1800" b="1" dirty="0" err="1">
                <a:cs typeface="Arial" pitchFamily="34" charset="0"/>
              </a:rPr>
              <a:t>Mỹ</a:t>
            </a:r>
            <a:r>
              <a:rPr lang="en-US" sz="1800" b="1" dirty="0">
                <a:cs typeface="Arial" pitchFamily="34" charset="0"/>
              </a:rPr>
              <a:t> La </a:t>
            </a:r>
            <a:r>
              <a:rPr lang="en-US" sz="1800" b="1" dirty="0" err="1">
                <a:cs typeface="Arial" pitchFamily="34" charset="0"/>
              </a:rPr>
              <a:t>tinh</a:t>
            </a:r>
            <a:r>
              <a:rPr lang="en-US" sz="1800" b="1" dirty="0">
                <a:cs typeface="Arial" pitchFamily="34" charset="0"/>
              </a:rPr>
              <a:t> (2016) </a:t>
            </a:r>
            <a:r>
              <a:rPr lang="en-US" sz="1800" b="1" dirty="0" err="1">
                <a:cs typeface="Arial" pitchFamily="34" charset="0"/>
              </a:rPr>
              <a:t>mất</a:t>
            </a:r>
            <a:r>
              <a:rPr lang="en-US" sz="1800" b="1" dirty="0">
                <a:cs typeface="Arial" pitchFamily="34" charset="0"/>
              </a:rPr>
              <a:t> 3,5 </a:t>
            </a:r>
            <a:r>
              <a:rPr lang="en-US" sz="1800" b="1" dirty="0" err="1">
                <a:cs typeface="Arial" pitchFamily="34" charset="0"/>
              </a:rPr>
              <a:t>tỷ</a:t>
            </a:r>
            <a:r>
              <a:rPr lang="en-US" sz="1800" b="1" dirty="0">
                <a:cs typeface="Arial" pitchFamily="34" charset="0"/>
              </a:rPr>
              <a:t> USD</a:t>
            </a:r>
          </a:p>
          <a:p>
            <a:pPr>
              <a:lnSpc>
                <a:spcPct val="110000"/>
              </a:lnSpc>
              <a:spcBef>
                <a:spcPts val="0"/>
              </a:spcBef>
              <a:buFont typeface="Wingdings" pitchFamily="2" charset="2"/>
              <a:buChar char="v"/>
            </a:pPr>
            <a:r>
              <a:rPr lang="en-US" sz="1800" b="1" dirty="0">
                <a:cs typeface="Arial" pitchFamily="34" charset="0"/>
              </a:rPr>
              <a:t>Chi </a:t>
            </a:r>
            <a:r>
              <a:rPr lang="en-US" sz="1800" b="1" dirty="0" err="1">
                <a:cs typeface="Arial" pitchFamily="34" charset="0"/>
              </a:rPr>
              <a:t>phí</a:t>
            </a:r>
            <a:r>
              <a:rPr lang="en-US" sz="1800" b="1" dirty="0">
                <a:cs typeface="Arial" pitchFamily="34" charset="0"/>
              </a:rPr>
              <a:t> </a:t>
            </a:r>
            <a:r>
              <a:rPr lang="en-US" sz="1800" b="1" dirty="0" err="1">
                <a:cs typeface="Arial" pitchFamily="34" charset="0"/>
              </a:rPr>
              <a:t>chăm</a:t>
            </a:r>
            <a:r>
              <a:rPr lang="en-US" sz="1800" b="1" dirty="0">
                <a:cs typeface="Arial" pitchFamily="34" charset="0"/>
              </a:rPr>
              <a:t> </a:t>
            </a:r>
            <a:r>
              <a:rPr lang="en-US" sz="1800" b="1" dirty="0" err="1">
                <a:cs typeface="Arial" pitchFamily="34" charset="0"/>
              </a:rPr>
              <a:t>sóc</a:t>
            </a:r>
            <a:r>
              <a:rPr lang="en-US" sz="1800" b="1" dirty="0">
                <a:cs typeface="Arial" pitchFamily="34" charset="0"/>
              </a:rPr>
              <a:t> </a:t>
            </a:r>
            <a:r>
              <a:rPr lang="en-US" sz="1800" b="1" dirty="0" err="1">
                <a:cs typeface="Arial" pitchFamily="34" charset="0"/>
              </a:rPr>
              <a:t>trẻ</a:t>
            </a:r>
            <a:r>
              <a:rPr lang="en-US" sz="1800" b="1" dirty="0">
                <a:cs typeface="Arial" pitchFamily="34" charset="0"/>
              </a:rPr>
              <a:t> </a:t>
            </a:r>
            <a:r>
              <a:rPr lang="en-US" sz="1800" b="1" dirty="0" err="1">
                <a:cs typeface="Arial" pitchFamily="34" charset="0"/>
              </a:rPr>
              <a:t>dị</a:t>
            </a:r>
            <a:r>
              <a:rPr lang="en-US" sz="1800" b="1" dirty="0">
                <a:cs typeface="Arial" pitchFamily="34" charset="0"/>
              </a:rPr>
              <a:t> </a:t>
            </a:r>
            <a:r>
              <a:rPr lang="en-US" sz="1800" b="1" dirty="0" err="1">
                <a:cs typeface="Arial" pitchFamily="34" charset="0"/>
              </a:rPr>
              <a:t>tật</a:t>
            </a:r>
            <a:r>
              <a:rPr lang="en-US" sz="1800" b="1" dirty="0">
                <a:cs typeface="Arial" pitchFamily="34" charset="0"/>
              </a:rPr>
              <a:t> do Zika: 90.000 – 10 </a:t>
            </a:r>
            <a:r>
              <a:rPr lang="en-US" sz="1800" b="1" dirty="0" err="1">
                <a:cs typeface="Arial" pitchFamily="34" charset="0"/>
              </a:rPr>
              <a:t>triệu</a:t>
            </a:r>
            <a:r>
              <a:rPr lang="en-US" sz="1800" b="1" dirty="0">
                <a:cs typeface="Arial" pitchFamily="34" charset="0"/>
              </a:rPr>
              <a:t> USD.</a:t>
            </a:r>
          </a:p>
          <a:p>
            <a:pPr>
              <a:lnSpc>
                <a:spcPct val="110000"/>
              </a:lnSpc>
              <a:spcBef>
                <a:spcPts val="0"/>
              </a:spcBef>
              <a:buFont typeface="Wingdings" pitchFamily="2" charset="2"/>
              <a:buChar char="v"/>
            </a:pPr>
            <a:endParaRPr lang="en-US" sz="1800" b="1" dirty="0">
              <a:cs typeface="Arial" pitchFamily="34" charset="0"/>
            </a:endParaRPr>
          </a:p>
        </p:txBody>
      </p:sp>
      <p:pic>
        <p:nvPicPr>
          <p:cNvPr id="47" name="Picture 4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3655" y="5463801"/>
            <a:ext cx="1695730" cy="1352463"/>
          </a:xfrm>
          <a:prstGeom prst="rect">
            <a:avLst/>
          </a:prstGeom>
        </p:spPr>
      </p:pic>
      <p:sp>
        <p:nvSpPr>
          <p:cNvPr id="48" name="Content Placeholder 2"/>
          <p:cNvSpPr txBox="1">
            <a:spLocks/>
          </p:cNvSpPr>
          <p:nvPr/>
        </p:nvSpPr>
        <p:spPr bwMode="auto">
          <a:xfrm>
            <a:off x="6721522" y="6025934"/>
            <a:ext cx="2367885" cy="790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10000"/>
              </a:lnSpc>
              <a:spcBef>
                <a:spcPts val="0"/>
              </a:spcBef>
              <a:buNone/>
            </a:pPr>
            <a:r>
              <a:rPr lang="en-US" sz="1800" b="1" dirty="0" err="1">
                <a:cs typeface="Arial" pitchFamily="34" charset="0"/>
              </a:rPr>
              <a:t>Cộng</a:t>
            </a:r>
            <a:r>
              <a:rPr lang="en-US" sz="1800" b="1" dirty="0">
                <a:cs typeface="Arial" pitchFamily="34" charset="0"/>
              </a:rPr>
              <a:t> </a:t>
            </a:r>
            <a:r>
              <a:rPr lang="en-US" sz="1800" b="1" dirty="0" err="1">
                <a:cs typeface="Arial" pitchFamily="34" charset="0"/>
              </a:rPr>
              <a:t>đồng</a:t>
            </a:r>
            <a:r>
              <a:rPr lang="en-US" sz="1800" b="1" dirty="0">
                <a:cs typeface="Arial" pitchFamily="34" charset="0"/>
              </a:rPr>
              <a:t> lo </a:t>
            </a:r>
            <a:r>
              <a:rPr lang="en-US" sz="1800" b="1" dirty="0" err="1">
                <a:cs typeface="Arial" pitchFamily="34" charset="0"/>
              </a:rPr>
              <a:t>sợ</a:t>
            </a:r>
            <a:r>
              <a:rPr lang="en-US" sz="1800" b="1" dirty="0">
                <a:cs typeface="Arial" pitchFamily="34" charset="0"/>
              </a:rPr>
              <a:t>.</a:t>
            </a:r>
            <a:br>
              <a:rPr lang="en-US" sz="1800" b="1" dirty="0">
                <a:cs typeface="Arial" pitchFamily="34" charset="0"/>
              </a:rPr>
            </a:br>
            <a:r>
              <a:rPr lang="en-US" sz="1800" b="1" dirty="0" err="1">
                <a:cs typeface="Arial" pitchFamily="34" charset="0"/>
              </a:rPr>
              <a:t>Giảm</a:t>
            </a:r>
            <a:r>
              <a:rPr lang="en-US" sz="1800" b="1" dirty="0">
                <a:cs typeface="Arial" pitchFamily="34" charset="0"/>
              </a:rPr>
              <a:t> </a:t>
            </a:r>
            <a:r>
              <a:rPr lang="en-US" sz="1800" b="1" dirty="0" err="1">
                <a:cs typeface="Arial" pitchFamily="34" charset="0"/>
              </a:rPr>
              <a:t>tỉ</a:t>
            </a:r>
            <a:r>
              <a:rPr lang="en-US" sz="1800" b="1" dirty="0">
                <a:cs typeface="Arial" pitchFamily="34" charset="0"/>
              </a:rPr>
              <a:t> </a:t>
            </a:r>
            <a:r>
              <a:rPr lang="en-US" sz="1800" b="1" dirty="0" err="1">
                <a:cs typeface="Arial" pitchFamily="34" charset="0"/>
              </a:rPr>
              <a:t>suất</a:t>
            </a:r>
            <a:r>
              <a:rPr lang="en-US" sz="1800" b="1" dirty="0">
                <a:cs typeface="Arial" pitchFamily="34" charset="0"/>
              </a:rPr>
              <a:t> </a:t>
            </a:r>
            <a:r>
              <a:rPr lang="en-US" sz="1800" b="1" dirty="0" err="1">
                <a:cs typeface="Arial" pitchFamily="34" charset="0"/>
              </a:rPr>
              <a:t>có</a:t>
            </a:r>
            <a:r>
              <a:rPr lang="en-US" sz="1800" b="1" dirty="0">
                <a:cs typeface="Arial" pitchFamily="34" charset="0"/>
              </a:rPr>
              <a:t> </a:t>
            </a:r>
            <a:r>
              <a:rPr lang="en-US" sz="1800" b="1" dirty="0" err="1">
                <a:cs typeface="Arial" pitchFamily="34" charset="0"/>
              </a:rPr>
              <a:t>thai</a:t>
            </a:r>
            <a:endParaRPr lang="en-US" sz="1800" b="1" dirty="0">
              <a:cs typeface="Arial" pitchFamily="34" charset="0"/>
            </a:endParaRPr>
          </a:p>
        </p:txBody>
      </p:sp>
      <p:pic>
        <p:nvPicPr>
          <p:cNvPr id="49" name="Picture 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09285" y="5291745"/>
            <a:ext cx="986691" cy="848287"/>
          </a:xfrm>
          <a:prstGeom prst="rect">
            <a:avLst/>
          </a:prstGeom>
        </p:spPr>
      </p:pic>
      <p:pic>
        <p:nvPicPr>
          <p:cNvPr id="50" name="Picture 6"/>
          <p:cNvPicPr>
            <a:picLocks noChangeAspect="1" noChangeArrowheads="1"/>
          </p:cNvPicPr>
          <p:nvPr/>
        </p:nvPicPr>
        <p:blipFill>
          <a:blip r:embed="rId8"/>
          <a:srcRect/>
          <a:stretch>
            <a:fillRect/>
          </a:stretch>
        </p:blipFill>
        <p:spPr bwMode="auto">
          <a:xfrm>
            <a:off x="6781800" y="2819400"/>
            <a:ext cx="1791533" cy="914400"/>
          </a:xfrm>
          <a:prstGeom prst="rect">
            <a:avLst/>
          </a:prstGeom>
          <a:noFill/>
          <a:ln w="9525">
            <a:noFill/>
            <a:miter lim="800000"/>
            <a:headEnd/>
            <a:tailEnd/>
          </a:ln>
          <a:effectLst/>
        </p:spPr>
      </p:pic>
      <p:sp>
        <p:nvSpPr>
          <p:cNvPr id="51" name="Title 1"/>
          <p:cNvSpPr txBox="1">
            <a:spLocks/>
          </p:cNvSpPr>
          <p:nvPr/>
        </p:nvSpPr>
        <p:spPr>
          <a:xfrm>
            <a:off x="-12812" y="3766779"/>
            <a:ext cx="9144000" cy="746125"/>
          </a:xfrm>
          <a:prstGeom prst="rect">
            <a:avLst/>
          </a:prstGeom>
          <a:solidFill>
            <a:srgbClr val="800000"/>
          </a:solidFill>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defRPr/>
            </a:pPr>
            <a:r>
              <a:rPr lang="en-US" sz="2000" b="1" i="1" dirty="0">
                <a:solidFill>
                  <a:prstClr val="white"/>
                </a:solidFill>
                <a:latin typeface="Arial" pitchFamily="34" charset="0"/>
                <a:cs typeface="Arial" pitchFamily="34" charset="0"/>
              </a:rPr>
              <a:t>“</a:t>
            </a:r>
            <a:r>
              <a:rPr lang="en-US" sz="2000" b="1" i="1" dirty="0" err="1">
                <a:solidFill>
                  <a:prstClr val="white"/>
                </a:solidFill>
                <a:latin typeface="Arial" pitchFamily="34" charset="0"/>
                <a:cs typeface="Arial" pitchFamily="34" charset="0"/>
              </a:rPr>
              <a:t>Với</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những</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công</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nghệ</a:t>
            </a:r>
            <a:r>
              <a:rPr lang="en-US" sz="2000" b="1" i="1" dirty="0">
                <a:solidFill>
                  <a:prstClr val="white"/>
                </a:solidFill>
                <a:latin typeface="Arial" pitchFamily="34" charset="0"/>
                <a:cs typeface="Arial" pitchFamily="34" charset="0"/>
              </a:rPr>
              <a:t> &amp; </a:t>
            </a:r>
            <a:r>
              <a:rPr lang="en-US" sz="2000" b="1" i="1" dirty="0" err="1">
                <a:solidFill>
                  <a:prstClr val="white"/>
                </a:solidFill>
                <a:latin typeface="Arial" pitchFamily="34" charset="0"/>
                <a:cs typeface="Arial" pitchFamily="34" charset="0"/>
              </a:rPr>
              <a:t>biện</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pháp</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hiện</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tại</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rất</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khó</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để</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kiểm</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soát</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bệnh</a:t>
            </a:r>
            <a:r>
              <a:rPr lang="en-US" sz="2000" b="1" i="1" dirty="0">
                <a:solidFill>
                  <a:prstClr val="white"/>
                </a:solidFill>
                <a:latin typeface="Arial" pitchFamily="34" charset="0"/>
                <a:cs typeface="Arial" pitchFamily="34" charset="0"/>
              </a:rPr>
              <a:t> do </a:t>
            </a:r>
            <a:r>
              <a:rPr lang="en-US" sz="2000" b="1" i="1" dirty="0" err="1">
                <a:solidFill>
                  <a:prstClr val="white"/>
                </a:solidFill>
                <a:latin typeface="Arial" pitchFamily="34" charset="0"/>
                <a:cs typeface="Arial" pitchFamily="34" charset="0"/>
              </a:rPr>
              <a:t>muỗi</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lây</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truyền</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trong</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đó</a:t>
            </a:r>
            <a:r>
              <a:rPr lang="en-US" sz="2000" b="1" i="1" dirty="0">
                <a:solidFill>
                  <a:prstClr val="white"/>
                </a:solidFill>
                <a:latin typeface="Arial" pitchFamily="34" charset="0"/>
                <a:cs typeface="Arial" pitchFamily="34" charset="0"/>
              </a:rPr>
              <a:t> </a:t>
            </a:r>
            <a:r>
              <a:rPr lang="en-US" sz="2000" b="1" i="1" dirty="0" err="1">
                <a:solidFill>
                  <a:prstClr val="white"/>
                </a:solidFill>
                <a:latin typeface="Arial" pitchFamily="34" charset="0"/>
                <a:cs typeface="Arial" pitchFamily="34" charset="0"/>
              </a:rPr>
              <a:t>có</a:t>
            </a:r>
            <a:r>
              <a:rPr lang="en-US" sz="2000" b="1" i="1" dirty="0">
                <a:solidFill>
                  <a:prstClr val="white"/>
                </a:solidFill>
                <a:latin typeface="Arial" pitchFamily="34" charset="0"/>
                <a:cs typeface="Arial" pitchFamily="34" charset="0"/>
              </a:rPr>
              <a:t> ZIKA” </a:t>
            </a:r>
            <a:r>
              <a:rPr lang="en-US" sz="2000" b="1" dirty="0">
                <a:solidFill>
                  <a:prstClr val="white"/>
                </a:solidFill>
                <a:latin typeface="Arial" pitchFamily="34" charset="0"/>
                <a:cs typeface="Arial" pitchFamily="34" charset="0"/>
              </a:rPr>
              <a:t>Tom Frieden</a:t>
            </a:r>
            <a:r>
              <a:rPr lang="en-US" sz="2000" b="1" i="1" dirty="0">
                <a:solidFill>
                  <a:prstClr val="white"/>
                </a:solidFill>
                <a:latin typeface="Arial" pitchFamily="34" charset="0"/>
                <a:cs typeface="Arial" pitchFamily="34" charset="0"/>
              </a:rPr>
              <a:t> - </a:t>
            </a:r>
            <a:r>
              <a:rPr lang="en-US" sz="2000" b="1" dirty="0" err="1">
                <a:solidFill>
                  <a:prstClr val="white"/>
                </a:solidFill>
                <a:latin typeface="Arial" pitchFamily="34" charset="0"/>
                <a:cs typeface="Arial" pitchFamily="34" charset="0"/>
              </a:rPr>
              <a:t>Giám</a:t>
            </a:r>
            <a:r>
              <a:rPr lang="en-US" sz="2000" b="1" dirty="0">
                <a:solidFill>
                  <a:prstClr val="white"/>
                </a:solidFill>
                <a:latin typeface="Arial" pitchFamily="34" charset="0"/>
                <a:cs typeface="Arial" pitchFamily="34" charset="0"/>
              </a:rPr>
              <a:t> </a:t>
            </a:r>
            <a:r>
              <a:rPr lang="en-US" sz="2000" b="1" dirty="0" err="1">
                <a:solidFill>
                  <a:prstClr val="white"/>
                </a:solidFill>
                <a:latin typeface="Arial" pitchFamily="34" charset="0"/>
                <a:cs typeface="Arial" pitchFamily="34" charset="0"/>
              </a:rPr>
              <a:t>đốc</a:t>
            </a:r>
            <a:r>
              <a:rPr lang="en-US" sz="2000" b="1" dirty="0">
                <a:solidFill>
                  <a:prstClr val="white"/>
                </a:solidFill>
                <a:latin typeface="Arial" pitchFamily="34" charset="0"/>
                <a:cs typeface="Arial" pitchFamily="34" charset="0"/>
              </a:rPr>
              <a:t> US.CDC</a:t>
            </a:r>
          </a:p>
        </p:txBody>
      </p:sp>
      <p:grpSp>
        <p:nvGrpSpPr>
          <p:cNvPr id="4" name="Group 3"/>
          <p:cNvGrpSpPr/>
          <p:nvPr/>
        </p:nvGrpSpPr>
        <p:grpSpPr>
          <a:xfrm>
            <a:off x="58689" y="4519238"/>
            <a:ext cx="4486470" cy="1760675"/>
            <a:chOff x="58689" y="4532886"/>
            <a:chExt cx="4486470" cy="1906589"/>
          </a:xfrm>
        </p:grpSpPr>
        <p:grpSp>
          <p:nvGrpSpPr>
            <p:cNvPr id="22" name="Group 21"/>
            <p:cNvGrpSpPr/>
            <p:nvPr/>
          </p:nvGrpSpPr>
          <p:grpSpPr>
            <a:xfrm>
              <a:off x="58689" y="4532886"/>
              <a:ext cx="4486470" cy="1906589"/>
              <a:chOff x="58689" y="4328166"/>
              <a:chExt cx="4486470" cy="1906589"/>
            </a:xfrm>
          </p:grpSpPr>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89" y="4328167"/>
                <a:ext cx="4479646" cy="1906588"/>
              </a:xfrm>
              <a:prstGeom prst="rect">
                <a:avLst/>
              </a:prstGeom>
            </p:spPr>
          </p:pic>
          <p:pic>
            <p:nvPicPr>
              <p:cNvPr id="21" name="Picture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88860" y="4328166"/>
                <a:ext cx="1556299" cy="817039"/>
              </a:xfrm>
              <a:prstGeom prst="rect">
                <a:avLst/>
              </a:prstGeom>
            </p:spPr>
          </p:pic>
        </p:grpSp>
        <p:sp>
          <p:nvSpPr>
            <p:cNvPr id="20" name="Content Placeholder 2"/>
            <p:cNvSpPr txBox="1">
              <a:spLocks/>
            </p:cNvSpPr>
            <p:nvPr/>
          </p:nvSpPr>
          <p:spPr bwMode="auto">
            <a:xfrm>
              <a:off x="1044001" y="5949378"/>
              <a:ext cx="3490229" cy="344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10000"/>
                </a:lnSpc>
                <a:spcBef>
                  <a:spcPts val="0"/>
                </a:spcBef>
                <a:buFont typeface="Arial" charset="0"/>
                <a:buNone/>
              </a:pPr>
              <a:r>
                <a:rPr lang="en-US" sz="1900" b="1">
                  <a:solidFill>
                    <a:schemeClr val="bg1"/>
                  </a:solidFill>
                </a:rPr>
                <a:t>Chưa hiểu biết nhiều về ZIKV</a:t>
              </a:r>
            </a:p>
          </p:txBody>
        </p:sp>
      </p:grpSp>
      <p:sp>
        <p:nvSpPr>
          <p:cNvPr id="38" name="Content Placeholder 2"/>
          <p:cNvSpPr txBox="1">
            <a:spLocks/>
          </p:cNvSpPr>
          <p:nvPr/>
        </p:nvSpPr>
        <p:spPr bwMode="auto">
          <a:xfrm>
            <a:off x="3175" y="6210962"/>
            <a:ext cx="4528337" cy="694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10000"/>
              </a:lnSpc>
              <a:spcBef>
                <a:spcPts val="0"/>
              </a:spcBef>
              <a:buFont typeface="Arial" charset="0"/>
              <a:buNone/>
            </a:pPr>
            <a:r>
              <a:rPr lang="en-US" sz="1900" b="1" dirty="0">
                <a:sym typeface="Wingdings" pitchFamily="2" charset="2"/>
              </a:rPr>
              <a:t> </a:t>
            </a:r>
            <a:r>
              <a:rPr lang="en-US" sz="1900" b="1" dirty="0" err="1"/>
              <a:t>Chưa</a:t>
            </a:r>
            <a:r>
              <a:rPr lang="en-US" sz="1900" b="1" dirty="0"/>
              <a:t> </a:t>
            </a:r>
            <a:r>
              <a:rPr lang="en-US" sz="1900" b="1" dirty="0" err="1"/>
              <a:t>có</a:t>
            </a:r>
            <a:r>
              <a:rPr lang="en-US" sz="1900" b="1" dirty="0"/>
              <a:t> </a:t>
            </a:r>
            <a:r>
              <a:rPr lang="en-US" sz="1900" b="1" dirty="0" err="1"/>
              <a:t>chẩn</a:t>
            </a:r>
            <a:r>
              <a:rPr lang="en-US" sz="1900" b="1" dirty="0"/>
              <a:t> </a:t>
            </a:r>
            <a:r>
              <a:rPr lang="en-US" sz="1900" b="1" dirty="0" err="1"/>
              <a:t>đoán</a:t>
            </a:r>
            <a:r>
              <a:rPr lang="en-US" sz="1900" b="1" dirty="0"/>
              <a:t> </a:t>
            </a:r>
            <a:r>
              <a:rPr lang="en-US" sz="1900" b="1" dirty="0" err="1"/>
              <a:t>hiệu</a:t>
            </a:r>
            <a:r>
              <a:rPr lang="en-US" sz="1900" b="1" dirty="0"/>
              <a:t> </a:t>
            </a:r>
            <a:r>
              <a:rPr lang="en-US" sz="1900" b="1" dirty="0" err="1"/>
              <a:t>quả</a:t>
            </a:r>
            <a:endParaRPr lang="en-US" sz="1900" b="1" dirty="0"/>
          </a:p>
          <a:p>
            <a:pPr marL="0" indent="0" algn="just">
              <a:lnSpc>
                <a:spcPct val="110000"/>
              </a:lnSpc>
              <a:spcBef>
                <a:spcPts val="0"/>
              </a:spcBef>
              <a:buFont typeface="Arial" charset="0"/>
              <a:buNone/>
            </a:pPr>
            <a:r>
              <a:rPr lang="en-US" sz="1900" b="1" dirty="0">
                <a:sym typeface="Wingdings" pitchFamily="2" charset="2"/>
              </a:rPr>
              <a:t> </a:t>
            </a:r>
            <a:r>
              <a:rPr lang="en-US" sz="1900" b="1" dirty="0" err="1"/>
              <a:t>Chưa</a:t>
            </a:r>
            <a:r>
              <a:rPr lang="en-US" sz="1900" b="1" dirty="0"/>
              <a:t> </a:t>
            </a:r>
            <a:r>
              <a:rPr lang="en-US" sz="1900" b="1" dirty="0" err="1"/>
              <a:t>có</a:t>
            </a:r>
            <a:r>
              <a:rPr lang="en-US" sz="1900" b="1" dirty="0"/>
              <a:t> </a:t>
            </a:r>
            <a:r>
              <a:rPr lang="en-US" sz="1900" b="1" dirty="0" err="1"/>
              <a:t>biện</a:t>
            </a:r>
            <a:r>
              <a:rPr lang="en-US" sz="1900" b="1" dirty="0"/>
              <a:t> </a:t>
            </a:r>
            <a:r>
              <a:rPr lang="en-US" sz="1900" b="1" dirty="0" err="1"/>
              <a:t>pháp</a:t>
            </a:r>
            <a:r>
              <a:rPr lang="en-US" sz="1900" b="1" dirty="0"/>
              <a:t> </a:t>
            </a:r>
            <a:r>
              <a:rPr lang="en-US" sz="1900" b="1" dirty="0" err="1"/>
              <a:t>điều</a:t>
            </a:r>
            <a:r>
              <a:rPr lang="en-US" sz="1900" b="1" dirty="0"/>
              <a:t> </a:t>
            </a:r>
            <a:r>
              <a:rPr lang="en-US" sz="1900" b="1" dirty="0" err="1"/>
              <a:t>trị</a:t>
            </a:r>
            <a:r>
              <a:rPr lang="en-US" sz="1900" b="1" dirty="0"/>
              <a:t>, </a:t>
            </a:r>
            <a:r>
              <a:rPr lang="en-US" sz="1900" b="1" dirty="0" err="1"/>
              <a:t>phòng</a:t>
            </a:r>
            <a:r>
              <a:rPr lang="en-US" sz="1900" b="1" dirty="0"/>
              <a:t> </a:t>
            </a:r>
            <a:r>
              <a:rPr lang="en-US" sz="1900" b="1" dirty="0" err="1"/>
              <a:t>ngừa</a:t>
            </a:r>
            <a:endParaRPr lang="en-US" sz="1900" b="1" dirty="0"/>
          </a:p>
        </p:txBody>
      </p:sp>
    </p:spTree>
    <p:extLst>
      <p:ext uri="{BB962C8B-B14F-4D97-AF65-F5344CB8AC3E}">
        <p14:creationId xmlns:p14="http://schemas.microsoft.com/office/powerpoint/2010/main" val="3326177411"/>
      </p:ext>
    </p:extLst>
  </p:cSld>
  <p:clrMapOvr>
    <a:masterClrMapping/>
  </p:clrMapOvr>
</p:sld>
</file>

<file path=ppt/theme/theme1.xml><?xml version="1.0" encoding="utf-8"?>
<a:theme xmlns:a="http://schemas.openxmlformats.org/drawingml/2006/main" name="ThemeNHT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ThemeNHTD" id="{32EFC21D-7D57-4F82-A510-17BBA086A232}" vid="{9C1F9A57-F495-4E03-B41B-815B2CE37B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ThemeNHTD</Template>
  <TotalTime>1549</TotalTime>
  <Words>2182</Words>
  <Application>Microsoft Office PowerPoint</Application>
  <PresentationFormat>On-screen Show (4:3)</PresentationFormat>
  <Paragraphs>201</Paragraphs>
  <Slides>29</Slides>
  <Notes>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ThemeNHTD</vt:lpstr>
      <vt:lpstr>CẬP NHẬT TÌNH HÌNH NHIỄM VI RÚT ZIKA </vt:lpstr>
      <vt:lpstr>NỘI DUNG</vt:lpstr>
      <vt:lpstr>1. TỔNG QUAN</vt:lpstr>
      <vt:lpstr>TỔNG QUAN</vt:lpstr>
      <vt:lpstr>Đặc điểm của vi rút Zika</vt:lpstr>
      <vt:lpstr>Cấu trúc của Vi rút Zika</vt:lpstr>
      <vt:lpstr>ĐẶC ĐIỂM ZIKA</vt:lpstr>
      <vt:lpstr>PowerPoint Presentation</vt:lpstr>
      <vt:lpstr>PowerPoint Presentation</vt:lpstr>
      <vt:lpstr>PowerPoint Presentation</vt:lpstr>
      <vt:lpstr>PowerPoint Presentation</vt:lpstr>
      <vt:lpstr>PowerPoint Presentation</vt:lpstr>
      <vt:lpstr>PowerPoint Presentation</vt:lpstr>
      <vt:lpstr>2. Tình hình nhiễm vi rút Zika trên thế giới  </vt:lpstr>
      <vt:lpstr>Tình hình dịch bệnh do vi rút Zika  trên thế giới (1)</vt:lpstr>
      <vt:lpstr>Tình hình dịch bệnh do vi rút Zika  trên thế giới (2)</vt:lpstr>
      <vt:lpstr>PowerPoint Presentation</vt:lpstr>
      <vt:lpstr>Khu vực có nguy cơ cao mắc Zika</vt:lpstr>
      <vt:lpstr>TẠI MỸ</vt:lpstr>
      <vt:lpstr>3. Tình hình nhiễm vi rút Zika tẠI VIỆT NAM  </vt:lpstr>
      <vt:lpstr>Tình hình nhiễm vi rút Zika tại VN </vt:lpstr>
      <vt:lpstr>PowerPoint Presentation</vt:lpstr>
      <vt:lpstr>Tình hình ZIKA tại Việt Nam</vt:lpstr>
      <vt:lpstr>PowerPoint Presentation</vt:lpstr>
      <vt:lpstr>Tình hình nhiễm vi rút Zika tại VN </vt:lpstr>
      <vt:lpstr>PowerPoint Presentation</vt:lpstr>
      <vt:lpstr>Kết quả theo dõi thai phụ</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CẬP NHẬT TÌNH HÌNH NHIỄM VI RÚT ZIKA</dc:title>
  <dc:creator>Huyen Nguyen</dc:creator>
  <cp:lastModifiedBy>Tommy_Phan</cp:lastModifiedBy>
  <cp:revision>30</cp:revision>
  <dcterms:created xsi:type="dcterms:W3CDTF">2019-03-18T15:11:36Z</dcterms:created>
  <dcterms:modified xsi:type="dcterms:W3CDTF">2019-04-05T08:15:58Z</dcterms:modified>
</cp:coreProperties>
</file>