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306" r:id="rId2"/>
    <p:sldId id="442" r:id="rId3"/>
    <p:sldId id="466" r:id="rId4"/>
    <p:sldId id="444" r:id="rId5"/>
    <p:sldId id="467" r:id="rId6"/>
    <p:sldId id="307" r:id="rId7"/>
    <p:sldId id="449" r:id="rId8"/>
    <p:sldId id="378" r:id="rId9"/>
    <p:sldId id="406" r:id="rId10"/>
    <p:sldId id="445" r:id="rId11"/>
    <p:sldId id="447" r:id="rId12"/>
    <p:sldId id="448" r:id="rId13"/>
    <p:sldId id="450" r:id="rId14"/>
    <p:sldId id="427" r:id="rId15"/>
    <p:sldId id="409" r:id="rId16"/>
    <p:sldId id="453" r:id="rId17"/>
    <p:sldId id="454" r:id="rId18"/>
    <p:sldId id="455" r:id="rId19"/>
    <p:sldId id="456" r:id="rId20"/>
    <p:sldId id="457" r:id="rId21"/>
    <p:sldId id="458" r:id="rId22"/>
    <p:sldId id="410" r:id="rId23"/>
    <p:sldId id="459" r:id="rId24"/>
    <p:sldId id="460" r:id="rId25"/>
    <p:sldId id="461" r:id="rId26"/>
    <p:sldId id="462" r:id="rId27"/>
    <p:sldId id="463" r:id="rId28"/>
    <p:sldId id="464" r:id="rId29"/>
    <p:sldId id="465" r:id="rId30"/>
    <p:sldId id="412" r:id="rId31"/>
    <p:sldId id="468" r:id="rId32"/>
  </p:sldIdLst>
  <p:sldSz cx="9144000" cy="6858000" type="screen4x3"/>
  <p:notesSz cx="6797675" cy="9928225"/>
  <p:custDataLst>
    <p:tags r:id="rId3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29"/>
    <a:srgbClr val="001132"/>
    <a:srgbClr val="FFFFCC"/>
    <a:srgbClr val="FFC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2" autoAdjust="0"/>
    <p:restoredTop sz="94630" autoAdjust="0"/>
  </p:normalViewPr>
  <p:slideViewPr>
    <p:cSldViewPr>
      <p:cViewPr>
        <p:scale>
          <a:sx n="77" d="100"/>
          <a:sy n="77" d="100"/>
        </p:scale>
        <p:origin x="-99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55A26B-528D-472A-B14B-79D9A8D2DA9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1A0034-5400-4313-822A-AEB4A6378E0E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</dgm:t>
    </dgm:pt>
    <dgm:pt modelId="{30DA8395-BAEA-4388-A674-39DE33A94A22}" type="parTrans" cxnId="{8B304ABD-C15E-4C2A-94CD-7A915575BA2C}">
      <dgm:prSet/>
      <dgm:spPr/>
      <dgm:t>
        <a:bodyPr/>
        <a:lstStyle/>
        <a:p>
          <a:endParaRPr lang="en-US"/>
        </a:p>
      </dgm:t>
    </dgm:pt>
    <dgm:pt modelId="{63C789DF-2D75-46DD-A841-9D2B640EFA81}" type="sibTrans" cxnId="{8B304ABD-C15E-4C2A-94CD-7A915575BA2C}">
      <dgm:prSet/>
      <dgm:spPr/>
      <dgm:t>
        <a:bodyPr/>
        <a:lstStyle/>
        <a:p>
          <a:endParaRPr lang="en-US"/>
        </a:p>
      </dgm:t>
    </dgm:pt>
    <dgm:pt modelId="{43E0A1D1-3B6D-4E0E-A638-BA1C04421BEC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err="1" smtClean="0">
              <a:latin typeface="Arial"/>
              <a:cs typeface="Arial"/>
            </a:rPr>
            <a:t>Mở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đầu</a:t>
          </a:r>
          <a:endParaRPr lang="en-US" sz="2500" dirty="0">
            <a:latin typeface="Arial"/>
            <a:cs typeface="Arial"/>
          </a:endParaRPr>
        </a:p>
      </dgm:t>
    </dgm:pt>
    <dgm:pt modelId="{EA5F649A-58D8-47A5-8535-25AF8C159F0F}" type="parTrans" cxnId="{165B2BCC-A17B-44F3-A2F9-1AA5CCCD8254}">
      <dgm:prSet/>
      <dgm:spPr/>
      <dgm:t>
        <a:bodyPr/>
        <a:lstStyle/>
        <a:p>
          <a:endParaRPr lang="en-US"/>
        </a:p>
      </dgm:t>
    </dgm:pt>
    <dgm:pt modelId="{7A6E601C-EA7C-433F-B15E-14861E4808F0}" type="sibTrans" cxnId="{165B2BCC-A17B-44F3-A2F9-1AA5CCCD8254}">
      <dgm:prSet/>
      <dgm:spPr/>
      <dgm:t>
        <a:bodyPr/>
        <a:lstStyle/>
        <a:p>
          <a:endParaRPr lang="en-US"/>
        </a:p>
      </dgm:t>
    </dgm:pt>
    <dgm:pt modelId="{6101CE91-43DE-4AE1-994B-AFD90C861A9E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</dgm:t>
    </dgm:pt>
    <dgm:pt modelId="{D319B941-4F3A-40F5-945A-7328F153FCB6}" type="parTrans" cxnId="{3FAEBFEC-2B01-4E29-848A-2A44C49CC74E}">
      <dgm:prSet/>
      <dgm:spPr/>
      <dgm:t>
        <a:bodyPr/>
        <a:lstStyle/>
        <a:p>
          <a:endParaRPr lang="en-US"/>
        </a:p>
      </dgm:t>
    </dgm:pt>
    <dgm:pt modelId="{13AB5D98-D91E-43C6-812F-1C62290399F6}" type="sibTrans" cxnId="{3FAEBFEC-2B01-4E29-848A-2A44C49CC74E}">
      <dgm:prSet/>
      <dgm:spPr/>
      <dgm:t>
        <a:bodyPr/>
        <a:lstStyle/>
        <a:p>
          <a:endParaRPr lang="en-US"/>
        </a:p>
      </dgm:t>
    </dgm:pt>
    <dgm:pt modelId="{3C950F09-BF3F-42DF-A2B5-6EA35CBFCBC9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</a:p>
      </dgm:t>
    </dgm:pt>
    <dgm:pt modelId="{6AE1C15E-AE0F-4D44-81CD-E1934FE34A5C}" type="parTrans" cxnId="{CE458036-4772-4B6C-BFCA-00AF9681E6D2}">
      <dgm:prSet/>
      <dgm:spPr/>
      <dgm:t>
        <a:bodyPr/>
        <a:lstStyle/>
        <a:p>
          <a:endParaRPr lang="en-US"/>
        </a:p>
      </dgm:t>
    </dgm:pt>
    <dgm:pt modelId="{B7136F4F-D1EC-40A4-9CF6-8D7D2E884BD1}" type="sibTrans" cxnId="{CE458036-4772-4B6C-BFCA-00AF9681E6D2}">
      <dgm:prSet/>
      <dgm:spPr/>
      <dgm:t>
        <a:bodyPr/>
        <a:lstStyle/>
        <a:p>
          <a:endParaRPr lang="en-US"/>
        </a:p>
      </dgm:t>
    </dgm:pt>
    <dgm:pt modelId="{6FA03A2C-A466-4B57-A865-95CE8FB7E1CA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200" dirty="0" err="1" smtClean="0">
              <a:latin typeface="Arial"/>
              <a:cs typeface="Arial"/>
            </a:rPr>
            <a:t>Phát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hiện</a:t>
          </a:r>
          <a:r>
            <a:rPr lang="en-US" sz="2200" dirty="0" smtClean="0">
              <a:latin typeface="Arial"/>
              <a:cs typeface="Arial"/>
            </a:rPr>
            <a:t>, </a:t>
          </a:r>
          <a:r>
            <a:rPr lang="en-US" sz="2200" dirty="0" err="1">
              <a:latin typeface="Arial"/>
              <a:cs typeface="Arial"/>
            </a:rPr>
            <a:t>xử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trí</a:t>
          </a:r>
          <a:r>
            <a:rPr lang="en-US" sz="2200" dirty="0">
              <a:latin typeface="Arial"/>
              <a:cs typeface="Arial"/>
            </a:rPr>
            <a:t>, </a:t>
          </a:r>
          <a:r>
            <a:rPr lang="en-US" sz="2200" dirty="0" smtClean="0">
              <a:latin typeface="Arial"/>
              <a:cs typeface="Arial"/>
            </a:rPr>
            <a:t>CS PNMT </a:t>
          </a:r>
          <a:r>
            <a:rPr lang="en-US" sz="2200" dirty="0" err="1">
              <a:latin typeface="Arial"/>
              <a:cs typeface="Arial"/>
            </a:rPr>
            <a:t>nghi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ngờ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hoặc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xác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định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nhiễm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Zika</a:t>
          </a:r>
          <a:endParaRPr lang="en-US" sz="2200" dirty="0">
            <a:latin typeface="Arial"/>
            <a:cs typeface="Arial"/>
          </a:endParaRPr>
        </a:p>
      </dgm:t>
    </dgm:pt>
    <dgm:pt modelId="{F0B21C55-3AE3-4BBA-B85A-958D41AF9D2E}" type="parTrans" cxnId="{FB1BC10C-5E94-4A72-A50C-088A0230E108}">
      <dgm:prSet/>
      <dgm:spPr/>
      <dgm:t>
        <a:bodyPr/>
        <a:lstStyle/>
        <a:p>
          <a:endParaRPr lang="en-US"/>
        </a:p>
      </dgm:t>
    </dgm:pt>
    <dgm:pt modelId="{FF841987-15C1-4E21-8FD2-CD4E84DE6621}" type="sibTrans" cxnId="{FB1BC10C-5E94-4A72-A50C-088A0230E108}">
      <dgm:prSet/>
      <dgm:spPr/>
      <dgm:t>
        <a:bodyPr/>
        <a:lstStyle/>
        <a:p>
          <a:endParaRPr lang="en-US"/>
        </a:p>
      </dgm:t>
    </dgm:pt>
    <dgm:pt modelId="{5495DF82-8864-412D-B26B-04BAB35AF6E0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</dgm:t>
    </dgm:pt>
    <dgm:pt modelId="{4AC1C525-2389-4DFE-85DA-AF7DA06D09A5}" type="parTrans" cxnId="{73945692-EA5D-432B-AAE0-AB733E2F4ADE}">
      <dgm:prSet/>
      <dgm:spPr/>
      <dgm:t>
        <a:bodyPr/>
        <a:lstStyle/>
        <a:p>
          <a:endParaRPr lang="en-US"/>
        </a:p>
      </dgm:t>
    </dgm:pt>
    <dgm:pt modelId="{E8480032-7609-4AEB-868F-BD4F05CF34F5}" type="sibTrans" cxnId="{73945692-EA5D-432B-AAE0-AB733E2F4ADE}">
      <dgm:prSet/>
      <dgm:spPr/>
      <dgm:t>
        <a:bodyPr/>
        <a:lstStyle/>
        <a:p>
          <a:endParaRPr lang="en-US"/>
        </a:p>
      </dgm:t>
    </dgm:pt>
    <dgm:pt modelId="{7AD3BCE2-418C-4581-AD5F-0A655BA6E2DB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endParaRPr lang="en-US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469213-D917-4221-B3FA-3FE88C507D23}" type="parTrans" cxnId="{44ECB1B2-0DF1-4D57-839E-299DD7C0C00E}">
      <dgm:prSet/>
      <dgm:spPr/>
      <dgm:t>
        <a:bodyPr/>
        <a:lstStyle/>
        <a:p>
          <a:endParaRPr lang="en-US"/>
        </a:p>
      </dgm:t>
    </dgm:pt>
    <dgm:pt modelId="{D4D5D80F-4C36-4F8A-BDAD-9CDE195FB3FB}" type="sibTrans" cxnId="{44ECB1B2-0DF1-4D57-839E-299DD7C0C00E}">
      <dgm:prSet/>
      <dgm:spPr/>
      <dgm:t>
        <a:bodyPr/>
        <a:lstStyle/>
        <a:p>
          <a:endParaRPr lang="en-US"/>
        </a:p>
      </dgm:t>
    </dgm:pt>
    <dgm:pt modelId="{8121C9EA-E88D-46FE-ACAD-CF9336017EC8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</dgm:t>
    </dgm:pt>
    <dgm:pt modelId="{66ADE54A-955F-4F4D-8EA8-5DEF49763FA4}" type="parTrans" cxnId="{06E7E17E-8BE5-4C88-9BD6-12608194A836}">
      <dgm:prSet/>
      <dgm:spPr/>
      <dgm:t>
        <a:bodyPr/>
        <a:lstStyle/>
        <a:p>
          <a:endParaRPr lang="en-US"/>
        </a:p>
      </dgm:t>
    </dgm:pt>
    <dgm:pt modelId="{384FB0F6-CD8A-4198-8AEE-C78ACF8F9513}" type="sibTrans" cxnId="{06E7E17E-8BE5-4C88-9BD6-12608194A836}">
      <dgm:prSet/>
      <dgm:spPr/>
      <dgm:t>
        <a:bodyPr/>
        <a:lstStyle/>
        <a:p>
          <a:endParaRPr lang="en-US"/>
        </a:p>
      </dgm:t>
    </dgm:pt>
    <dgm:pt modelId="{B9CABD92-00C4-4681-8C73-590A608A43E7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err="1" smtClean="0">
              <a:latin typeface="Arial"/>
              <a:cs typeface="Arial"/>
            </a:rPr>
            <a:t>Chẩn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đoán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bệnh</a:t>
          </a:r>
          <a:r>
            <a:rPr lang="en-US" sz="2500" dirty="0" smtClean="0">
              <a:latin typeface="Arial"/>
              <a:cs typeface="Arial"/>
            </a:rPr>
            <a:t> do vi </a:t>
          </a:r>
          <a:r>
            <a:rPr lang="en-US" sz="2500" dirty="0" err="1" smtClean="0">
              <a:latin typeface="Arial"/>
              <a:cs typeface="Arial"/>
            </a:rPr>
            <a:t>rút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Zika</a:t>
          </a:r>
          <a:endParaRPr lang="en-US" sz="2500" dirty="0">
            <a:latin typeface="Arial"/>
            <a:cs typeface="Arial"/>
          </a:endParaRPr>
        </a:p>
      </dgm:t>
    </dgm:pt>
    <dgm:pt modelId="{4EEA15A5-D94A-495A-B061-75910033C5C0}" type="parTrans" cxnId="{0B8C577A-D666-4981-81B8-5517EC33D155}">
      <dgm:prSet/>
      <dgm:spPr/>
      <dgm:t>
        <a:bodyPr/>
        <a:lstStyle/>
        <a:p>
          <a:endParaRPr lang="en-US"/>
        </a:p>
      </dgm:t>
    </dgm:pt>
    <dgm:pt modelId="{A632D664-E3EC-4F62-9F3E-607F809395F5}" type="sibTrans" cxnId="{0B8C577A-D666-4981-81B8-5517EC33D155}">
      <dgm:prSet/>
      <dgm:spPr/>
      <dgm:t>
        <a:bodyPr/>
        <a:lstStyle/>
        <a:p>
          <a:endParaRPr lang="en-US"/>
        </a:p>
      </dgm:t>
    </dgm:pt>
    <dgm:pt modelId="{1A4EE7D9-C666-46F2-9579-EA324903735C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err="1" smtClean="0">
              <a:latin typeface="Arial"/>
              <a:cs typeface="Arial"/>
            </a:rPr>
            <a:t>Biến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chứng</a:t>
          </a:r>
          <a:endParaRPr lang="en-US" sz="2500" dirty="0">
            <a:latin typeface="Arial"/>
            <a:cs typeface="Arial"/>
          </a:endParaRPr>
        </a:p>
      </dgm:t>
    </dgm:pt>
    <dgm:pt modelId="{E2AAC374-1FAD-498E-9C7F-1182CBD1E6BD}" type="parTrans" cxnId="{8507F725-9B47-41C4-B590-D236045E3208}">
      <dgm:prSet/>
      <dgm:spPr/>
      <dgm:t>
        <a:bodyPr/>
        <a:lstStyle/>
        <a:p>
          <a:endParaRPr lang="en-US"/>
        </a:p>
      </dgm:t>
    </dgm:pt>
    <dgm:pt modelId="{8D03E703-A733-4CFB-96B4-032ACA23BC1A}" type="sibTrans" cxnId="{8507F725-9B47-41C4-B590-D236045E3208}">
      <dgm:prSet/>
      <dgm:spPr/>
      <dgm:t>
        <a:bodyPr/>
        <a:lstStyle/>
        <a:p>
          <a:endParaRPr lang="en-US"/>
        </a:p>
      </dgm:t>
    </dgm:pt>
    <dgm:pt modelId="{0E514DB2-BEFF-425F-966B-F61737CDEC7B}">
      <dgm:prSet phldrT="[Text]" custT="1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</a:p>
      </dgm:t>
    </dgm:pt>
    <dgm:pt modelId="{D4A9FAB6-4B6C-4EDA-93FA-2BB9F8503824}" type="parTrans" cxnId="{BEBB393B-B9D4-4190-899E-BB4E37563AF8}">
      <dgm:prSet/>
      <dgm:spPr/>
      <dgm:t>
        <a:bodyPr/>
        <a:lstStyle/>
        <a:p>
          <a:endParaRPr lang="en-US"/>
        </a:p>
      </dgm:t>
    </dgm:pt>
    <dgm:pt modelId="{C13DF16B-BD4C-46E2-B416-807443DA7389}" type="sibTrans" cxnId="{BEBB393B-B9D4-4190-899E-BB4E37563AF8}">
      <dgm:prSet/>
      <dgm:spPr/>
      <dgm:t>
        <a:bodyPr/>
        <a:lstStyle/>
        <a:p>
          <a:endParaRPr lang="en-US"/>
        </a:p>
      </dgm:t>
    </dgm:pt>
    <dgm:pt modelId="{250DD182-D43D-4790-92DD-A32F40B52961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200" dirty="0" err="1">
              <a:latin typeface="Arial"/>
              <a:cs typeface="Arial"/>
            </a:rPr>
            <a:t>Xử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>
              <a:latin typeface="Arial"/>
              <a:cs typeface="Arial"/>
            </a:rPr>
            <a:t>trí</a:t>
          </a:r>
          <a:r>
            <a:rPr lang="en-US" sz="2200" dirty="0">
              <a:latin typeface="Arial"/>
              <a:cs typeface="Arial"/>
            </a:rPr>
            <a:t>, </a:t>
          </a:r>
          <a:r>
            <a:rPr lang="en-US" sz="2200" dirty="0" err="1">
              <a:latin typeface="Arial"/>
              <a:cs typeface="Arial"/>
            </a:rPr>
            <a:t>chăm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sóc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trẻ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từ</a:t>
          </a:r>
          <a:r>
            <a:rPr lang="en-US" sz="2200" dirty="0" smtClean="0">
              <a:latin typeface="Arial"/>
              <a:cs typeface="Arial"/>
            </a:rPr>
            <a:t> 0 - </a:t>
          </a:r>
          <a:r>
            <a:rPr lang="en-US" sz="2200" dirty="0">
              <a:latin typeface="Arial"/>
              <a:cs typeface="Arial"/>
            </a:rPr>
            <a:t>24 </a:t>
          </a:r>
          <a:r>
            <a:rPr lang="en-US" sz="2200" dirty="0" err="1">
              <a:latin typeface="Arial"/>
              <a:cs typeface="Arial"/>
            </a:rPr>
            <a:t>tháng</a:t>
          </a:r>
          <a:r>
            <a:rPr lang="en-US" sz="2200" dirty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tuổi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có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Zika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bẩm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sinh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hoặc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sinh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ra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từ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mẹ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xác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định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nhiễm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Zika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trong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khi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mang</a:t>
          </a:r>
          <a:r>
            <a:rPr lang="en-US" sz="2200" dirty="0" smtClean="0">
              <a:latin typeface="Arial"/>
              <a:cs typeface="Arial"/>
            </a:rPr>
            <a:t> </a:t>
          </a:r>
          <a:r>
            <a:rPr lang="en-US" sz="2200" dirty="0" err="1" smtClean="0">
              <a:latin typeface="Arial"/>
              <a:cs typeface="Arial"/>
            </a:rPr>
            <a:t>thai</a:t>
          </a:r>
          <a:r>
            <a:rPr lang="en-US" sz="2200" dirty="0" smtClean="0">
              <a:latin typeface="Arial"/>
              <a:cs typeface="Arial"/>
            </a:rPr>
            <a:t> </a:t>
          </a:r>
          <a:endParaRPr lang="en-US" sz="2200" dirty="0">
            <a:latin typeface="Arial"/>
            <a:cs typeface="Arial"/>
          </a:endParaRPr>
        </a:p>
      </dgm:t>
    </dgm:pt>
    <dgm:pt modelId="{B48E05F7-21F2-41F1-8763-D26F5632989F}" type="parTrans" cxnId="{483D0D20-3B89-4594-B43E-66FEBF9252EB}">
      <dgm:prSet/>
      <dgm:spPr/>
      <dgm:t>
        <a:bodyPr/>
        <a:lstStyle/>
        <a:p>
          <a:endParaRPr lang="en-US"/>
        </a:p>
      </dgm:t>
    </dgm:pt>
    <dgm:pt modelId="{F2BAC709-4B60-4433-A36B-60906FAC932C}" type="sibTrans" cxnId="{483D0D20-3B89-4594-B43E-66FEBF9252EB}">
      <dgm:prSet/>
      <dgm:spPr/>
      <dgm:t>
        <a:bodyPr/>
        <a:lstStyle/>
        <a:p>
          <a:endParaRPr lang="en-US"/>
        </a:p>
      </dgm:t>
    </dgm:pt>
    <dgm:pt modelId="{3F6ED537-0D1B-4963-8A64-4D41A212863B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err="1">
              <a:latin typeface="Arial"/>
              <a:cs typeface="Arial"/>
            </a:rPr>
            <a:t>Tư</a:t>
          </a:r>
          <a:r>
            <a:rPr lang="en-US" sz="2500" dirty="0">
              <a:latin typeface="Arial"/>
              <a:cs typeface="Arial"/>
            </a:rPr>
            <a:t> </a:t>
          </a:r>
          <a:r>
            <a:rPr lang="en-US" sz="2500" dirty="0" err="1">
              <a:latin typeface="Arial"/>
              <a:cs typeface="Arial"/>
            </a:rPr>
            <a:t>vấn</a:t>
          </a:r>
          <a:endParaRPr lang="en-US" sz="2500" dirty="0">
            <a:latin typeface="Arial"/>
            <a:cs typeface="Arial"/>
          </a:endParaRPr>
        </a:p>
      </dgm:t>
    </dgm:pt>
    <dgm:pt modelId="{79647D5A-F575-4B85-98E4-EB66A3862A2E}" type="parTrans" cxnId="{E0C34135-D317-417B-919E-BC0039683367}">
      <dgm:prSet/>
      <dgm:spPr/>
      <dgm:t>
        <a:bodyPr/>
        <a:lstStyle/>
        <a:p>
          <a:endParaRPr lang="en-US"/>
        </a:p>
      </dgm:t>
    </dgm:pt>
    <dgm:pt modelId="{D7142FD5-3A73-4A0E-9792-B785E9D0134E}" type="sibTrans" cxnId="{E0C34135-D317-417B-919E-BC0039683367}">
      <dgm:prSet/>
      <dgm:spPr/>
      <dgm:t>
        <a:bodyPr/>
        <a:lstStyle/>
        <a:p>
          <a:endParaRPr lang="en-US"/>
        </a:p>
      </dgm:t>
    </dgm:pt>
    <dgm:pt modelId="{408F499A-889F-463A-B481-64BDDDE41F98}">
      <dgm:prSet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US" sz="2500" dirty="0" err="1">
              <a:latin typeface="Arial"/>
              <a:cs typeface="Arial"/>
            </a:rPr>
            <a:t>Dự</a:t>
          </a:r>
          <a:r>
            <a:rPr lang="en-US" sz="2500" dirty="0">
              <a:latin typeface="Arial"/>
              <a:cs typeface="Arial"/>
            </a:rPr>
            <a:t> </a:t>
          </a:r>
          <a:r>
            <a:rPr lang="en-US" sz="2500" dirty="0" err="1">
              <a:latin typeface="Arial"/>
              <a:cs typeface="Arial"/>
            </a:rPr>
            <a:t>phòng</a:t>
          </a:r>
          <a:endParaRPr lang="en-US" sz="2500" dirty="0">
            <a:latin typeface="Arial"/>
            <a:cs typeface="Arial"/>
          </a:endParaRPr>
        </a:p>
      </dgm:t>
    </dgm:pt>
    <dgm:pt modelId="{D6309168-53FA-4A95-86D5-F4AAF03DA276}" type="parTrans" cxnId="{2C0254C8-30DE-42B1-8437-A5A2738EE783}">
      <dgm:prSet/>
      <dgm:spPr/>
      <dgm:t>
        <a:bodyPr/>
        <a:lstStyle/>
        <a:p>
          <a:endParaRPr lang="en-US"/>
        </a:p>
      </dgm:t>
    </dgm:pt>
    <dgm:pt modelId="{E7940699-C9F5-489F-BD56-70E451FD8158}" type="sibTrans" cxnId="{2C0254C8-30DE-42B1-8437-A5A2738EE783}">
      <dgm:prSet/>
      <dgm:spPr/>
      <dgm:t>
        <a:bodyPr/>
        <a:lstStyle/>
        <a:p>
          <a:endParaRPr lang="en-US"/>
        </a:p>
      </dgm:t>
    </dgm:pt>
    <dgm:pt modelId="{38D2FA56-D1B1-5A4F-818D-5894831C97D1}">
      <dgm:prSet custT="1"/>
      <dgm:spPr/>
      <dgm:t>
        <a:bodyPr/>
        <a:lstStyle/>
        <a:p>
          <a:r>
            <a:rPr lang="en-US" sz="2400" dirty="0" smtClean="0"/>
            <a:t>7</a:t>
          </a:r>
          <a:endParaRPr lang="en-US" sz="2400" dirty="0"/>
        </a:p>
      </dgm:t>
    </dgm:pt>
    <dgm:pt modelId="{9F601F3D-591D-524B-90C8-8DA60767F8EF}" type="parTrans" cxnId="{AA9940AC-EA10-EE45-B85F-8A6A62EA8A78}">
      <dgm:prSet/>
      <dgm:spPr/>
      <dgm:t>
        <a:bodyPr/>
        <a:lstStyle/>
        <a:p>
          <a:endParaRPr lang="en-US"/>
        </a:p>
      </dgm:t>
    </dgm:pt>
    <dgm:pt modelId="{09B770C2-8514-D84E-8CB8-7DA17A066CEC}" type="sibTrans" cxnId="{AA9940AC-EA10-EE45-B85F-8A6A62EA8A78}">
      <dgm:prSet/>
      <dgm:spPr/>
      <dgm:t>
        <a:bodyPr/>
        <a:lstStyle/>
        <a:p>
          <a:endParaRPr lang="en-US"/>
        </a:p>
      </dgm:t>
    </dgm:pt>
    <dgm:pt modelId="{3BAE960E-F496-AA48-A57E-70D9B1B30A93}">
      <dgm:prSet custT="1"/>
      <dgm:spPr/>
      <dgm:t>
        <a:bodyPr/>
        <a:lstStyle/>
        <a:p>
          <a:r>
            <a:rPr lang="en-US" sz="2500" dirty="0" err="1" smtClean="0">
              <a:latin typeface="Arial"/>
              <a:cs typeface="Arial"/>
            </a:rPr>
            <a:t>Thông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báo</a:t>
          </a:r>
          <a:r>
            <a:rPr lang="en-US" sz="2500" dirty="0" smtClean="0">
              <a:latin typeface="Arial"/>
              <a:cs typeface="Arial"/>
            </a:rPr>
            <a:t>, </a:t>
          </a:r>
          <a:r>
            <a:rPr lang="en-US" sz="2500" dirty="0" err="1" smtClean="0">
              <a:latin typeface="Arial"/>
              <a:cs typeface="Arial"/>
            </a:rPr>
            <a:t>giám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sát</a:t>
          </a:r>
          <a:r>
            <a:rPr lang="en-US" sz="2500" dirty="0" smtClean="0">
              <a:latin typeface="Arial"/>
              <a:cs typeface="Arial"/>
            </a:rPr>
            <a:t>, </a:t>
          </a:r>
          <a:r>
            <a:rPr lang="en-US" sz="2500" dirty="0" err="1" smtClean="0">
              <a:latin typeface="Arial"/>
              <a:cs typeface="Arial"/>
            </a:rPr>
            <a:t>báo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cáo</a:t>
          </a:r>
          <a:r>
            <a:rPr lang="en-US" sz="2500" dirty="0" smtClean="0">
              <a:latin typeface="Arial"/>
              <a:cs typeface="Arial"/>
            </a:rPr>
            <a:t>, </a:t>
          </a:r>
          <a:r>
            <a:rPr lang="en-US" sz="2500" dirty="0" err="1" smtClean="0">
              <a:latin typeface="Arial"/>
              <a:cs typeface="Arial"/>
            </a:rPr>
            <a:t>thống</a:t>
          </a:r>
          <a:r>
            <a:rPr lang="en-US" sz="2500" dirty="0" smtClean="0">
              <a:latin typeface="Arial"/>
              <a:cs typeface="Arial"/>
            </a:rPr>
            <a:t> </a:t>
          </a:r>
          <a:r>
            <a:rPr lang="en-US" sz="2500" dirty="0" err="1" smtClean="0">
              <a:latin typeface="Arial"/>
              <a:cs typeface="Arial"/>
            </a:rPr>
            <a:t>kê</a:t>
          </a:r>
          <a:r>
            <a:rPr lang="en-US" sz="2500" dirty="0" smtClean="0"/>
            <a:t> </a:t>
          </a:r>
          <a:endParaRPr lang="en-US" sz="2500" dirty="0"/>
        </a:p>
      </dgm:t>
    </dgm:pt>
    <dgm:pt modelId="{82535FC3-CF76-EE4E-8BF4-E35D7083F81D}" type="parTrans" cxnId="{CEA51F96-7F75-6247-8F7F-DED8351FF63F}">
      <dgm:prSet/>
      <dgm:spPr/>
    </dgm:pt>
    <dgm:pt modelId="{33E86546-6A64-5D44-97FB-B3445F989C5A}" type="sibTrans" cxnId="{CEA51F96-7F75-6247-8F7F-DED8351FF63F}">
      <dgm:prSet/>
      <dgm:spPr/>
    </dgm:pt>
    <dgm:pt modelId="{EE186686-691D-4988-8096-B93EAD6F8C42}" type="pres">
      <dgm:prSet presAssocID="{B055A26B-528D-472A-B14B-79D9A8D2DA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11A17A-F613-402E-975B-1B0F06CB33FB}" type="pres">
      <dgm:prSet presAssocID="{F71A0034-5400-4313-822A-AEB4A6378E0E}" presName="composite" presStyleCnt="0"/>
      <dgm:spPr/>
    </dgm:pt>
    <dgm:pt modelId="{E06D3CEF-56D4-4BEF-B56E-A9F6997BF1E7}" type="pres">
      <dgm:prSet presAssocID="{F71A0034-5400-4313-822A-AEB4A6378E0E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D7B4A1-47B1-478D-8610-1C6980CC9E62}" type="pres">
      <dgm:prSet presAssocID="{F71A0034-5400-4313-822A-AEB4A6378E0E}" presName="descendantText" presStyleLbl="alignAcc1" presStyleIdx="0" presStyleCnt="8" custLinFactNeighborY="-9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19E3B0-AF15-4B0E-B29B-348DF339A6A5}" type="pres">
      <dgm:prSet presAssocID="{63C789DF-2D75-46DD-A841-9D2B640EFA81}" presName="sp" presStyleCnt="0"/>
      <dgm:spPr/>
    </dgm:pt>
    <dgm:pt modelId="{050E71B4-9D02-4D45-BE32-FD47131FF47A}" type="pres">
      <dgm:prSet presAssocID="{6101CE91-43DE-4AE1-994B-AFD90C861A9E}" presName="composite" presStyleCnt="0"/>
      <dgm:spPr/>
    </dgm:pt>
    <dgm:pt modelId="{6640E6CB-40D6-4E95-9756-466AD9A1E988}" type="pres">
      <dgm:prSet presAssocID="{6101CE91-43DE-4AE1-994B-AFD90C861A9E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F32BE-4E17-4240-AAE1-0A0842B018BF}" type="pres">
      <dgm:prSet presAssocID="{6101CE91-43DE-4AE1-994B-AFD90C861A9E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50BFD-850F-41AC-95C7-685B9519EC7D}" type="pres">
      <dgm:prSet presAssocID="{13AB5D98-D91E-43C6-812F-1C62290399F6}" presName="sp" presStyleCnt="0"/>
      <dgm:spPr/>
    </dgm:pt>
    <dgm:pt modelId="{DDC7C230-2514-420D-93FC-1DC56351A69C}" type="pres">
      <dgm:prSet presAssocID="{8121C9EA-E88D-46FE-ACAD-CF9336017EC8}" presName="composite" presStyleCnt="0"/>
      <dgm:spPr/>
    </dgm:pt>
    <dgm:pt modelId="{C7CEEB8D-D2CC-4914-83BA-D7686EC6BED1}" type="pres">
      <dgm:prSet presAssocID="{8121C9EA-E88D-46FE-ACAD-CF9336017EC8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823FF-7916-462A-B30D-C6220C583236}" type="pres">
      <dgm:prSet presAssocID="{8121C9EA-E88D-46FE-ACAD-CF9336017EC8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845CBE-2F33-40D8-AF95-66C06E1A94FD}" type="pres">
      <dgm:prSet presAssocID="{384FB0F6-CD8A-4198-8AEE-C78ACF8F9513}" presName="sp" presStyleCnt="0"/>
      <dgm:spPr/>
    </dgm:pt>
    <dgm:pt modelId="{EE903073-8CC2-4DA7-9218-FDC1AB54EC59}" type="pres">
      <dgm:prSet presAssocID="{3C950F09-BF3F-42DF-A2B5-6EA35CBFCBC9}" presName="composite" presStyleCnt="0"/>
      <dgm:spPr/>
    </dgm:pt>
    <dgm:pt modelId="{809E22AB-9002-4865-9B7D-1AEB362715CD}" type="pres">
      <dgm:prSet presAssocID="{3C950F09-BF3F-42DF-A2B5-6EA35CBFCBC9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E17D95-BC94-4437-93FA-8F5181A3637C}" type="pres">
      <dgm:prSet presAssocID="{3C950F09-BF3F-42DF-A2B5-6EA35CBFCBC9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E5022-58ED-41FB-BF79-94E08CBE4A61}" type="pres">
      <dgm:prSet presAssocID="{B7136F4F-D1EC-40A4-9CF6-8D7D2E884BD1}" presName="sp" presStyleCnt="0"/>
      <dgm:spPr/>
    </dgm:pt>
    <dgm:pt modelId="{27348705-429A-443E-8C45-D42B5C14DF02}" type="pres">
      <dgm:prSet presAssocID="{5495DF82-8864-412D-B26B-04BAB35AF6E0}" presName="composite" presStyleCnt="0"/>
      <dgm:spPr/>
    </dgm:pt>
    <dgm:pt modelId="{A5BD45E5-994D-4A52-AA92-3058EF2114E1}" type="pres">
      <dgm:prSet presAssocID="{5495DF82-8864-412D-B26B-04BAB35AF6E0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91E0AC-DAFD-47FC-9BFA-2F0CDBAD2CB8}" type="pres">
      <dgm:prSet presAssocID="{5495DF82-8864-412D-B26B-04BAB35AF6E0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975015-762F-4E3D-91A4-F2A9EF9D069E}" type="pres">
      <dgm:prSet presAssocID="{E8480032-7609-4AEB-868F-BD4F05CF34F5}" presName="sp" presStyleCnt="0"/>
      <dgm:spPr/>
    </dgm:pt>
    <dgm:pt modelId="{53695C5D-2B32-40C1-9714-E5B7FEF79A8C}" type="pres">
      <dgm:prSet presAssocID="{0E514DB2-BEFF-425F-966B-F61737CDEC7B}" presName="composite" presStyleCnt="0"/>
      <dgm:spPr/>
    </dgm:pt>
    <dgm:pt modelId="{3EF7075F-D37A-43A7-8472-B18C9C3F2D7B}" type="pres">
      <dgm:prSet presAssocID="{0E514DB2-BEFF-425F-966B-F61737CDEC7B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CDB68-1A79-40B8-B0FC-382055F3B1AA}" type="pres">
      <dgm:prSet presAssocID="{0E514DB2-BEFF-425F-966B-F61737CDEC7B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226CE-91B4-4A1C-8F03-52F27DE31AD2}" type="pres">
      <dgm:prSet presAssocID="{C13DF16B-BD4C-46E2-B416-807443DA7389}" presName="sp" presStyleCnt="0"/>
      <dgm:spPr/>
    </dgm:pt>
    <dgm:pt modelId="{1D8D0E9E-65FA-C24A-846E-16C144075BBD}" type="pres">
      <dgm:prSet presAssocID="{38D2FA56-D1B1-5A4F-818D-5894831C97D1}" presName="composite" presStyleCnt="0"/>
      <dgm:spPr/>
    </dgm:pt>
    <dgm:pt modelId="{BBDCB633-33E7-934B-BAF6-1D97878C9DDE}" type="pres">
      <dgm:prSet presAssocID="{38D2FA56-D1B1-5A4F-818D-5894831C97D1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FF080-A3E2-8C45-803B-DE83E36BF4C9}" type="pres">
      <dgm:prSet presAssocID="{38D2FA56-D1B1-5A4F-818D-5894831C97D1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76646-414B-B941-ACE1-C1848CEE993C}" type="pres">
      <dgm:prSet presAssocID="{09B770C2-8514-D84E-8CB8-7DA17A066CEC}" presName="sp" presStyleCnt="0"/>
      <dgm:spPr/>
    </dgm:pt>
    <dgm:pt modelId="{0EE01940-6801-4905-B540-A71BEF2AC1CF}" type="pres">
      <dgm:prSet presAssocID="{7AD3BCE2-418C-4581-AD5F-0A655BA6E2DB}" presName="composite" presStyleCnt="0"/>
      <dgm:spPr/>
    </dgm:pt>
    <dgm:pt modelId="{70CD19D8-E004-4EC3-9E7A-16487BB269CB}" type="pres">
      <dgm:prSet presAssocID="{7AD3BCE2-418C-4581-AD5F-0A655BA6E2DB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E692A0-3A90-4993-86ED-BF1B722870A7}" type="pres">
      <dgm:prSet presAssocID="{7AD3BCE2-418C-4581-AD5F-0A655BA6E2DB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394565-5BA5-5F47-A1BF-C84DDCB6FE35}" type="presOf" srcId="{B9CABD92-00C4-4681-8C73-590A608A43E7}" destId="{FA5F32BE-4E17-4240-AAE1-0A0842B018BF}" srcOrd="0" destOrd="0" presId="urn:microsoft.com/office/officeart/2005/8/layout/chevron2"/>
    <dgm:cxn modelId="{165B2BCC-A17B-44F3-A2F9-1AA5CCCD8254}" srcId="{F71A0034-5400-4313-822A-AEB4A6378E0E}" destId="{43E0A1D1-3B6D-4E0E-A638-BA1C04421BEC}" srcOrd="0" destOrd="0" parTransId="{EA5F649A-58D8-47A5-8535-25AF8C159F0F}" sibTransId="{7A6E601C-EA7C-433F-B15E-14861E4808F0}"/>
    <dgm:cxn modelId="{D3E7E1BE-7865-5F44-A0AB-420879D1EBEA}" type="presOf" srcId="{B055A26B-528D-472A-B14B-79D9A8D2DA91}" destId="{EE186686-691D-4988-8096-B93EAD6F8C42}" srcOrd="0" destOrd="0" presId="urn:microsoft.com/office/officeart/2005/8/layout/chevron2"/>
    <dgm:cxn modelId="{D997038E-6E68-F44D-809A-4C26CFB15D9A}" type="presOf" srcId="{7AD3BCE2-418C-4581-AD5F-0A655BA6E2DB}" destId="{70CD19D8-E004-4EC3-9E7A-16487BB269CB}" srcOrd="0" destOrd="0" presId="urn:microsoft.com/office/officeart/2005/8/layout/chevron2"/>
    <dgm:cxn modelId="{2D797CE5-2E85-2E42-A025-F2492B496415}" type="presOf" srcId="{0E514DB2-BEFF-425F-966B-F61737CDEC7B}" destId="{3EF7075F-D37A-43A7-8472-B18C9C3F2D7B}" srcOrd="0" destOrd="0" presId="urn:microsoft.com/office/officeart/2005/8/layout/chevron2"/>
    <dgm:cxn modelId="{636A72E7-5FB7-204E-B6A4-E229F8F08948}" type="presOf" srcId="{3F6ED537-0D1B-4963-8A64-4D41A212863B}" destId="{58FCDB68-1A79-40B8-B0FC-382055F3B1AA}" srcOrd="0" destOrd="0" presId="urn:microsoft.com/office/officeart/2005/8/layout/chevron2"/>
    <dgm:cxn modelId="{7A4B0897-9040-8E4A-B4AA-B2E18B4A1509}" type="presOf" srcId="{43E0A1D1-3B6D-4E0E-A638-BA1C04421BEC}" destId="{29D7B4A1-47B1-478D-8610-1C6980CC9E62}" srcOrd="0" destOrd="0" presId="urn:microsoft.com/office/officeart/2005/8/layout/chevron2"/>
    <dgm:cxn modelId="{C747AA77-6BB0-1D4F-8080-F61A88972FE4}" type="presOf" srcId="{6FA03A2C-A466-4B57-A865-95CE8FB7E1CA}" destId="{DAE17D95-BC94-4437-93FA-8F5181A3637C}" srcOrd="0" destOrd="0" presId="urn:microsoft.com/office/officeart/2005/8/layout/chevron2"/>
    <dgm:cxn modelId="{FB1BC10C-5E94-4A72-A50C-088A0230E108}" srcId="{3C950F09-BF3F-42DF-A2B5-6EA35CBFCBC9}" destId="{6FA03A2C-A466-4B57-A865-95CE8FB7E1CA}" srcOrd="0" destOrd="0" parTransId="{F0B21C55-3AE3-4BBA-B85A-958D41AF9D2E}" sibTransId="{FF841987-15C1-4E21-8FD2-CD4E84DE6621}"/>
    <dgm:cxn modelId="{06E7E17E-8BE5-4C88-9BD6-12608194A836}" srcId="{B055A26B-528D-472A-B14B-79D9A8D2DA91}" destId="{8121C9EA-E88D-46FE-ACAD-CF9336017EC8}" srcOrd="2" destOrd="0" parTransId="{66ADE54A-955F-4F4D-8EA8-5DEF49763FA4}" sibTransId="{384FB0F6-CD8A-4198-8AEE-C78ACF8F9513}"/>
    <dgm:cxn modelId="{8B304ABD-C15E-4C2A-94CD-7A915575BA2C}" srcId="{B055A26B-528D-472A-B14B-79D9A8D2DA91}" destId="{F71A0034-5400-4313-822A-AEB4A6378E0E}" srcOrd="0" destOrd="0" parTransId="{30DA8395-BAEA-4388-A674-39DE33A94A22}" sibTransId="{63C789DF-2D75-46DD-A841-9D2B640EFA81}"/>
    <dgm:cxn modelId="{B80F150D-ADE5-6946-9062-F50CB8491747}" type="presOf" srcId="{408F499A-889F-463A-B481-64BDDDE41F98}" destId="{DFE692A0-3A90-4993-86ED-BF1B722870A7}" srcOrd="0" destOrd="0" presId="urn:microsoft.com/office/officeart/2005/8/layout/chevron2"/>
    <dgm:cxn modelId="{73945692-EA5D-432B-AAE0-AB733E2F4ADE}" srcId="{B055A26B-528D-472A-B14B-79D9A8D2DA91}" destId="{5495DF82-8864-412D-B26B-04BAB35AF6E0}" srcOrd="4" destOrd="0" parTransId="{4AC1C525-2389-4DFE-85DA-AF7DA06D09A5}" sibTransId="{E8480032-7609-4AEB-868F-BD4F05CF34F5}"/>
    <dgm:cxn modelId="{0DA27669-7B36-8F45-9B56-13BE120FFB39}" type="presOf" srcId="{3BAE960E-F496-AA48-A57E-70D9B1B30A93}" destId="{D85FF080-A3E2-8C45-803B-DE83E36BF4C9}" srcOrd="0" destOrd="0" presId="urn:microsoft.com/office/officeart/2005/8/layout/chevron2"/>
    <dgm:cxn modelId="{54F1809E-16A0-284E-906C-027E9E51C24C}" type="presOf" srcId="{6101CE91-43DE-4AE1-994B-AFD90C861A9E}" destId="{6640E6CB-40D6-4E95-9756-466AD9A1E988}" srcOrd="0" destOrd="0" presId="urn:microsoft.com/office/officeart/2005/8/layout/chevron2"/>
    <dgm:cxn modelId="{8507F725-9B47-41C4-B590-D236045E3208}" srcId="{8121C9EA-E88D-46FE-ACAD-CF9336017EC8}" destId="{1A4EE7D9-C666-46F2-9579-EA324903735C}" srcOrd="0" destOrd="0" parTransId="{E2AAC374-1FAD-498E-9C7F-1182CBD1E6BD}" sibTransId="{8D03E703-A733-4CFB-96B4-032ACA23BC1A}"/>
    <dgm:cxn modelId="{CEA51F96-7F75-6247-8F7F-DED8351FF63F}" srcId="{38D2FA56-D1B1-5A4F-818D-5894831C97D1}" destId="{3BAE960E-F496-AA48-A57E-70D9B1B30A93}" srcOrd="0" destOrd="0" parTransId="{82535FC3-CF76-EE4E-8BF4-E35D7083F81D}" sibTransId="{33E86546-6A64-5D44-97FB-B3445F989C5A}"/>
    <dgm:cxn modelId="{3FAEBFEC-2B01-4E29-848A-2A44C49CC74E}" srcId="{B055A26B-528D-472A-B14B-79D9A8D2DA91}" destId="{6101CE91-43DE-4AE1-994B-AFD90C861A9E}" srcOrd="1" destOrd="0" parTransId="{D319B941-4F3A-40F5-945A-7328F153FCB6}" sibTransId="{13AB5D98-D91E-43C6-812F-1C62290399F6}"/>
    <dgm:cxn modelId="{483D0D20-3B89-4594-B43E-66FEBF9252EB}" srcId="{5495DF82-8864-412D-B26B-04BAB35AF6E0}" destId="{250DD182-D43D-4790-92DD-A32F40B52961}" srcOrd="0" destOrd="0" parTransId="{B48E05F7-21F2-41F1-8763-D26F5632989F}" sibTransId="{F2BAC709-4B60-4433-A36B-60906FAC932C}"/>
    <dgm:cxn modelId="{940FB321-C3F8-3E46-913C-005E6B41F8D5}" type="presOf" srcId="{250DD182-D43D-4790-92DD-A32F40B52961}" destId="{0891E0AC-DAFD-47FC-9BFA-2F0CDBAD2CB8}" srcOrd="0" destOrd="0" presId="urn:microsoft.com/office/officeart/2005/8/layout/chevron2"/>
    <dgm:cxn modelId="{44ECB1B2-0DF1-4D57-839E-299DD7C0C00E}" srcId="{B055A26B-528D-472A-B14B-79D9A8D2DA91}" destId="{7AD3BCE2-418C-4581-AD5F-0A655BA6E2DB}" srcOrd="7" destOrd="0" parTransId="{88469213-D917-4221-B3FA-3FE88C507D23}" sibTransId="{D4D5D80F-4C36-4F8A-BDAD-9CDE195FB3FB}"/>
    <dgm:cxn modelId="{31FE1718-4A01-434C-8825-B118DAE92EB0}" type="presOf" srcId="{8121C9EA-E88D-46FE-ACAD-CF9336017EC8}" destId="{C7CEEB8D-D2CC-4914-83BA-D7686EC6BED1}" srcOrd="0" destOrd="0" presId="urn:microsoft.com/office/officeart/2005/8/layout/chevron2"/>
    <dgm:cxn modelId="{0B8C577A-D666-4981-81B8-5517EC33D155}" srcId="{6101CE91-43DE-4AE1-994B-AFD90C861A9E}" destId="{B9CABD92-00C4-4681-8C73-590A608A43E7}" srcOrd="0" destOrd="0" parTransId="{4EEA15A5-D94A-495A-B061-75910033C5C0}" sibTransId="{A632D664-E3EC-4F62-9F3E-607F809395F5}"/>
    <dgm:cxn modelId="{E0C34135-D317-417B-919E-BC0039683367}" srcId="{0E514DB2-BEFF-425F-966B-F61737CDEC7B}" destId="{3F6ED537-0D1B-4963-8A64-4D41A212863B}" srcOrd="0" destOrd="0" parTransId="{79647D5A-F575-4B85-98E4-EB66A3862A2E}" sibTransId="{D7142FD5-3A73-4A0E-9792-B785E9D0134E}"/>
    <dgm:cxn modelId="{B3CA90AA-3A24-8C47-B957-07DEAA20E104}" type="presOf" srcId="{1A4EE7D9-C666-46F2-9579-EA324903735C}" destId="{615823FF-7916-462A-B30D-C6220C583236}" srcOrd="0" destOrd="0" presId="urn:microsoft.com/office/officeart/2005/8/layout/chevron2"/>
    <dgm:cxn modelId="{A5C5C0D0-A262-3049-89EA-5A0CFFF97BA2}" type="presOf" srcId="{3C950F09-BF3F-42DF-A2B5-6EA35CBFCBC9}" destId="{809E22AB-9002-4865-9B7D-1AEB362715CD}" srcOrd="0" destOrd="0" presId="urn:microsoft.com/office/officeart/2005/8/layout/chevron2"/>
    <dgm:cxn modelId="{2C0254C8-30DE-42B1-8437-A5A2738EE783}" srcId="{7AD3BCE2-418C-4581-AD5F-0A655BA6E2DB}" destId="{408F499A-889F-463A-B481-64BDDDE41F98}" srcOrd="0" destOrd="0" parTransId="{D6309168-53FA-4A95-86D5-F4AAF03DA276}" sibTransId="{E7940699-C9F5-489F-BD56-70E451FD8158}"/>
    <dgm:cxn modelId="{BEBB393B-B9D4-4190-899E-BB4E37563AF8}" srcId="{B055A26B-528D-472A-B14B-79D9A8D2DA91}" destId="{0E514DB2-BEFF-425F-966B-F61737CDEC7B}" srcOrd="5" destOrd="0" parTransId="{D4A9FAB6-4B6C-4EDA-93FA-2BB9F8503824}" sibTransId="{C13DF16B-BD4C-46E2-B416-807443DA7389}"/>
    <dgm:cxn modelId="{C01D0E95-4D8F-3646-9D88-91E37F2BA2E8}" type="presOf" srcId="{38D2FA56-D1B1-5A4F-818D-5894831C97D1}" destId="{BBDCB633-33E7-934B-BAF6-1D97878C9DDE}" srcOrd="0" destOrd="0" presId="urn:microsoft.com/office/officeart/2005/8/layout/chevron2"/>
    <dgm:cxn modelId="{C22A23D7-E45B-9945-91E7-36F675C64C96}" type="presOf" srcId="{5495DF82-8864-412D-B26B-04BAB35AF6E0}" destId="{A5BD45E5-994D-4A52-AA92-3058EF2114E1}" srcOrd="0" destOrd="0" presId="urn:microsoft.com/office/officeart/2005/8/layout/chevron2"/>
    <dgm:cxn modelId="{FAD2982D-6CFE-974D-B6FB-35A881669A5F}" type="presOf" srcId="{F71A0034-5400-4313-822A-AEB4A6378E0E}" destId="{E06D3CEF-56D4-4BEF-B56E-A9F6997BF1E7}" srcOrd="0" destOrd="0" presId="urn:microsoft.com/office/officeart/2005/8/layout/chevron2"/>
    <dgm:cxn modelId="{CE458036-4772-4B6C-BFCA-00AF9681E6D2}" srcId="{B055A26B-528D-472A-B14B-79D9A8D2DA91}" destId="{3C950F09-BF3F-42DF-A2B5-6EA35CBFCBC9}" srcOrd="3" destOrd="0" parTransId="{6AE1C15E-AE0F-4D44-81CD-E1934FE34A5C}" sibTransId="{B7136F4F-D1EC-40A4-9CF6-8D7D2E884BD1}"/>
    <dgm:cxn modelId="{AA9940AC-EA10-EE45-B85F-8A6A62EA8A78}" srcId="{B055A26B-528D-472A-B14B-79D9A8D2DA91}" destId="{38D2FA56-D1B1-5A4F-818D-5894831C97D1}" srcOrd="6" destOrd="0" parTransId="{9F601F3D-591D-524B-90C8-8DA60767F8EF}" sibTransId="{09B770C2-8514-D84E-8CB8-7DA17A066CEC}"/>
    <dgm:cxn modelId="{F5038EAB-B73D-BF43-9B98-56B36BA99EF9}" type="presParOf" srcId="{EE186686-691D-4988-8096-B93EAD6F8C42}" destId="{A211A17A-F613-402E-975B-1B0F06CB33FB}" srcOrd="0" destOrd="0" presId="urn:microsoft.com/office/officeart/2005/8/layout/chevron2"/>
    <dgm:cxn modelId="{5435E957-09F5-6548-A0B0-083451D83767}" type="presParOf" srcId="{A211A17A-F613-402E-975B-1B0F06CB33FB}" destId="{E06D3CEF-56D4-4BEF-B56E-A9F6997BF1E7}" srcOrd="0" destOrd="0" presId="urn:microsoft.com/office/officeart/2005/8/layout/chevron2"/>
    <dgm:cxn modelId="{D00AEFF3-A094-404A-BC43-E5C7D31AB5BA}" type="presParOf" srcId="{A211A17A-F613-402E-975B-1B0F06CB33FB}" destId="{29D7B4A1-47B1-478D-8610-1C6980CC9E62}" srcOrd="1" destOrd="0" presId="urn:microsoft.com/office/officeart/2005/8/layout/chevron2"/>
    <dgm:cxn modelId="{A62504BC-9E00-794F-B91C-F568F2DDF889}" type="presParOf" srcId="{EE186686-691D-4988-8096-B93EAD6F8C42}" destId="{7019E3B0-AF15-4B0E-B29B-348DF339A6A5}" srcOrd="1" destOrd="0" presId="urn:microsoft.com/office/officeart/2005/8/layout/chevron2"/>
    <dgm:cxn modelId="{3B2902B4-7B6B-F242-9A60-B8D4A087F9C0}" type="presParOf" srcId="{EE186686-691D-4988-8096-B93EAD6F8C42}" destId="{050E71B4-9D02-4D45-BE32-FD47131FF47A}" srcOrd="2" destOrd="0" presId="urn:microsoft.com/office/officeart/2005/8/layout/chevron2"/>
    <dgm:cxn modelId="{AA83A708-2FB6-4B4A-9792-36E27BBCA815}" type="presParOf" srcId="{050E71B4-9D02-4D45-BE32-FD47131FF47A}" destId="{6640E6CB-40D6-4E95-9756-466AD9A1E988}" srcOrd="0" destOrd="0" presId="urn:microsoft.com/office/officeart/2005/8/layout/chevron2"/>
    <dgm:cxn modelId="{9C71A0A5-471F-D045-B319-5489A7C7765A}" type="presParOf" srcId="{050E71B4-9D02-4D45-BE32-FD47131FF47A}" destId="{FA5F32BE-4E17-4240-AAE1-0A0842B018BF}" srcOrd="1" destOrd="0" presId="urn:microsoft.com/office/officeart/2005/8/layout/chevron2"/>
    <dgm:cxn modelId="{2F4A5CA3-9C79-3846-940C-059B45B30172}" type="presParOf" srcId="{EE186686-691D-4988-8096-B93EAD6F8C42}" destId="{63850BFD-850F-41AC-95C7-685B9519EC7D}" srcOrd="3" destOrd="0" presId="urn:microsoft.com/office/officeart/2005/8/layout/chevron2"/>
    <dgm:cxn modelId="{00D20B60-406B-844E-82F3-EC243FC6E917}" type="presParOf" srcId="{EE186686-691D-4988-8096-B93EAD6F8C42}" destId="{DDC7C230-2514-420D-93FC-1DC56351A69C}" srcOrd="4" destOrd="0" presId="urn:microsoft.com/office/officeart/2005/8/layout/chevron2"/>
    <dgm:cxn modelId="{EBD768AD-05AB-9F41-8DD1-45046E6B5BA6}" type="presParOf" srcId="{DDC7C230-2514-420D-93FC-1DC56351A69C}" destId="{C7CEEB8D-D2CC-4914-83BA-D7686EC6BED1}" srcOrd="0" destOrd="0" presId="urn:microsoft.com/office/officeart/2005/8/layout/chevron2"/>
    <dgm:cxn modelId="{536996E5-CAC6-8E4E-A50C-59F1E39EECEB}" type="presParOf" srcId="{DDC7C230-2514-420D-93FC-1DC56351A69C}" destId="{615823FF-7916-462A-B30D-C6220C583236}" srcOrd="1" destOrd="0" presId="urn:microsoft.com/office/officeart/2005/8/layout/chevron2"/>
    <dgm:cxn modelId="{79ED078E-914E-134F-986A-589F7EECEFE6}" type="presParOf" srcId="{EE186686-691D-4988-8096-B93EAD6F8C42}" destId="{D1845CBE-2F33-40D8-AF95-66C06E1A94FD}" srcOrd="5" destOrd="0" presId="urn:microsoft.com/office/officeart/2005/8/layout/chevron2"/>
    <dgm:cxn modelId="{6BCE20AC-9223-7A49-B6D9-D3886F5F8F3E}" type="presParOf" srcId="{EE186686-691D-4988-8096-B93EAD6F8C42}" destId="{EE903073-8CC2-4DA7-9218-FDC1AB54EC59}" srcOrd="6" destOrd="0" presId="urn:microsoft.com/office/officeart/2005/8/layout/chevron2"/>
    <dgm:cxn modelId="{BECE1BC3-6D25-CC47-9A01-6EA261B47B82}" type="presParOf" srcId="{EE903073-8CC2-4DA7-9218-FDC1AB54EC59}" destId="{809E22AB-9002-4865-9B7D-1AEB362715CD}" srcOrd="0" destOrd="0" presId="urn:microsoft.com/office/officeart/2005/8/layout/chevron2"/>
    <dgm:cxn modelId="{E110F239-0C93-AB4B-B528-98D21843419D}" type="presParOf" srcId="{EE903073-8CC2-4DA7-9218-FDC1AB54EC59}" destId="{DAE17D95-BC94-4437-93FA-8F5181A3637C}" srcOrd="1" destOrd="0" presId="urn:microsoft.com/office/officeart/2005/8/layout/chevron2"/>
    <dgm:cxn modelId="{D5E8DB63-524F-5840-8DC2-D6ED8426CBE6}" type="presParOf" srcId="{EE186686-691D-4988-8096-B93EAD6F8C42}" destId="{9CCE5022-58ED-41FB-BF79-94E08CBE4A61}" srcOrd="7" destOrd="0" presId="urn:microsoft.com/office/officeart/2005/8/layout/chevron2"/>
    <dgm:cxn modelId="{F008A20A-E3D3-6D4C-82AF-524B134D805D}" type="presParOf" srcId="{EE186686-691D-4988-8096-B93EAD6F8C42}" destId="{27348705-429A-443E-8C45-D42B5C14DF02}" srcOrd="8" destOrd="0" presId="urn:microsoft.com/office/officeart/2005/8/layout/chevron2"/>
    <dgm:cxn modelId="{9AA37AB9-C024-9C46-899A-ACE44A07F2C7}" type="presParOf" srcId="{27348705-429A-443E-8C45-D42B5C14DF02}" destId="{A5BD45E5-994D-4A52-AA92-3058EF2114E1}" srcOrd="0" destOrd="0" presId="urn:microsoft.com/office/officeart/2005/8/layout/chevron2"/>
    <dgm:cxn modelId="{51370DE6-FB78-4441-ADB2-4F5D59A0F4FE}" type="presParOf" srcId="{27348705-429A-443E-8C45-D42B5C14DF02}" destId="{0891E0AC-DAFD-47FC-9BFA-2F0CDBAD2CB8}" srcOrd="1" destOrd="0" presId="urn:microsoft.com/office/officeart/2005/8/layout/chevron2"/>
    <dgm:cxn modelId="{E1B90C88-8020-4847-96B1-5F7039454DD4}" type="presParOf" srcId="{EE186686-691D-4988-8096-B93EAD6F8C42}" destId="{8D975015-762F-4E3D-91A4-F2A9EF9D069E}" srcOrd="9" destOrd="0" presId="urn:microsoft.com/office/officeart/2005/8/layout/chevron2"/>
    <dgm:cxn modelId="{D7F127B0-9784-6B43-9794-F5F8131C6B08}" type="presParOf" srcId="{EE186686-691D-4988-8096-B93EAD6F8C42}" destId="{53695C5D-2B32-40C1-9714-E5B7FEF79A8C}" srcOrd="10" destOrd="0" presId="urn:microsoft.com/office/officeart/2005/8/layout/chevron2"/>
    <dgm:cxn modelId="{A384DEA6-E9D4-D445-8EAE-E80734D60ECA}" type="presParOf" srcId="{53695C5D-2B32-40C1-9714-E5B7FEF79A8C}" destId="{3EF7075F-D37A-43A7-8472-B18C9C3F2D7B}" srcOrd="0" destOrd="0" presId="urn:microsoft.com/office/officeart/2005/8/layout/chevron2"/>
    <dgm:cxn modelId="{61571D61-A24E-4647-84B7-ACDCCEF16464}" type="presParOf" srcId="{53695C5D-2B32-40C1-9714-E5B7FEF79A8C}" destId="{58FCDB68-1A79-40B8-B0FC-382055F3B1AA}" srcOrd="1" destOrd="0" presId="urn:microsoft.com/office/officeart/2005/8/layout/chevron2"/>
    <dgm:cxn modelId="{F9EEEA90-185C-4744-836F-A75281A43CDB}" type="presParOf" srcId="{EE186686-691D-4988-8096-B93EAD6F8C42}" destId="{A16226CE-91B4-4A1C-8F03-52F27DE31AD2}" srcOrd="11" destOrd="0" presId="urn:microsoft.com/office/officeart/2005/8/layout/chevron2"/>
    <dgm:cxn modelId="{A92CBB6C-2CE6-6940-9B4F-8267D171B082}" type="presParOf" srcId="{EE186686-691D-4988-8096-B93EAD6F8C42}" destId="{1D8D0E9E-65FA-C24A-846E-16C144075BBD}" srcOrd="12" destOrd="0" presId="urn:microsoft.com/office/officeart/2005/8/layout/chevron2"/>
    <dgm:cxn modelId="{7BD4803F-D843-DB47-A2E6-1E135B4F44C7}" type="presParOf" srcId="{1D8D0E9E-65FA-C24A-846E-16C144075BBD}" destId="{BBDCB633-33E7-934B-BAF6-1D97878C9DDE}" srcOrd="0" destOrd="0" presId="urn:microsoft.com/office/officeart/2005/8/layout/chevron2"/>
    <dgm:cxn modelId="{D54292B8-0421-4D41-90BA-85212EAD62E1}" type="presParOf" srcId="{1D8D0E9E-65FA-C24A-846E-16C144075BBD}" destId="{D85FF080-A3E2-8C45-803B-DE83E36BF4C9}" srcOrd="1" destOrd="0" presId="urn:microsoft.com/office/officeart/2005/8/layout/chevron2"/>
    <dgm:cxn modelId="{4D67A701-E03B-E745-8A22-681C0620D730}" type="presParOf" srcId="{EE186686-691D-4988-8096-B93EAD6F8C42}" destId="{6CC76646-414B-B941-ACE1-C1848CEE993C}" srcOrd="13" destOrd="0" presId="urn:microsoft.com/office/officeart/2005/8/layout/chevron2"/>
    <dgm:cxn modelId="{56BD2632-A4EC-AC4B-8A4E-F931EE637B1F}" type="presParOf" srcId="{EE186686-691D-4988-8096-B93EAD6F8C42}" destId="{0EE01940-6801-4905-B540-A71BEF2AC1CF}" srcOrd="14" destOrd="0" presId="urn:microsoft.com/office/officeart/2005/8/layout/chevron2"/>
    <dgm:cxn modelId="{72FA677B-E010-494B-97E9-1E57B14908F7}" type="presParOf" srcId="{0EE01940-6801-4905-B540-A71BEF2AC1CF}" destId="{70CD19D8-E004-4EC3-9E7A-16487BB269CB}" srcOrd="0" destOrd="0" presId="urn:microsoft.com/office/officeart/2005/8/layout/chevron2"/>
    <dgm:cxn modelId="{71C6E26C-A959-D043-A82D-1CAA467EE4FB}" type="presParOf" srcId="{0EE01940-6801-4905-B540-A71BEF2AC1CF}" destId="{DFE692A0-3A90-4993-86ED-BF1B722870A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0A844A-4C20-4CA6-8C0B-B4D83668733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0670AF-E838-4DE1-813D-A62ECA899884}">
      <dgm:prSet phldrT="[Text]"/>
      <dgm:spPr>
        <a:gradFill rotWithShape="0">
          <a:gsLst>
            <a:gs pos="0">
              <a:srgbClr val="00B0F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l"/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Nên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XN TORCHS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ở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trẻ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sơ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sinh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có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dấu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hiệu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Zika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bẩm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sinh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.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Ngoài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g/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đ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Sơ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sinh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,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chỉ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làm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khi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có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nghi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dirty="0" err="1" smtClean="0">
              <a:solidFill>
                <a:srgbClr val="002060"/>
              </a:solidFill>
              <a:latin typeface="Arial"/>
              <a:cs typeface="Arial"/>
            </a:rPr>
            <a:t>ngờ</a:t>
          </a:r>
          <a:r>
            <a:rPr lang="en-US" dirty="0" smtClean="0">
              <a:solidFill>
                <a:srgbClr val="002060"/>
              </a:solidFill>
              <a:latin typeface="Arial"/>
              <a:cs typeface="Arial"/>
            </a:rPr>
            <a:t>  </a:t>
          </a:r>
          <a:endParaRPr lang="en-US" dirty="0">
            <a:solidFill>
              <a:srgbClr val="002060"/>
            </a:solidFill>
            <a:latin typeface="Arial"/>
            <a:cs typeface="Arial"/>
          </a:endParaRPr>
        </a:p>
      </dgm:t>
    </dgm:pt>
    <dgm:pt modelId="{0E3B89C2-9618-4377-A4A2-B74CC5DDBCEB}" type="parTrans" cxnId="{10BB671D-BA89-4AE9-8E62-341103AD9A23}">
      <dgm:prSet/>
      <dgm:spPr/>
      <dgm:t>
        <a:bodyPr/>
        <a:lstStyle/>
        <a:p>
          <a:endParaRPr lang="en-US"/>
        </a:p>
      </dgm:t>
    </dgm:pt>
    <dgm:pt modelId="{A327B0C3-D9A0-4269-9136-B4DDE2A095D4}" type="sibTrans" cxnId="{10BB671D-BA89-4AE9-8E62-341103AD9A23}">
      <dgm:prSet/>
      <dgm:spPr/>
      <dgm:t>
        <a:bodyPr/>
        <a:lstStyle/>
        <a:p>
          <a:endParaRPr lang="en-US"/>
        </a:p>
      </dgm:t>
    </dgm:pt>
    <dgm:pt modelId="{1A352CBB-6DA5-4E3B-BAFE-790078BF08E4}">
      <dgm:prSet phldrT="[Text]"/>
      <dgm:spPr>
        <a:gradFill rotWithShape="0">
          <a:gsLst>
            <a:gs pos="0">
              <a:srgbClr val="00B0F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l"/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Không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XN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máu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cuống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rốn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vì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có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thể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(+)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giả</a:t>
          </a:r>
          <a:endParaRPr lang="en-US" i="0" dirty="0">
            <a:solidFill>
              <a:srgbClr val="002060"/>
            </a:solidFill>
            <a:latin typeface="Arial"/>
            <a:cs typeface="Arial"/>
          </a:endParaRPr>
        </a:p>
      </dgm:t>
    </dgm:pt>
    <dgm:pt modelId="{242B8C18-3497-45A0-81A7-30C01C76B0F5}" type="parTrans" cxnId="{1E450B1D-4302-4A2A-8A2F-BAE2C5F4F83B}">
      <dgm:prSet/>
      <dgm:spPr/>
      <dgm:t>
        <a:bodyPr/>
        <a:lstStyle/>
        <a:p>
          <a:endParaRPr lang="en-US"/>
        </a:p>
      </dgm:t>
    </dgm:pt>
    <dgm:pt modelId="{250029FF-23F2-4649-96C7-CC4ACA2789D8}" type="sibTrans" cxnId="{1E450B1D-4302-4A2A-8A2F-BAE2C5F4F83B}">
      <dgm:prSet/>
      <dgm:spPr/>
      <dgm:t>
        <a:bodyPr/>
        <a:lstStyle/>
        <a:p>
          <a:endParaRPr lang="en-US"/>
        </a:p>
      </dgm:t>
    </dgm:pt>
    <dgm:pt modelId="{B568AE91-17BA-44CA-A112-BF2783AFC6C2}">
      <dgm:prSet phldrT="[Text]"/>
      <dgm:spPr>
        <a:gradFill rotWithShape="0">
          <a:gsLst>
            <a:gs pos="0">
              <a:srgbClr val="00B0F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dgm:spPr>
      <dgm:t>
        <a:bodyPr/>
        <a:lstStyle/>
        <a:p>
          <a:pPr algn="l"/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Nên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lấy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máu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XN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trong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vòng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48 h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đầu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sau</a:t>
          </a:r>
          <a:r>
            <a:rPr lang="en-US" i="0" dirty="0" smtClean="0">
              <a:solidFill>
                <a:srgbClr val="002060"/>
              </a:solidFill>
              <a:latin typeface="Arial"/>
              <a:cs typeface="Arial"/>
            </a:rPr>
            <a:t> </a:t>
          </a:r>
          <a:r>
            <a:rPr lang="en-US" i="0" dirty="0" err="1" smtClean="0">
              <a:solidFill>
                <a:srgbClr val="002060"/>
              </a:solidFill>
              <a:latin typeface="Arial"/>
              <a:cs typeface="Arial"/>
            </a:rPr>
            <a:t>sinh</a:t>
          </a:r>
          <a:endParaRPr lang="en-US" i="0" dirty="0">
            <a:solidFill>
              <a:srgbClr val="002060"/>
            </a:solidFill>
            <a:latin typeface="Arial"/>
            <a:cs typeface="Arial"/>
          </a:endParaRPr>
        </a:p>
      </dgm:t>
    </dgm:pt>
    <dgm:pt modelId="{09B5A21D-EFF4-4F2F-926B-B1B4B48BA81A}" type="sibTrans" cxnId="{052B055D-3E5C-430B-8260-1DE6F435F10C}">
      <dgm:prSet/>
      <dgm:spPr/>
      <dgm:t>
        <a:bodyPr/>
        <a:lstStyle/>
        <a:p>
          <a:endParaRPr lang="en-US"/>
        </a:p>
      </dgm:t>
    </dgm:pt>
    <dgm:pt modelId="{D3EB8F8E-02A0-4178-911A-D223424BAF8C}" type="parTrans" cxnId="{052B055D-3E5C-430B-8260-1DE6F435F10C}">
      <dgm:prSet/>
      <dgm:spPr/>
      <dgm:t>
        <a:bodyPr/>
        <a:lstStyle/>
        <a:p>
          <a:endParaRPr lang="en-US"/>
        </a:p>
      </dgm:t>
    </dgm:pt>
    <dgm:pt modelId="{05E6660E-7255-4031-8CC3-3206C8281006}" type="pres">
      <dgm:prSet presAssocID="{440A844A-4C20-4CA6-8C0B-B4D83668733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3202B7-28F0-4C5B-9794-BE5530F720B8}" type="pres">
      <dgm:prSet presAssocID="{F00670AF-E838-4DE1-813D-A62ECA899884}" presName="circle1" presStyleLbl="node1" presStyleIdx="0" presStyleCnt="3"/>
      <dgm:spPr>
        <a:solidFill>
          <a:schemeClr val="accent4">
            <a:lumMod val="20000"/>
            <a:lumOff val="80000"/>
          </a:schemeClr>
        </a:solidFill>
      </dgm:spPr>
    </dgm:pt>
    <dgm:pt modelId="{65CE0874-7208-4E1A-A6C3-90087B18413B}" type="pres">
      <dgm:prSet presAssocID="{F00670AF-E838-4DE1-813D-A62ECA899884}" presName="space" presStyleCnt="0"/>
      <dgm:spPr/>
    </dgm:pt>
    <dgm:pt modelId="{74384AF9-103D-4906-83A2-DC4601388CC7}" type="pres">
      <dgm:prSet presAssocID="{F00670AF-E838-4DE1-813D-A62ECA899884}" presName="rect1" presStyleLbl="alignAcc1" presStyleIdx="0" presStyleCnt="3" custScaleY="113150" custLinFactNeighborX="393" custLinFactNeighborY="-1529"/>
      <dgm:spPr/>
      <dgm:t>
        <a:bodyPr/>
        <a:lstStyle/>
        <a:p>
          <a:endParaRPr lang="en-US"/>
        </a:p>
      </dgm:t>
    </dgm:pt>
    <dgm:pt modelId="{6D94FC6A-623E-41A3-905C-BB5E1FD2A0B8}" type="pres">
      <dgm:prSet presAssocID="{B568AE91-17BA-44CA-A112-BF2783AFC6C2}" presName="vertSpace2" presStyleLbl="node1" presStyleIdx="0" presStyleCnt="3"/>
      <dgm:spPr/>
    </dgm:pt>
    <dgm:pt modelId="{6CDC7A44-D44C-4419-B60F-C6DFB6A19F65}" type="pres">
      <dgm:prSet presAssocID="{B568AE91-17BA-44CA-A112-BF2783AFC6C2}" presName="circle2" presStyleLbl="node1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3ABD2C53-F898-44E1-9065-5F5FF62BE684}" type="pres">
      <dgm:prSet presAssocID="{B568AE91-17BA-44CA-A112-BF2783AFC6C2}" presName="rect2" presStyleLbl="alignAcc1" presStyleIdx="1" presStyleCnt="3"/>
      <dgm:spPr/>
      <dgm:t>
        <a:bodyPr/>
        <a:lstStyle/>
        <a:p>
          <a:endParaRPr lang="en-US"/>
        </a:p>
      </dgm:t>
    </dgm:pt>
    <dgm:pt modelId="{F6094FA4-D91C-4ABF-90C0-1764D4B403E4}" type="pres">
      <dgm:prSet presAssocID="{1A352CBB-6DA5-4E3B-BAFE-790078BF08E4}" presName="vertSpace3" presStyleLbl="node1" presStyleIdx="1" presStyleCnt="3"/>
      <dgm:spPr/>
    </dgm:pt>
    <dgm:pt modelId="{30D70990-1345-4357-99A4-BE227D0EA0FF}" type="pres">
      <dgm:prSet presAssocID="{1A352CBB-6DA5-4E3B-BAFE-790078BF08E4}" presName="circle3" presStyleLbl="node1" presStyleIdx="2" presStyleCnt="3"/>
      <dgm:spPr>
        <a:solidFill>
          <a:schemeClr val="accent4">
            <a:lumMod val="60000"/>
            <a:lumOff val="40000"/>
          </a:schemeClr>
        </a:solidFill>
      </dgm:spPr>
    </dgm:pt>
    <dgm:pt modelId="{41C7B6B7-A8EE-456C-9F59-5D9D874EA770}" type="pres">
      <dgm:prSet presAssocID="{1A352CBB-6DA5-4E3B-BAFE-790078BF08E4}" presName="rect3" presStyleLbl="alignAcc1" presStyleIdx="2" presStyleCnt="3"/>
      <dgm:spPr/>
      <dgm:t>
        <a:bodyPr/>
        <a:lstStyle/>
        <a:p>
          <a:endParaRPr lang="en-US"/>
        </a:p>
      </dgm:t>
    </dgm:pt>
    <dgm:pt modelId="{B49B06AE-D9FE-490E-BAC0-C4A695C6EBD3}" type="pres">
      <dgm:prSet presAssocID="{F00670AF-E838-4DE1-813D-A62ECA89988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002AD3-4D63-4DD1-9284-0AEF1B527897}" type="pres">
      <dgm:prSet presAssocID="{B568AE91-17BA-44CA-A112-BF2783AFC6C2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F51ACC-B5ED-48B0-81CB-44F0EC90CD59}" type="pres">
      <dgm:prSet presAssocID="{1A352CBB-6DA5-4E3B-BAFE-790078BF08E4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450B1D-4302-4A2A-8A2F-BAE2C5F4F83B}" srcId="{440A844A-4C20-4CA6-8C0B-B4D83668733E}" destId="{1A352CBB-6DA5-4E3B-BAFE-790078BF08E4}" srcOrd="2" destOrd="0" parTransId="{242B8C18-3497-45A0-81A7-30C01C76B0F5}" sibTransId="{250029FF-23F2-4649-96C7-CC4ACA2789D8}"/>
    <dgm:cxn modelId="{052B055D-3E5C-430B-8260-1DE6F435F10C}" srcId="{440A844A-4C20-4CA6-8C0B-B4D83668733E}" destId="{B568AE91-17BA-44CA-A112-BF2783AFC6C2}" srcOrd="1" destOrd="0" parTransId="{D3EB8F8E-02A0-4178-911A-D223424BAF8C}" sibTransId="{09B5A21D-EFF4-4F2F-926B-B1B4B48BA81A}"/>
    <dgm:cxn modelId="{6A17854E-9912-4970-B5C8-429F2D1339D1}" type="presOf" srcId="{1A352CBB-6DA5-4E3B-BAFE-790078BF08E4}" destId="{8BF51ACC-B5ED-48B0-81CB-44F0EC90CD59}" srcOrd="1" destOrd="0" presId="urn:microsoft.com/office/officeart/2005/8/layout/target3"/>
    <dgm:cxn modelId="{10BB671D-BA89-4AE9-8E62-341103AD9A23}" srcId="{440A844A-4C20-4CA6-8C0B-B4D83668733E}" destId="{F00670AF-E838-4DE1-813D-A62ECA899884}" srcOrd="0" destOrd="0" parTransId="{0E3B89C2-9618-4377-A4A2-B74CC5DDBCEB}" sibTransId="{A327B0C3-D9A0-4269-9136-B4DDE2A095D4}"/>
    <dgm:cxn modelId="{11B2E54B-191C-402D-9EB3-E63E5C16DA62}" type="presOf" srcId="{F00670AF-E838-4DE1-813D-A62ECA899884}" destId="{B49B06AE-D9FE-490E-BAC0-C4A695C6EBD3}" srcOrd="1" destOrd="0" presId="urn:microsoft.com/office/officeart/2005/8/layout/target3"/>
    <dgm:cxn modelId="{673A545F-636D-4C41-A035-90227AFBA7CD}" type="presOf" srcId="{F00670AF-E838-4DE1-813D-A62ECA899884}" destId="{74384AF9-103D-4906-83A2-DC4601388CC7}" srcOrd="0" destOrd="0" presId="urn:microsoft.com/office/officeart/2005/8/layout/target3"/>
    <dgm:cxn modelId="{7F48F2FA-3134-4A41-852C-9A98BDE582BA}" type="presOf" srcId="{440A844A-4C20-4CA6-8C0B-B4D83668733E}" destId="{05E6660E-7255-4031-8CC3-3206C8281006}" srcOrd="0" destOrd="0" presId="urn:microsoft.com/office/officeart/2005/8/layout/target3"/>
    <dgm:cxn modelId="{850AE992-CFCA-449E-AB21-2EB64AE3F86F}" type="presOf" srcId="{B568AE91-17BA-44CA-A112-BF2783AFC6C2}" destId="{3ABD2C53-F898-44E1-9065-5F5FF62BE684}" srcOrd="0" destOrd="0" presId="urn:microsoft.com/office/officeart/2005/8/layout/target3"/>
    <dgm:cxn modelId="{51BD7DDB-AC73-450C-8B91-A99533A342C0}" type="presOf" srcId="{1A352CBB-6DA5-4E3B-BAFE-790078BF08E4}" destId="{41C7B6B7-A8EE-456C-9F59-5D9D874EA770}" srcOrd="0" destOrd="0" presId="urn:microsoft.com/office/officeart/2005/8/layout/target3"/>
    <dgm:cxn modelId="{923D071F-489A-4242-967E-87083327A389}" type="presOf" srcId="{B568AE91-17BA-44CA-A112-BF2783AFC6C2}" destId="{21002AD3-4D63-4DD1-9284-0AEF1B527897}" srcOrd="1" destOrd="0" presId="urn:microsoft.com/office/officeart/2005/8/layout/target3"/>
    <dgm:cxn modelId="{D4C60662-84D5-4B87-B675-463082B255D6}" type="presParOf" srcId="{05E6660E-7255-4031-8CC3-3206C8281006}" destId="{303202B7-28F0-4C5B-9794-BE5530F720B8}" srcOrd="0" destOrd="0" presId="urn:microsoft.com/office/officeart/2005/8/layout/target3"/>
    <dgm:cxn modelId="{E6799A2A-DCB1-470B-B665-E2D622EC9CA8}" type="presParOf" srcId="{05E6660E-7255-4031-8CC3-3206C8281006}" destId="{65CE0874-7208-4E1A-A6C3-90087B18413B}" srcOrd="1" destOrd="0" presId="urn:microsoft.com/office/officeart/2005/8/layout/target3"/>
    <dgm:cxn modelId="{365F01BC-CFB6-4782-B431-8F71D0CB2EE8}" type="presParOf" srcId="{05E6660E-7255-4031-8CC3-3206C8281006}" destId="{74384AF9-103D-4906-83A2-DC4601388CC7}" srcOrd="2" destOrd="0" presId="urn:microsoft.com/office/officeart/2005/8/layout/target3"/>
    <dgm:cxn modelId="{11C6771E-5C4A-434B-85D2-4313E2ED8939}" type="presParOf" srcId="{05E6660E-7255-4031-8CC3-3206C8281006}" destId="{6D94FC6A-623E-41A3-905C-BB5E1FD2A0B8}" srcOrd="3" destOrd="0" presId="urn:microsoft.com/office/officeart/2005/8/layout/target3"/>
    <dgm:cxn modelId="{275FA8AD-59D7-40B5-B4BB-E1C5115D390E}" type="presParOf" srcId="{05E6660E-7255-4031-8CC3-3206C8281006}" destId="{6CDC7A44-D44C-4419-B60F-C6DFB6A19F65}" srcOrd="4" destOrd="0" presId="urn:microsoft.com/office/officeart/2005/8/layout/target3"/>
    <dgm:cxn modelId="{AB3061E4-8D67-4E86-9983-1558635B9164}" type="presParOf" srcId="{05E6660E-7255-4031-8CC3-3206C8281006}" destId="{3ABD2C53-F898-44E1-9065-5F5FF62BE684}" srcOrd="5" destOrd="0" presId="urn:microsoft.com/office/officeart/2005/8/layout/target3"/>
    <dgm:cxn modelId="{2D0E6EFF-D0C7-4199-9BF1-9FA259C7F307}" type="presParOf" srcId="{05E6660E-7255-4031-8CC3-3206C8281006}" destId="{F6094FA4-D91C-4ABF-90C0-1764D4B403E4}" srcOrd="6" destOrd="0" presId="urn:microsoft.com/office/officeart/2005/8/layout/target3"/>
    <dgm:cxn modelId="{ADB17D4B-B118-45B1-BD41-E9F02BC689D3}" type="presParOf" srcId="{05E6660E-7255-4031-8CC3-3206C8281006}" destId="{30D70990-1345-4357-99A4-BE227D0EA0FF}" srcOrd="7" destOrd="0" presId="urn:microsoft.com/office/officeart/2005/8/layout/target3"/>
    <dgm:cxn modelId="{A8B5117E-1E02-47F2-8D46-BA48D37B9B59}" type="presParOf" srcId="{05E6660E-7255-4031-8CC3-3206C8281006}" destId="{41C7B6B7-A8EE-456C-9F59-5D9D874EA770}" srcOrd="8" destOrd="0" presId="urn:microsoft.com/office/officeart/2005/8/layout/target3"/>
    <dgm:cxn modelId="{5B7C612D-6875-4D9A-85CD-71C2338F4EBD}" type="presParOf" srcId="{05E6660E-7255-4031-8CC3-3206C8281006}" destId="{B49B06AE-D9FE-490E-BAC0-C4A695C6EBD3}" srcOrd="9" destOrd="0" presId="urn:microsoft.com/office/officeart/2005/8/layout/target3"/>
    <dgm:cxn modelId="{C0FE04FC-8FF9-4C30-A8A7-171493CF1B92}" type="presParOf" srcId="{05E6660E-7255-4031-8CC3-3206C8281006}" destId="{21002AD3-4D63-4DD1-9284-0AEF1B527897}" srcOrd="10" destOrd="0" presId="urn:microsoft.com/office/officeart/2005/8/layout/target3"/>
    <dgm:cxn modelId="{756EB139-04A7-488F-8AF6-AECAC942ED53}" type="presParOf" srcId="{05E6660E-7255-4031-8CC3-3206C8281006}" destId="{8BF51ACC-B5ED-48B0-81CB-44F0EC90CD59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D3CEF-56D4-4BEF-B56E-A9F6997BF1E7}">
      <dsp:nvSpPr>
        <dsp:cNvPr id="0" name=""/>
        <dsp:cNvSpPr/>
      </dsp:nvSpPr>
      <dsp:spPr>
        <a:xfrm rot="5400000">
          <a:off x="-110045" y="112886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</a:p>
      </dsp:txBody>
      <dsp:txXfrm rot="-5400000">
        <a:off x="1" y="259613"/>
        <a:ext cx="513546" cy="220092"/>
      </dsp:txXfrm>
    </dsp:sp>
    <dsp:sp modelId="{29D7B4A1-47B1-478D-8610-1C6980CC9E62}">
      <dsp:nvSpPr>
        <dsp:cNvPr id="0" name=""/>
        <dsp:cNvSpPr/>
      </dsp:nvSpPr>
      <dsp:spPr>
        <a:xfrm rot="5400000">
          <a:off x="4475915" y="-3962368"/>
          <a:ext cx="477115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 smtClean="0">
              <a:latin typeface="Arial"/>
              <a:cs typeface="Arial"/>
            </a:rPr>
            <a:t>Mở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đầu</a:t>
          </a:r>
          <a:endParaRPr lang="en-US" sz="2500" kern="1200" dirty="0">
            <a:latin typeface="Arial"/>
            <a:cs typeface="Arial"/>
          </a:endParaRPr>
        </a:p>
      </dsp:txBody>
      <dsp:txXfrm rot="-5400000">
        <a:off x="513547" y="23291"/>
        <a:ext cx="8378562" cy="430533"/>
      </dsp:txXfrm>
    </dsp:sp>
    <dsp:sp modelId="{6640E6CB-40D6-4E95-9756-466AD9A1E988}">
      <dsp:nvSpPr>
        <dsp:cNvPr id="0" name=""/>
        <dsp:cNvSpPr/>
      </dsp:nvSpPr>
      <dsp:spPr>
        <a:xfrm rot="5400000">
          <a:off x="-110045" y="773227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</a:p>
      </dsp:txBody>
      <dsp:txXfrm rot="-5400000">
        <a:off x="1" y="919954"/>
        <a:ext cx="513546" cy="220092"/>
      </dsp:txXfrm>
    </dsp:sp>
    <dsp:sp modelId="{FA5F32BE-4E17-4240-AAE1-0A0842B018BF}">
      <dsp:nvSpPr>
        <dsp:cNvPr id="0" name=""/>
        <dsp:cNvSpPr/>
      </dsp:nvSpPr>
      <dsp:spPr>
        <a:xfrm rot="5400000">
          <a:off x="4476040" y="-3299312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 smtClean="0">
              <a:latin typeface="Arial"/>
              <a:cs typeface="Arial"/>
            </a:rPr>
            <a:t>Chẩn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đoán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bệnh</a:t>
          </a:r>
          <a:r>
            <a:rPr lang="en-US" sz="2500" kern="1200" dirty="0" smtClean="0">
              <a:latin typeface="Arial"/>
              <a:cs typeface="Arial"/>
            </a:rPr>
            <a:t> do vi </a:t>
          </a:r>
          <a:r>
            <a:rPr lang="en-US" sz="2500" kern="1200" dirty="0" err="1" smtClean="0">
              <a:latin typeface="Arial"/>
              <a:cs typeface="Arial"/>
            </a:rPr>
            <a:t>rút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Zika</a:t>
          </a:r>
          <a:endParaRPr lang="en-US" sz="2500" kern="1200" dirty="0">
            <a:latin typeface="Arial"/>
            <a:cs typeface="Arial"/>
          </a:endParaRPr>
        </a:p>
      </dsp:txBody>
      <dsp:txXfrm rot="-5400000">
        <a:off x="513546" y="686461"/>
        <a:ext cx="8378574" cy="430306"/>
      </dsp:txXfrm>
    </dsp:sp>
    <dsp:sp modelId="{C7CEEB8D-D2CC-4914-83BA-D7686EC6BED1}">
      <dsp:nvSpPr>
        <dsp:cNvPr id="0" name=""/>
        <dsp:cNvSpPr/>
      </dsp:nvSpPr>
      <dsp:spPr>
        <a:xfrm rot="5400000">
          <a:off x="-110045" y="1433569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</a:p>
      </dsp:txBody>
      <dsp:txXfrm rot="-5400000">
        <a:off x="1" y="1580296"/>
        <a:ext cx="513546" cy="220092"/>
      </dsp:txXfrm>
    </dsp:sp>
    <dsp:sp modelId="{615823FF-7916-462A-B30D-C6220C583236}">
      <dsp:nvSpPr>
        <dsp:cNvPr id="0" name=""/>
        <dsp:cNvSpPr/>
      </dsp:nvSpPr>
      <dsp:spPr>
        <a:xfrm rot="5400000">
          <a:off x="4476040" y="-2638970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 smtClean="0">
              <a:latin typeface="Arial"/>
              <a:cs typeface="Arial"/>
            </a:rPr>
            <a:t>Biến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chứng</a:t>
          </a:r>
          <a:endParaRPr lang="en-US" sz="2500" kern="1200" dirty="0">
            <a:latin typeface="Arial"/>
            <a:cs typeface="Arial"/>
          </a:endParaRPr>
        </a:p>
      </dsp:txBody>
      <dsp:txXfrm rot="-5400000">
        <a:off x="513546" y="1346803"/>
        <a:ext cx="8378574" cy="430306"/>
      </dsp:txXfrm>
    </dsp:sp>
    <dsp:sp modelId="{809E22AB-9002-4865-9B7D-1AEB362715CD}">
      <dsp:nvSpPr>
        <dsp:cNvPr id="0" name=""/>
        <dsp:cNvSpPr/>
      </dsp:nvSpPr>
      <dsp:spPr>
        <a:xfrm rot="5400000">
          <a:off x="-110045" y="2093910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</a:p>
      </dsp:txBody>
      <dsp:txXfrm rot="-5400000">
        <a:off x="1" y="2240637"/>
        <a:ext cx="513546" cy="220092"/>
      </dsp:txXfrm>
    </dsp:sp>
    <dsp:sp modelId="{DAE17D95-BC94-4437-93FA-8F5181A3637C}">
      <dsp:nvSpPr>
        <dsp:cNvPr id="0" name=""/>
        <dsp:cNvSpPr/>
      </dsp:nvSpPr>
      <dsp:spPr>
        <a:xfrm rot="5400000">
          <a:off x="4476040" y="-1978629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 smtClean="0">
              <a:latin typeface="Arial"/>
              <a:cs typeface="Arial"/>
            </a:rPr>
            <a:t>Phát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hiện</a:t>
          </a:r>
          <a:r>
            <a:rPr lang="en-US" sz="2200" kern="1200" dirty="0" smtClean="0">
              <a:latin typeface="Arial"/>
              <a:cs typeface="Arial"/>
            </a:rPr>
            <a:t>, </a:t>
          </a:r>
          <a:r>
            <a:rPr lang="en-US" sz="2200" kern="1200" dirty="0" err="1">
              <a:latin typeface="Arial"/>
              <a:cs typeface="Arial"/>
            </a:rPr>
            <a:t>xử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trí</a:t>
          </a:r>
          <a:r>
            <a:rPr lang="en-US" sz="2200" kern="1200" dirty="0">
              <a:latin typeface="Arial"/>
              <a:cs typeface="Arial"/>
            </a:rPr>
            <a:t>, </a:t>
          </a:r>
          <a:r>
            <a:rPr lang="en-US" sz="2200" kern="1200" dirty="0" smtClean="0">
              <a:latin typeface="Arial"/>
              <a:cs typeface="Arial"/>
            </a:rPr>
            <a:t>CS PNMT </a:t>
          </a:r>
          <a:r>
            <a:rPr lang="en-US" sz="2200" kern="1200" dirty="0" err="1">
              <a:latin typeface="Arial"/>
              <a:cs typeface="Arial"/>
            </a:rPr>
            <a:t>nghi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ngờ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hoặc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xác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định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nhiễm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Zika</a:t>
          </a:r>
          <a:endParaRPr lang="en-US" sz="2200" kern="1200" dirty="0">
            <a:latin typeface="Arial"/>
            <a:cs typeface="Arial"/>
          </a:endParaRPr>
        </a:p>
      </dsp:txBody>
      <dsp:txXfrm rot="-5400000">
        <a:off x="513546" y="2007144"/>
        <a:ext cx="8378574" cy="430306"/>
      </dsp:txXfrm>
    </dsp:sp>
    <dsp:sp modelId="{A5BD45E5-994D-4A52-AA92-3058EF2114E1}">
      <dsp:nvSpPr>
        <dsp:cNvPr id="0" name=""/>
        <dsp:cNvSpPr/>
      </dsp:nvSpPr>
      <dsp:spPr>
        <a:xfrm rot="5400000">
          <a:off x="-110045" y="2754251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</a:p>
      </dsp:txBody>
      <dsp:txXfrm rot="-5400000">
        <a:off x="1" y="2900978"/>
        <a:ext cx="513546" cy="220092"/>
      </dsp:txXfrm>
    </dsp:sp>
    <dsp:sp modelId="{0891E0AC-DAFD-47FC-9BFA-2F0CDBAD2CB8}">
      <dsp:nvSpPr>
        <dsp:cNvPr id="0" name=""/>
        <dsp:cNvSpPr/>
      </dsp:nvSpPr>
      <dsp:spPr>
        <a:xfrm rot="5400000">
          <a:off x="4476040" y="-1318288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err="1">
              <a:latin typeface="Arial"/>
              <a:cs typeface="Arial"/>
            </a:rPr>
            <a:t>Xử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>
              <a:latin typeface="Arial"/>
              <a:cs typeface="Arial"/>
            </a:rPr>
            <a:t>trí</a:t>
          </a:r>
          <a:r>
            <a:rPr lang="en-US" sz="2200" kern="1200" dirty="0">
              <a:latin typeface="Arial"/>
              <a:cs typeface="Arial"/>
            </a:rPr>
            <a:t>, </a:t>
          </a:r>
          <a:r>
            <a:rPr lang="en-US" sz="2200" kern="1200" dirty="0" err="1">
              <a:latin typeface="Arial"/>
              <a:cs typeface="Arial"/>
            </a:rPr>
            <a:t>chăm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sóc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trẻ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từ</a:t>
          </a:r>
          <a:r>
            <a:rPr lang="en-US" sz="2200" kern="1200" dirty="0" smtClean="0">
              <a:latin typeface="Arial"/>
              <a:cs typeface="Arial"/>
            </a:rPr>
            <a:t> 0 - </a:t>
          </a:r>
          <a:r>
            <a:rPr lang="en-US" sz="2200" kern="1200" dirty="0">
              <a:latin typeface="Arial"/>
              <a:cs typeface="Arial"/>
            </a:rPr>
            <a:t>24 </a:t>
          </a:r>
          <a:r>
            <a:rPr lang="en-US" sz="2200" kern="1200" dirty="0" err="1">
              <a:latin typeface="Arial"/>
              <a:cs typeface="Arial"/>
            </a:rPr>
            <a:t>tháng</a:t>
          </a:r>
          <a:r>
            <a:rPr lang="en-US" sz="2200" kern="1200" dirty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tuổi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có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Zika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bẩm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sinh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hoặc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sinh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ra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từ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mẹ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xác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định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nhiễm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Zika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trong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khi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mang</a:t>
          </a:r>
          <a:r>
            <a:rPr lang="en-US" sz="2200" kern="1200" dirty="0" smtClean="0">
              <a:latin typeface="Arial"/>
              <a:cs typeface="Arial"/>
            </a:rPr>
            <a:t> </a:t>
          </a:r>
          <a:r>
            <a:rPr lang="en-US" sz="2200" kern="1200" dirty="0" err="1" smtClean="0">
              <a:latin typeface="Arial"/>
              <a:cs typeface="Arial"/>
            </a:rPr>
            <a:t>thai</a:t>
          </a:r>
          <a:r>
            <a:rPr lang="en-US" sz="2200" kern="1200" dirty="0" smtClean="0">
              <a:latin typeface="Arial"/>
              <a:cs typeface="Arial"/>
            </a:rPr>
            <a:t> </a:t>
          </a:r>
          <a:endParaRPr lang="en-US" sz="2200" kern="1200" dirty="0">
            <a:latin typeface="Arial"/>
            <a:cs typeface="Arial"/>
          </a:endParaRPr>
        </a:p>
      </dsp:txBody>
      <dsp:txXfrm rot="-5400000">
        <a:off x="513546" y="2667485"/>
        <a:ext cx="8378574" cy="430306"/>
      </dsp:txXfrm>
    </dsp:sp>
    <dsp:sp modelId="{3EF7075F-D37A-43A7-8472-B18C9C3F2D7B}">
      <dsp:nvSpPr>
        <dsp:cNvPr id="0" name=""/>
        <dsp:cNvSpPr/>
      </dsp:nvSpPr>
      <dsp:spPr>
        <a:xfrm rot="5400000">
          <a:off x="-110045" y="3414593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</a:p>
      </dsp:txBody>
      <dsp:txXfrm rot="-5400000">
        <a:off x="1" y="3561320"/>
        <a:ext cx="513546" cy="220092"/>
      </dsp:txXfrm>
    </dsp:sp>
    <dsp:sp modelId="{58FCDB68-1A79-40B8-B0FC-382055F3B1AA}">
      <dsp:nvSpPr>
        <dsp:cNvPr id="0" name=""/>
        <dsp:cNvSpPr/>
      </dsp:nvSpPr>
      <dsp:spPr>
        <a:xfrm rot="5400000">
          <a:off x="4476040" y="-657946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>
              <a:latin typeface="Arial"/>
              <a:cs typeface="Arial"/>
            </a:rPr>
            <a:t>Tư</a:t>
          </a:r>
          <a:r>
            <a:rPr lang="en-US" sz="2500" kern="1200" dirty="0">
              <a:latin typeface="Arial"/>
              <a:cs typeface="Arial"/>
            </a:rPr>
            <a:t> </a:t>
          </a:r>
          <a:r>
            <a:rPr lang="en-US" sz="2500" kern="1200" dirty="0" err="1">
              <a:latin typeface="Arial"/>
              <a:cs typeface="Arial"/>
            </a:rPr>
            <a:t>vấn</a:t>
          </a:r>
          <a:endParaRPr lang="en-US" sz="2500" kern="1200" dirty="0">
            <a:latin typeface="Arial"/>
            <a:cs typeface="Arial"/>
          </a:endParaRPr>
        </a:p>
      </dsp:txBody>
      <dsp:txXfrm rot="-5400000">
        <a:off x="513546" y="3327827"/>
        <a:ext cx="8378574" cy="430306"/>
      </dsp:txXfrm>
    </dsp:sp>
    <dsp:sp modelId="{BBDCB633-33E7-934B-BAF6-1D97878C9DDE}">
      <dsp:nvSpPr>
        <dsp:cNvPr id="0" name=""/>
        <dsp:cNvSpPr/>
      </dsp:nvSpPr>
      <dsp:spPr>
        <a:xfrm rot="5400000">
          <a:off x="-110045" y="4074934"/>
          <a:ext cx="733638" cy="51354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7</a:t>
          </a:r>
          <a:endParaRPr lang="en-US" sz="2400" kern="1200" dirty="0"/>
        </a:p>
      </dsp:txBody>
      <dsp:txXfrm rot="-5400000">
        <a:off x="1" y="4221661"/>
        <a:ext cx="513546" cy="220092"/>
      </dsp:txXfrm>
    </dsp:sp>
    <dsp:sp modelId="{D85FF080-A3E2-8C45-803B-DE83E36BF4C9}">
      <dsp:nvSpPr>
        <dsp:cNvPr id="0" name=""/>
        <dsp:cNvSpPr/>
      </dsp:nvSpPr>
      <dsp:spPr>
        <a:xfrm rot="5400000">
          <a:off x="4476040" y="2394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 smtClean="0">
              <a:latin typeface="Arial"/>
              <a:cs typeface="Arial"/>
            </a:rPr>
            <a:t>Thông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báo</a:t>
          </a:r>
          <a:r>
            <a:rPr lang="en-US" sz="2500" kern="1200" dirty="0" smtClean="0">
              <a:latin typeface="Arial"/>
              <a:cs typeface="Arial"/>
            </a:rPr>
            <a:t>, </a:t>
          </a:r>
          <a:r>
            <a:rPr lang="en-US" sz="2500" kern="1200" dirty="0" err="1" smtClean="0">
              <a:latin typeface="Arial"/>
              <a:cs typeface="Arial"/>
            </a:rPr>
            <a:t>giám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sát</a:t>
          </a:r>
          <a:r>
            <a:rPr lang="en-US" sz="2500" kern="1200" dirty="0" smtClean="0">
              <a:latin typeface="Arial"/>
              <a:cs typeface="Arial"/>
            </a:rPr>
            <a:t>, </a:t>
          </a:r>
          <a:r>
            <a:rPr lang="en-US" sz="2500" kern="1200" dirty="0" err="1" smtClean="0">
              <a:latin typeface="Arial"/>
              <a:cs typeface="Arial"/>
            </a:rPr>
            <a:t>báo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cáo</a:t>
          </a:r>
          <a:r>
            <a:rPr lang="en-US" sz="2500" kern="1200" dirty="0" smtClean="0">
              <a:latin typeface="Arial"/>
              <a:cs typeface="Arial"/>
            </a:rPr>
            <a:t>, </a:t>
          </a:r>
          <a:r>
            <a:rPr lang="en-US" sz="2500" kern="1200" dirty="0" err="1" smtClean="0">
              <a:latin typeface="Arial"/>
              <a:cs typeface="Arial"/>
            </a:rPr>
            <a:t>thống</a:t>
          </a:r>
          <a:r>
            <a:rPr lang="en-US" sz="2500" kern="1200" dirty="0" smtClean="0">
              <a:latin typeface="Arial"/>
              <a:cs typeface="Arial"/>
            </a:rPr>
            <a:t> </a:t>
          </a:r>
          <a:r>
            <a:rPr lang="en-US" sz="2500" kern="1200" dirty="0" err="1" smtClean="0">
              <a:latin typeface="Arial"/>
              <a:cs typeface="Arial"/>
            </a:rPr>
            <a:t>kê</a:t>
          </a:r>
          <a:r>
            <a:rPr lang="en-US" sz="2500" kern="1200" dirty="0" smtClean="0"/>
            <a:t> </a:t>
          </a:r>
          <a:endParaRPr lang="en-US" sz="2500" kern="1200" dirty="0"/>
        </a:p>
      </dsp:txBody>
      <dsp:txXfrm rot="-5400000">
        <a:off x="513546" y="3988168"/>
        <a:ext cx="8378574" cy="430306"/>
      </dsp:txXfrm>
    </dsp:sp>
    <dsp:sp modelId="{70CD19D8-E004-4EC3-9E7A-16487BB269CB}">
      <dsp:nvSpPr>
        <dsp:cNvPr id="0" name=""/>
        <dsp:cNvSpPr/>
      </dsp:nvSpPr>
      <dsp:spPr>
        <a:xfrm rot="5400000">
          <a:off x="-110045" y="4735276"/>
          <a:ext cx="733638" cy="513546"/>
        </a:xfrm>
        <a:prstGeom prst="chevron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882003"/>
        <a:ext cx="513546" cy="220092"/>
      </dsp:txXfrm>
    </dsp:sp>
    <dsp:sp modelId="{DFE692A0-3A90-4993-86ED-BF1B722870A7}">
      <dsp:nvSpPr>
        <dsp:cNvPr id="0" name=""/>
        <dsp:cNvSpPr/>
      </dsp:nvSpPr>
      <dsp:spPr>
        <a:xfrm rot="5400000">
          <a:off x="4476040" y="662736"/>
          <a:ext cx="476864" cy="84018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err="1">
              <a:latin typeface="Arial"/>
              <a:cs typeface="Arial"/>
            </a:rPr>
            <a:t>Dự</a:t>
          </a:r>
          <a:r>
            <a:rPr lang="en-US" sz="2500" kern="1200" dirty="0">
              <a:latin typeface="Arial"/>
              <a:cs typeface="Arial"/>
            </a:rPr>
            <a:t> </a:t>
          </a:r>
          <a:r>
            <a:rPr lang="en-US" sz="2500" kern="1200" dirty="0" err="1">
              <a:latin typeface="Arial"/>
              <a:cs typeface="Arial"/>
            </a:rPr>
            <a:t>phòng</a:t>
          </a:r>
          <a:endParaRPr lang="en-US" sz="2500" kern="1200" dirty="0">
            <a:latin typeface="Arial"/>
            <a:cs typeface="Arial"/>
          </a:endParaRPr>
        </a:p>
      </dsp:txBody>
      <dsp:txXfrm rot="-5400000">
        <a:off x="513546" y="4648510"/>
        <a:ext cx="8378574" cy="4303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C91E1D-80D1-4D4C-B145-0F60D0556726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8B8CF0-0A74-4950-93CB-66E3AA6C0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19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634EDFA-D5C6-4157-9B09-F295A4745F6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3F7666-B4E4-4EE8-8860-96756CEDE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26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F7666-B4E4-4EE8-8860-96756CEDED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4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3F7666-B4E4-4EE8-8860-96756CEDED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67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17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2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2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2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0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86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5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9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3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1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4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C0C86C4-586E-4C98-A8EB-1CA6B16DA202}" type="datetimeFigureOut">
              <a:rPr lang="en-US" smtClean="0"/>
              <a:t>05/04/2019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EF30EF7-55FB-4C64-ABEA-BEA76ECD5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3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610600" cy="3505200"/>
          </a:xfrm>
        </p:spPr>
        <p:txBody>
          <a:bodyPr>
            <a:noAutofit/>
          </a:bodyPr>
          <a:lstStyle/>
          <a:p>
            <a:pPr marL="109728" indent="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HƯỚNG </a:t>
            </a:r>
            <a:r>
              <a:rPr lang="en-US" sz="3600" b="1" dirty="0">
                <a:solidFill>
                  <a:srgbClr val="800000"/>
                </a:solidFill>
                <a:latin typeface="Arial"/>
                <a:cs typeface="Arial"/>
              </a:rPr>
              <a:t>DẪN 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PHÁT HIỆN, XỬ TRÍ, CHĂM </a:t>
            </a:r>
            <a:r>
              <a:rPr lang="en-US" sz="3600" b="1" dirty="0">
                <a:solidFill>
                  <a:srgbClr val="800000"/>
                </a:solidFill>
                <a:latin typeface="Arial"/>
                <a:cs typeface="Arial"/>
              </a:rPr>
              <a:t>SÓC PHỤ NỮ MANG THAI 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VÀ TRẺ TỪ 0 - 24 THÁNG TUỔI NGHI NHIỄM </a:t>
            </a:r>
            <a:r>
              <a:rPr lang="en-US" sz="3600" b="1" dirty="0">
                <a:solidFill>
                  <a:srgbClr val="800000"/>
                </a:solidFill>
                <a:latin typeface="Arial"/>
                <a:cs typeface="Arial"/>
              </a:rPr>
              <a:t>VIRUS ZIKA</a:t>
            </a: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endParaRPr lang="en-US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endParaRPr lang="en-US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endParaRPr lang="en-US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endParaRPr lang="en-US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600"/>
              </a:spcAft>
              <a:buNone/>
            </a:pP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6019800"/>
            <a:ext cx="4821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Thành</a:t>
            </a:r>
            <a:r>
              <a:rPr lang="en-US" sz="2000" b="1" i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phố</a:t>
            </a:r>
            <a:r>
              <a:rPr lang="en-US" sz="2000" b="1" i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Hồ</a:t>
            </a:r>
            <a:r>
              <a:rPr lang="en-US" sz="2000" b="1" i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i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Chí</a:t>
            </a:r>
            <a:r>
              <a:rPr lang="en-US" sz="2000" b="1" i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Minh, </a:t>
            </a:r>
            <a:r>
              <a:rPr lang="en-US" sz="2000" b="1" i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tháng</a:t>
            </a:r>
            <a:r>
              <a:rPr lang="en-US" sz="2000" b="1" i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3/2019</a:t>
            </a:r>
            <a:endParaRPr lang="en-US" sz="2000" i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3600" y="609600"/>
            <a:ext cx="4868791" cy="898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BỘ Y TẾ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VỤ SỨC KHỎE BÀ MẸ - TRẺ EM 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99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Cận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lâm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sàng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676400"/>
            <a:ext cx="8514080" cy="4846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120000"/>
              </a:lnSpc>
              <a:spcBef>
                <a:spcPts val="300"/>
              </a:spcBef>
              <a:buFont typeface="Times New Roman"/>
              <a:buChar char="-"/>
            </a:pP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Huyết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thanh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chẩn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đoán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: 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IgM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từ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ngày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thứ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7.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Nếu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IgM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(+), XN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Kháng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thể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trung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hòa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PRNT </a:t>
            </a:r>
            <a:r>
              <a:rPr lang="en-US" sz="2800" b="1" dirty="0" err="1" smtClean="0">
                <a:latin typeface="Arial"/>
                <a:cs typeface="Arial"/>
              </a:rPr>
              <a:t>để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chẩn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đoán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xác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định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</a:p>
          <a:p>
            <a:pPr marL="914400" lvl="1" indent="-457200">
              <a:lnSpc>
                <a:spcPct val="120000"/>
              </a:lnSpc>
              <a:spcBef>
                <a:spcPts val="300"/>
              </a:spcBef>
              <a:buFont typeface="Times New Roman"/>
              <a:buChar char="-"/>
            </a:pP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Phát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hiện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bộ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gen VR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bằng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kỹ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thuật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học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phân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tử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(RT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-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PCR,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Realtime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RT-PCR)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bằng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phẩm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huyết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thanh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nước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tiểu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tủy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ối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…</a:t>
            </a:r>
            <a:endParaRPr lang="en-US" sz="28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20000"/>
              </a:lnSpc>
              <a:spcBef>
                <a:spcPts val="300"/>
              </a:spcBef>
              <a:buFont typeface="Times New Roman"/>
              <a:buChar char="-"/>
            </a:pPr>
            <a:r>
              <a:rPr lang="en-US" sz="2800" b="1" dirty="0" err="1" smtClean="0">
                <a:latin typeface="Arial"/>
                <a:cs typeface="Arial"/>
              </a:rPr>
              <a:t>Siêu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âm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>
                <a:latin typeface="Arial"/>
                <a:cs typeface="Arial"/>
              </a:rPr>
              <a:t>thai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800" dirty="0">
                <a:latin typeface="Arial"/>
                <a:cs typeface="Arial"/>
              </a:rPr>
              <a:t>.</a:t>
            </a:r>
          </a:p>
          <a:p>
            <a:pPr marL="514350" lvl="0" indent="-514350">
              <a:lnSpc>
                <a:spcPct val="120000"/>
              </a:lnSpc>
              <a:spcBef>
                <a:spcPts val="300"/>
              </a:spcBef>
              <a:buFont typeface="Times New Roman"/>
              <a:buChar char="-"/>
            </a:pP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0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391400" cy="10668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800000"/>
                </a:solidFill>
                <a:latin typeface="Arial"/>
                <a:cs typeface="Arial"/>
              </a:rPr>
              <a:t>Chẩn</a:t>
            </a:r>
            <a:r>
              <a:rPr lang="en-US" b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800000"/>
                </a:solidFill>
                <a:latin typeface="Arial"/>
                <a:cs typeface="Arial"/>
              </a:rPr>
              <a:t>đoán</a:t>
            </a:r>
            <a:r>
              <a:rPr lang="en-US" b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800000"/>
                </a:solidFill>
                <a:latin typeface="Arial"/>
                <a:cs typeface="Arial"/>
              </a:rPr>
              <a:t>bệnh</a:t>
            </a:r>
            <a:r>
              <a:rPr lang="en-US" b="1" dirty="0">
                <a:solidFill>
                  <a:srgbClr val="800000"/>
                </a:solidFill>
                <a:latin typeface="Arial"/>
                <a:cs typeface="Arial"/>
              </a:rPr>
              <a:t> do vi </a:t>
            </a:r>
            <a:r>
              <a:rPr lang="en-US" b="1" dirty="0" err="1">
                <a:solidFill>
                  <a:srgbClr val="800000"/>
                </a:solidFill>
                <a:latin typeface="Arial"/>
                <a:cs typeface="Arial"/>
              </a:rPr>
              <a:t>rút</a:t>
            </a:r>
            <a:r>
              <a:rPr lang="en-US" b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 err="1">
                <a:solidFill>
                  <a:srgbClr val="800000"/>
                </a:solidFill>
                <a:latin typeface="Arial"/>
                <a:cs typeface="Arial"/>
              </a:rPr>
              <a:t>Zika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3962400" cy="1524000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2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triệu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LS 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(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Sốt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Viêm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 KM,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Đau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khớp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Đau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mỏi</a:t>
            </a:r>
            <a:r>
              <a:rPr lang="en-US" sz="2400" i="1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660066"/>
                </a:solidFill>
                <a:latin typeface="Arial"/>
                <a:cs typeface="Arial"/>
              </a:rPr>
              <a:t>cơ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)</a:t>
            </a:r>
            <a:endParaRPr lang="en-US" sz="2400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53000" y="1524000"/>
            <a:ext cx="3962400" cy="2017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Bệnh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có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thể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:</a:t>
            </a:r>
            <a:r>
              <a:rPr lang="en-US" sz="2400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trường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hợp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KT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IgM</a:t>
            </a:r>
            <a:endParaRPr lang="en-US" sz="2400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bằng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VR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khác</a:t>
            </a:r>
            <a:endParaRPr lang="en-US" sz="2400" dirty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810000"/>
            <a:ext cx="8305800" cy="28956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Bệnh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xác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định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r>
              <a:rPr lang="en-US" sz="24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4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hoặc</a:t>
            </a:r>
            <a:r>
              <a:rPr lang="en-US" sz="24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bệnh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có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6600"/>
                </a:solidFill>
                <a:latin typeface="Arial"/>
                <a:cs typeface="Arial"/>
              </a:rPr>
              <a:t>thể</a:t>
            </a:r>
            <a:r>
              <a:rPr lang="en-US" sz="2400" b="1" dirty="0" smtClean="0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kèm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theo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ít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nhất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là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một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trong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các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kết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quả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 XN </a:t>
            </a:r>
            <a:r>
              <a:rPr lang="en-US" sz="2400" dirty="0" err="1" smtClean="0">
                <a:solidFill>
                  <a:srgbClr val="000000"/>
                </a:solidFill>
                <a:latin typeface="Arial"/>
                <a:cs typeface="Arial"/>
              </a:rPr>
              <a:t>sau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: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Phân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lập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được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VR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Xác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định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được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đoạn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gen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đặc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hiệu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của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VR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Xác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định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được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IgM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và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Hiệu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giá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kháng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thể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trung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hòa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(PRNT)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với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  <a:latin typeface="Arial"/>
                <a:cs typeface="Arial"/>
              </a:rPr>
              <a:t>Zika</a:t>
            </a:r>
            <a:r>
              <a:rPr lang="en-US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>
                <a:solidFill>
                  <a:srgbClr val="660066"/>
                </a:solidFill>
                <a:latin typeface="Arial"/>
                <a:cs typeface="Arial"/>
              </a:rPr>
              <a:t>≥ 20 </a:t>
            </a:r>
            <a:r>
              <a:rPr lang="pt-BR" sz="2400" dirty="0" err="1">
                <a:solidFill>
                  <a:srgbClr val="660066"/>
                </a:solidFill>
                <a:latin typeface="Arial"/>
                <a:cs typeface="Arial"/>
              </a:rPr>
              <a:t>và</a:t>
            </a:r>
            <a:r>
              <a:rPr lang="pt-BR" sz="24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660066"/>
                </a:solidFill>
                <a:latin typeface="Arial"/>
                <a:cs typeface="Arial"/>
              </a:rPr>
              <a:t>cao</a:t>
            </a:r>
            <a:r>
              <a:rPr lang="pt-BR" sz="24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660066"/>
                </a:solidFill>
                <a:latin typeface="Arial"/>
                <a:cs typeface="Arial"/>
              </a:rPr>
              <a:t>gấp</a:t>
            </a:r>
            <a:r>
              <a:rPr lang="pt-BR" sz="2400" dirty="0">
                <a:solidFill>
                  <a:srgbClr val="660066"/>
                </a:solidFill>
                <a:latin typeface="Arial"/>
                <a:cs typeface="Arial"/>
              </a:rPr>
              <a:t> ≥ 4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lần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latin typeface="Arial"/>
                <a:cs typeface="Arial"/>
              </a:rPr>
              <a:t>so</a:t>
            </a:r>
            <a:r>
              <a:rPr lang="pt-BR" sz="2400" dirty="0" smtClean="0">
                <a:latin typeface="Arial"/>
                <a:cs typeface="Arial"/>
              </a:rPr>
              <a:t> </a:t>
            </a:r>
            <a:r>
              <a:rPr lang="pt-BR" sz="2400" dirty="0" err="1" smtClean="0">
                <a:latin typeface="Arial"/>
                <a:cs typeface="Arial"/>
              </a:rPr>
              <a:t>với</a:t>
            </a:r>
            <a:r>
              <a:rPr lang="pt-BR" sz="2400" dirty="0" smtClean="0">
                <a:latin typeface="Arial"/>
                <a:cs typeface="Arial"/>
              </a:rPr>
              <a:t> </a:t>
            </a:r>
            <a:r>
              <a:rPr lang="pt-BR" sz="2400" dirty="0" err="1" smtClean="0">
                <a:latin typeface="Arial"/>
                <a:cs typeface="Arial"/>
              </a:rPr>
              <a:t>Flavi</a:t>
            </a:r>
            <a:r>
              <a:rPr lang="pt-BR" sz="2400" dirty="0" smtClean="0">
                <a:latin typeface="Arial"/>
                <a:cs typeface="Arial"/>
              </a:rPr>
              <a:t> </a:t>
            </a:r>
            <a:r>
              <a:rPr lang="pt-BR" sz="2400" dirty="0" err="1" smtClean="0">
                <a:latin typeface="Arial"/>
                <a:cs typeface="Arial"/>
              </a:rPr>
              <a:t>khác</a:t>
            </a:r>
            <a:r>
              <a:rPr lang="pt-BR" sz="2400" dirty="0" smtClean="0">
                <a:latin typeface="Arial"/>
                <a:cs typeface="Arial"/>
              </a:rPr>
              <a:t>.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Loại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trừ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nhiễm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các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VR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Flavi</a:t>
            </a:r>
            <a:r>
              <a:rPr lang="pt-BR" sz="24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660066"/>
                </a:solidFill>
                <a:latin typeface="Arial"/>
                <a:cs typeface="Arial"/>
              </a:rPr>
              <a:t>khác</a:t>
            </a:r>
            <a:endParaRPr lang="pt-BR" sz="24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>
              <a:buFontTx/>
              <a:buChar char="-"/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16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533400"/>
            <a:ext cx="7696200" cy="533400"/>
          </a:xfrm>
        </p:spPr>
        <p:txBody>
          <a:bodyPr>
            <a:noAutofit/>
          </a:bodyPr>
          <a:lstStyle/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rial"/>
                <a:cs typeface="Arial"/>
              </a:rPr>
              <a:t>Biến</a:t>
            </a:r>
            <a:r>
              <a:rPr lang="en-US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rial"/>
                <a:cs typeface="Arial"/>
              </a:rPr>
              <a:t>chứng</a:t>
            </a:r>
            <a:endParaRPr lang="en-US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76200" y="1295400"/>
            <a:ext cx="9220200" cy="5884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1.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Hội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chứng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Zika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bẩm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Arial"/>
                <a:cs typeface="Arial"/>
              </a:rPr>
              <a:t>sinh</a:t>
            </a:r>
            <a:r>
              <a:rPr lang="en-US" sz="2800" b="1" dirty="0" smtClean="0">
                <a:solidFill>
                  <a:srgbClr val="000000"/>
                </a:solidFill>
                <a:latin typeface="Arial"/>
                <a:cs typeface="Arial"/>
              </a:rPr>
              <a:t>: 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1371600" lvl="2" indent="-457200">
              <a:lnSpc>
                <a:spcPct val="11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Đầu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nhỏ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Thai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Vòng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&lt; -2SD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&lt;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bách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vị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phân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thứ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3 so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với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tuổi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Sơ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Vòng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&lt; -2SD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&lt;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bách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vị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phân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thứ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3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giới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tính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1257300" lvl="2" indent="-342900">
              <a:lnSpc>
                <a:spcPct val="110000"/>
              </a:lnSpc>
              <a:spcBef>
                <a:spcPts val="300"/>
              </a:spcBef>
              <a:buFont typeface="Arial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Bất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thường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khác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Hệ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thần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tăng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giảm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trương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lực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động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..</a:t>
            </a:r>
            <a:endParaRPr lang="en-US" sz="24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Thị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teo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võng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thiểu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sản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TK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thị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mạch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máu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võng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…</a:t>
            </a: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Thính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mất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khả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năng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dẫn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truyền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thính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lực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1714500" lvl="3" indent="-3429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Khuyết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tật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hình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thái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Chân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tay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vẹo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co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cứng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..</a:t>
            </a:r>
            <a:endParaRPr lang="en-US" sz="24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514350" lvl="0" indent="-514350">
              <a:lnSpc>
                <a:spcPct val="120000"/>
              </a:lnSpc>
              <a:spcBef>
                <a:spcPts val="300"/>
              </a:spcBef>
              <a:buFont typeface="Times New Roman"/>
              <a:buChar char="-"/>
            </a:pP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1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685800"/>
            <a:ext cx="7696200" cy="533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Biến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chứng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752600"/>
            <a:ext cx="8305800" cy="3843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sz="2800" b="1" dirty="0">
                <a:latin typeface="Arial"/>
                <a:cs typeface="Arial"/>
              </a:rPr>
              <a:t>2</a:t>
            </a:r>
            <a:r>
              <a:rPr lang="en-US" sz="2800" b="1" dirty="0" smtClean="0">
                <a:latin typeface="Arial"/>
                <a:cs typeface="Arial"/>
              </a:rPr>
              <a:t>. </a:t>
            </a:r>
            <a:r>
              <a:rPr lang="en-US" sz="2800" b="1" dirty="0" err="1">
                <a:latin typeface="Arial"/>
                <a:cs typeface="Arial"/>
              </a:rPr>
              <a:t>Hội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err="1">
                <a:latin typeface="Arial"/>
                <a:cs typeface="Arial"/>
              </a:rPr>
              <a:t>chứng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err="1">
                <a:latin typeface="Arial"/>
                <a:cs typeface="Arial"/>
              </a:rPr>
              <a:t>Guillain-</a:t>
            </a:r>
            <a:r>
              <a:rPr lang="en-US" sz="2800" b="1" dirty="0" err="1" smtClean="0">
                <a:latin typeface="Arial"/>
                <a:cs typeface="Arial"/>
              </a:rPr>
              <a:t>Barré</a:t>
            </a:r>
            <a:r>
              <a:rPr lang="en-US" sz="2800" b="1" dirty="0" smtClean="0">
                <a:latin typeface="Arial"/>
                <a:cs typeface="Arial"/>
              </a:rPr>
              <a:t>: </a:t>
            </a:r>
            <a:endParaRPr lang="en-US" sz="2800" dirty="0" smtClean="0">
              <a:latin typeface="Arial"/>
              <a:cs typeface="Arial"/>
            </a:endParaRPr>
          </a:p>
          <a:p>
            <a:pPr marL="1257300" lvl="2" indent="-3429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Viêm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đa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rễ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dây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thần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kinh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mất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myelin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cấp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do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hệ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thống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miễn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của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thể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tấn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công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một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phần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hệ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thần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kinh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ngoại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biên</a:t>
            </a:r>
            <a:endParaRPr lang="pt-BR" sz="2400" dirty="0">
              <a:solidFill>
                <a:srgbClr val="000090"/>
              </a:solidFill>
              <a:latin typeface="Arial"/>
              <a:cs typeface="Arial"/>
            </a:endParaRPr>
          </a:p>
          <a:p>
            <a:pPr marL="1257300" lvl="2" indent="-3429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Triệu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yếu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ngứa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đau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khó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di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chuyển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vận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động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tụt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huyết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áp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nhịp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tim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mờ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mắt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khó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thở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khó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>
                <a:solidFill>
                  <a:srgbClr val="000090"/>
                </a:solidFill>
                <a:latin typeface="Arial"/>
                <a:cs typeface="Arial"/>
              </a:rPr>
              <a:t>nuốt</a:t>
            </a:r>
            <a:r>
              <a:rPr lang="pt-BR" sz="2400" dirty="0">
                <a:solidFill>
                  <a:srgbClr val="000090"/>
                </a:solidFill>
                <a:latin typeface="Arial"/>
                <a:cs typeface="Arial"/>
              </a:rPr>
              <a:t>. </a:t>
            </a:r>
            <a:endParaRPr lang="pt-BR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1257300" lvl="2" indent="-3429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Hiếm</a:t>
            </a:r>
            <a:r>
              <a:rPr lang="pt-BR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pt-BR" sz="2400" dirty="0" err="1" smtClean="0">
                <a:solidFill>
                  <a:srgbClr val="000090"/>
                </a:solidFill>
                <a:latin typeface="Arial"/>
                <a:cs typeface="Arial"/>
              </a:rPr>
              <a:t>gặp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072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Khám thai trong giai đoạn đầu của thai kỳ để biết số lượng thai đang mang và tình trạng của thai. Trong ảnh: Khám thai tại Trung tâm Chăm sóc sức khỏe sinh sản TP HC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875368"/>
            <a:ext cx="5867400" cy="456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839200" cy="1143000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Phát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hiện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xử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trí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dirty="0" err="1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r>
              <a:rPr lang="en-US" sz="3200" b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PN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mang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  <a:latin typeface="Arial"/>
                <a:cs typeface="Arial"/>
              </a:rPr>
              <a:t>thai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3200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18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290566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sz="2600" b="1" dirty="0" err="1" smtClean="0">
                <a:latin typeface="Arial"/>
                <a:cs typeface="Arial"/>
              </a:rPr>
              <a:t>Khám</a:t>
            </a: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 err="1">
                <a:latin typeface="Arial"/>
                <a:cs typeface="Arial"/>
              </a:rPr>
              <a:t>thai</a:t>
            </a:r>
            <a:r>
              <a:rPr lang="en-US" sz="2600" b="1" dirty="0">
                <a:latin typeface="Arial"/>
                <a:cs typeface="Arial"/>
              </a:rPr>
              <a:t>, </a:t>
            </a:r>
            <a:r>
              <a:rPr lang="en-US" sz="2600" b="1" dirty="0" err="1">
                <a:latin typeface="Arial"/>
                <a:cs typeface="Arial"/>
              </a:rPr>
              <a:t>quản</a:t>
            </a:r>
            <a:r>
              <a:rPr lang="en-US" sz="2600" b="1" dirty="0">
                <a:latin typeface="Arial"/>
                <a:cs typeface="Arial"/>
              </a:rPr>
              <a:t> </a:t>
            </a:r>
            <a:r>
              <a:rPr lang="en-US" sz="2600" b="1" dirty="0" err="1">
                <a:latin typeface="Arial"/>
                <a:cs typeface="Arial"/>
              </a:rPr>
              <a:t>lý</a:t>
            </a:r>
            <a:r>
              <a:rPr lang="en-US" sz="2600" b="1" dirty="0">
                <a:latin typeface="Arial"/>
                <a:cs typeface="Arial"/>
              </a:rPr>
              <a:t> </a:t>
            </a:r>
            <a:r>
              <a:rPr lang="en-US" sz="2600" b="1" dirty="0" err="1">
                <a:latin typeface="Arial"/>
                <a:cs typeface="Arial"/>
              </a:rPr>
              <a:t>thai</a:t>
            </a:r>
            <a:r>
              <a:rPr lang="en-US" sz="2600" b="1" dirty="0">
                <a:latin typeface="Arial"/>
                <a:cs typeface="Arial"/>
              </a:rPr>
              <a:t> </a:t>
            </a:r>
            <a:r>
              <a:rPr lang="en-US" sz="2600" b="1" dirty="0" err="1">
                <a:latin typeface="Arial"/>
                <a:cs typeface="Arial"/>
              </a:rPr>
              <a:t>thường</a:t>
            </a:r>
            <a:r>
              <a:rPr lang="en-US" sz="2600" b="1" dirty="0">
                <a:latin typeface="Arial"/>
                <a:cs typeface="Arial"/>
              </a:rPr>
              <a:t> </a:t>
            </a:r>
            <a:r>
              <a:rPr lang="en-US" sz="2600" b="1" dirty="0" err="1" smtClean="0">
                <a:latin typeface="Arial"/>
                <a:cs typeface="Arial"/>
              </a:rPr>
              <a:t>quy</a:t>
            </a:r>
            <a:r>
              <a:rPr lang="en-US" sz="2600" b="1" dirty="0" smtClean="0">
                <a:latin typeface="Arial"/>
                <a:cs typeface="Arial"/>
              </a:rPr>
              <a:t> (HD </a:t>
            </a:r>
            <a:r>
              <a:rPr lang="en-US" sz="2600" b="1" dirty="0" err="1" smtClean="0">
                <a:latin typeface="Arial"/>
                <a:cs typeface="Arial"/>
              </a:rPr>
              <a:t>Quốc</a:t>
            </a: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 err="1" smtClean="0">
                <a:latin typeface="Arial"/>
                <a:cs typeface="Arial"/>
              </a:rPr>
              <a:t>gia</a:t>
            </a:r>
            <a:r>
              <a:rPr lang="en-US" sz="2600" b="1" dirty="0" smtClean="0">
                <a:latin typeface="Arial"/>
                <a:cs typeface="Arial"/>
              </a:rPr>
              <a:t>)</a:t>
            </a:r>
            <a:endParaRPr lang="en-US" sz="2600" dirty="0">
              <a:latin typeface="Arial"/>
              <a:cs typeface="Arial"/>
            </a:endParaRPr>
          </a:p>
          <a:p>
            <a:pPr marL="109728" indent="0">
              <a:lnSpc>
                <a:spcPct val="13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VÀ: </a:t>
            </a:r>
            <a:endParaRPr lang="en-US" b="1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Khai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thác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tiền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sử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Khám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triệu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SA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đánh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giá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chính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xác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tuổi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hình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thái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học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.</a:t>
            </a: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Thông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báo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CDC/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quan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phụ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trách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để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được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tư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vấn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hỗ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trợ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xét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nghiệm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endParaRPr lang="en-US" sz="2200" dirty="0"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6128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Nguyên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tắc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chung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90566"/>
          </a:xfrm>
        </p:spPr>
        <p:txBody>
          <a:bodyPr>
            <a:normAutofit/>
          </a:bodyPr>
          <a:lstStyle/>
          <a:p>
            <a:pPr marL="109728" indent="0">
              <a:lnSpc>
                <a:spcPct val="110000"/>
              </a:lnSpc>
              <a:buNone/>
            </a:pPr>
            <a:r>
              <a:rPr lang="en-US" sz="2400" b="1" dirty="0" err="1" smtClean="0">
                <a:solidFill>
                  <a:schemeClr val="tx1"/>
                </a:solidFill>
                <a:latin typeface="Arial"/>
                <a:cs typeface="Arial"/>
              </a:rPr>
              <a:t>Chỉ</a:t>
            </a:r>
            <a:r>
              <a:rPr lang="en-US" sz="2400" b="1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rial"/>
                <a:cs typeface="Arial"/>
              </a:rPr>
              <a:t>định</a:t>
            </a:r>
            <a:r>
              <a:rPr lang="en-US" sz="2400" b="1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  <a:latin typeface="Arial"/>
                <a:cs typeface="Arial"/>
              </a:rPr>
              <a:t>khi</a:t>
            </a:r>
            <a:r>
              <a:rPr lang="en-US" sz="2400" b="1" dirty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có</a:t>
            </a:r>
            <a:r>
              <a:rPr lang="en-US" sz="2400" b="1" dirty="0" smtClean="0">
                <a:latin typeface="Arial"/>
                <a:cs typeface="Arial"/>
              </a:rPr>
              <a:t> 1/3 </a:t>
            </a:r>
            <a:r>
              <a:rPr lang="en-US" sz="2400" b="1" dirty="0" err="1" smtClean="0">
                <a:latin typeface="Arial"/>
                <a:cs typeface="Arial"/>
              </a:rPr>
              <a:t>tiêu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chí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sau</a:t>
            </a:r>
            <a:r>
              <a:rPr lang="en-US" sz="2400" b="1" dirty="0" smtClean="0">
                <a:latin typeface="Arial"/>
                <a:cs typeface="Arial"/>
              </a:rPr>
              <a:t>:</a:t>
            </a: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ban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ít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nhất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2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số</a:t>
            </a:r>
            <a:r>
              <a:rPr lang="en-US" sz="22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tr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/c: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Sốt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đau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khớp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Viêm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KM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mắt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mủ</a:t>
            </a:r>
            <a:endParaRPr lang="en-US" sz="22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Siêu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âm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nhi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(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nguyên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nhân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khác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)</a:t>
            </a: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Chồng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bạn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tình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(+)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với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endParaRPr lang="en-US" sz="22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411480" lvl="1" indent="0">
              <a:lnSpc>
                <a:spcPct val="110000"/>
              </a:lnSpc>
              <a:buNone/>
            </a:pPr>
            <a:endParaRPr lang="en-US" sz="2200" dirty="0"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6128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Xét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nghiệm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295392"/>
              </p:ext>
            </p:extLst>
          </p:nvPr>
        </p:nvGraphicFramePr>
        <p:xfrm>
          <a:off x="533400" y="3657600"/>
          <a:ext cx="8382000" cy="305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592535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Thời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điểm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Chỉ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định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xét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nghiệm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92304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Trong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vòng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7 </a:t>
                      </a:r>
                      <a:r>
                        <a:rPr lang="en-US" sz="1800" dirty="0" err="1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ngày</a:t>
                      </a:r>
                      <a:r>
                        <a:rPr lang="en-US" sz="1800" dirty="0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từ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khi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có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triệu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chứng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n-US" sz="1800" dirty="0">
                        <a:solidFill>
                          <a:srgbClr val="00113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- RT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-PCR/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Realtime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RT-PCR </a:t>
                      </a:r>
                      <a:endParaRPr lang="en-US" sz="1800" dirty="0">
                        <a:solidFill>
                          <a:srgbClr val="00009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92304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≥ 7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ngày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kể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từ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khi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có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triệu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chứng</a:t>
                      </a:r>
                      <a:r>
                        <a:rPr lang="en-US" sz="1800" dirty="0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/</a:t>
                      </a:r>
                      <a:r>
                        <a:rPr lang="en-US" sz="1800" dirty="0" err="1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không</a:t>
                      </a:r>
                      <a:r>
                        <a:rPr lang="en-US" sz="1800" dirty="0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có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triệu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chứng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n-US" sz="1800" dirty="0">
                        <a:solidFill>
                          <a:srgbClr val="00113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- IgM </a:t>
                      </a:r>
                      <a:r>
                        <a:rPr lang="en-US" sz="180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hoặc</a:t>
                      </a:r>
                      <a:r>
                        <a:rPr lang="en-US" sz="180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KT 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trung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hòa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kháng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Zika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n-US" sz="1800" dirty="0">
                        <a:solidFill>
                          <a:srgbClr val="00009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76952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Trong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vòng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3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tuần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từ</a:t>
                      </a:r>
                      <a:r>
                        <a:rPr lang="en-US" sz="1800" dirty="0" smtClean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khi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có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triệu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chứng</a:t>
                      </a:r>
                      <a:r>
                        <a:rPr lang="en-US" sz="1800" dirty="0">
                          <a:solidFill>
                            <a:srgbClr val="001132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n-US" sz="1800" dirty="0">
                        <a:solidFill>
                          <a:srgbClr val="00113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- </a:t>
                      </a:r>
                      <a:r>
                        <a:rPr lang="en-US" sz="1800" dirty="0" err="1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Nước</a:t>
                      </a:r>
                      <a:r>
                        <a:rPr lang="en-US" sz="1800" dirty="0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tiểu:RT-PCR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/</a:t>
                      </a:r>
                      <a:r>
                        <a:rPr lang="en-US" sz="1800" dirty="0" err="1" smtClean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RealtimeRT</a:t>
                      </a:r>
                      <a:r>
                        <a:rPr lang="en-US" sz="1800" dirty="0">
                          <a:solidFill>
                            <a:srgbClr val="000090"/>
                          </a:solidFill>
                          <a:effectLst/>
                          <a:latin typeface="Arial"/>
                          <a:ea typeface="Times New Roman"/>
                        </a:rPr>
                        <a:t>-PCR  </a:t>
                      </a:r>
                      <a:endParaRPr lang="en-US" sz="1800" dirty="0">
                        <a:solidFill>
                          <a:srgbClr val="00009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13857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290566"/>
          </a:xfrm>
        </p:spPr>
        <p:txBody>
          <a:bodyPr>
            <a:normAutofit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2400" b="1" dirty="0" smtClean="0">
                <a:latin typeface="Arial"/>
                <a:cs typeface="Arial"/>
              </a:rPr>
              <a:t>1. </a:t>
            </a:r>
            <a:r>
              <a:rPr lang="en-US" sz="2400" b="1" dirty="0" err="1" smtClean="0">
                <a:latin typeface="Arial"/>
                <a:cs typeface="Arial"/>
              </a:rPr>
              <a:t>Phụ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nữ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mang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thai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chưa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xét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nghiệm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Zika</a:t>
            </a: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Dựa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vào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kết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quả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Siêu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âm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Theo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dõi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khám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, SA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theo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định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kỳ</a:t>
            </a:r>
            <a:endParaRPr lang="en-US" sz="2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XN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phát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hiện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Zika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nếu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đủ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tiêu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chí</a:t>
            </a:r>
            <a:endParaRPr lang="en-US" sz="2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2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XN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(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TORCHS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nếu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)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Chuyển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đến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tuyến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trên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đề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chẩn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đoán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xác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đjnh</a:t>
            </a:r>
            <a:endParaRPr lang="en-US" sz="2000" dirty="0"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Chẩn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đoán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xác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định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200" b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Nếu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có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điều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kiện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: XN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nước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ối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làm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NST;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phát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hiện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VR; CT scan; MRI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não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thai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nhi</a:t>
            </a:r>
            <a:endParaRPr lang="en-US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lvl="2">
              <a:lnSpc>
                <a:spcPct val="110000"/>
              </a:lnSpc>
              <a:buFontTx/>
              <a:buChar char="-"/>
            </a:pP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Cung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cấp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thông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tin,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tư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vấn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và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hỗ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trợ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PNMT/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gia</a:t>
            </a:r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/>
                <a:cs typeface="Arial"/>
              </a:rPr>
              <a:t>đình</a:t>
            </a:r>
            <a:endParaRPr lang="en-US" sz="20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Xử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trí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491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8489"/>
            <a:ext cx="8534400" cy="5562600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2400" b="1" dirty="0" smtClean="0">
                <a:latin typeface="Arial"/>
                <a:cs typeface="Arial"/>
              </a:rPr>
              <a:t>2. </a:t>
            </a:r>
            <a:r>
              <a:rPr lang="en-US" sz="2400" b="1" dirty="0" err="1" smtClean="0">
                <a:latin typeface="Arial"/>
                <a:cs typeface="Arial"/>
              </a:rPr>
              <a:t>Phụ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nữ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mang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thai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đã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được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xét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nghiệm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Zika</a:t>
            </a: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Kết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quả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âm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90"/>
                </a:solidFill>
                <a:latin typeface="Arial"/>
                <a:cs typeface="Arial"/>
              </a:rPr>
              <a:t>tính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Điều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trị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triệu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chứng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nếu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cần</a:t>
            </a:r>
            <a:endParaRPr lang="en-US" sz="24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SA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bình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thường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theo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dõi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chăm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sóc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, SA </a:t>
            </a:r>
            <a:r>
              <a:rPr lang="en-US" sz="2400" dirty="0" err="1" smtClean="0">
                <a:solidFill>
                  <a:schemeClr val="tx1"/>
                </a:solidFill>
                <a:latin typeface="Arial"/>
                <a:cs typeface="Arial"/>
              </a:rPr>
              <a:t>thường</a:t>
            </a: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 qui</a:t>
            </a: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SA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</a:p>
          <a:p>
            <a:pPr lvl="2">
              <a:lnSpc>
                <a:spcPct val="110000"/>
              </a:lnSpc>
              <a:buFontTx/>
              <a:buChar char="-"/>
            </a:pP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Chuyển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đến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CSYT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cao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hơn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  </a:t>
            </a:r>
          </a:p>
          <a:p>
            <a:pPr lvl="2">
              <a:lnSpc>
                <a:spcPct val="110000"/>
              </a:lnSpc>
              <a:buFontTx/>
              <a:buChar char="-"/>
            </a:pP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Cân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nhắc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XN TORCHS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(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tùy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tình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hình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  <a:cs typeface="Arial"/>
              </a:rPr>
              <a:t>tễ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)</a:t>
            </a:r>
          </a:p>
          <a:p>
            <a:pPr marL="109728" indent="0">
              <a:lnSpc>
                <a:spcPct val="110000"/>
              </a:lnSpc>
              <a:buNone/>
            </a:pP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Kết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quả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/>
                <a:cs typeface="Arial"/>
              </a:rPr>
              <a:t>dương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Arial"/>
                <a:cs typeface="Arial"/>
              </a:rPr>
              <a:t>tính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Điều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trị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triệu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chứng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nếu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cần</a:t>
            </a: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SA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bình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thường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: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theo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dõi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chăm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sóc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, SA </a:t>
            </a:r>
            <a:r>
              <a:rPr lang="en-US" sz="2400" dirty="0" err="1">
                <a:solidFill>
                  <a:schemeClr val="tx1"/>
                </a:solidFill>
                <a:latin typeface="Arial"/>
                <a:cs typeface="Arial"/>
              </a:rPr>
              <a:t>thường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 qui</a:t>
            </a: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SA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chuyển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tuyến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Chẩn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đoán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xác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định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200" b="1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200" b="1" dirty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Nếu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có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điều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kiện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: XN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nước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ối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làm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NST;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phát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hiện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VR; CT scan; MRI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não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thai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nhi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pPr lvl="2">
              <a:lnSpc>
                <a:spcPct val="110000"/>
              </a:lnSpc>
              <a:buFontTx/>
              <a:buChar char="-"/>
            </a:pP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Cung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cấp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thông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tin,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tư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vấn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và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hỗ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trợ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PNMT/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gia</a:t>
            </a: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Arial"/>
                <a:cs typeface="Arial"/>
              </a:rPr>
              <a:t>đình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endParaRPr lang="en-US" sz="20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1377" y="3048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Xử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trí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156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1752600"/>
            <a:ext cx="8763000" cy="31242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Xử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trí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theo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dõi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b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trẻ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từ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0 - 24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tháng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có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hội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chứng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Zika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bẩm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sinh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hoặc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sinh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ra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từ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mẹ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nhiễm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>
                <a:solidFill>
                  <a:srgbClr val="800000"/>
                </a:solidFill>
                <a:latin typeface="Arial"/>
                <a:cs typeface="Arial"/>
              </a:rPr>
              <a:t>Zika</a:t>
            </a:r>
            <a:r>
              <a:rPr lang="en-US" sz="3600" b="1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trong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thời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gian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mang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thai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3600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45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543800" cy="914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Tại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sao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dẫn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này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6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808720" cy="470916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3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HD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tạm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thời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(4/2016)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về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CS PNMT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trong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bối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cảnh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Zika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được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XD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và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ban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hành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để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đáp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ứng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nhanh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yêu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cầu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thực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tế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khi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có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nguy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cơ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xuất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hiện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Zika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ở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VN (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dựa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trên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HD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tạm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thời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của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WHO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tháng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2/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2016)</a:t>
            </a:r>
            <a:endParaRPr lang="en-US" sz="2400" b="1" dirty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3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Đến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tháng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5/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2016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-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tháng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10/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2017: WHO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, CDC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có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HD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mới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về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sàng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lọc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chăm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sóc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xử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trí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trẻ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có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biến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chứng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liên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quan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đến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nhiễm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Zika</a:t>
            </a:r>
            <a:endParaRPr lang="en-US" sz="2400" b="1" dirty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30000"/>
              </a:lnSpc>
              <a:buClrTx/>
              <a:buFont typeface="Wingdings" panose="05000000000000000000" pitchFamily="2" charset="2"/>
              <a:buChar char=""/>
            </a:pP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Cập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nhật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Hướng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dẫn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CS PNMT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và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bổ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sung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thêm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nội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dung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CS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trẻ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em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từ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0-24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tháng</a:t>
            </a:r>
            <a:endParaRPr lang="en-US" sz="2400" b="1" dirty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0" lvl="0" indent="0">
              <a:lnSpc>
                <a:spcPct val="130000"/>
              </a:lnSpc>
              <a:buNone/>
            </a:pPr>
            <a:endParaRPr lang="en-US" sz="1800" b="1" dirty="0">
              <a:latin typeface=".VnTimeH" panose="020B7200000000000000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55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4296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400" b="1" dirty="0" err="1" smtClean="0">
                <a:latin typeface="Arial"/>
                <a:cs typeface="Arial"/>
              </a:rPr>
              <a:t>Khai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thác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tiền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sử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mẹ</a:t>
            </a:r>
            <a:r>
              <a:rPr lang="en-US" sz="2400" b="1" dirty="0" smtClean="0">
                <a:latin typeface="Arial"/>
                <a:cs typeface="Arial"/>
              </a:rPr>
              <a:t>: 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lý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di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truyền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khuẩn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thời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kỳ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mang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TORCHS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độc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rượu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hóa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chất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chấn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thương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SDD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nặng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thời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gian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mang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endParaRPr lang="en-US" sz="24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Đo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vòng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đầu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Tất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cả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trẻ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mơi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trẻ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đến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khám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Đánh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biểu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đồ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ghi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hồ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sơ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Chuyển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khám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chuyên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khoa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Thính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thị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giác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biểu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cứng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khớp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co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cứng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động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kinh.v.v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Đánh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giá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lâm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sàng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6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442966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400" b="1" dirty="0" err="1" smtClean="0">
                <a:latin typeface="Arial"/>
                <a:cs typeface="Arial"/>
              </a:rPr>
              <a:t>Tiêu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chí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cần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làm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xét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nghiệm</a:t>
            </a:r>
            <a:r>
              <a:rPr lang="en-US" sz="2400" b="1" dirty="0" smtClean="0">
                <a:latin typeface="Arial"/>
                <a:cs typeface="Arial"/>
              </a:rPr>
              <a:t> : 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dấu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hiệu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của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HC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bẩm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ra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từ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mẹ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đã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xác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định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Các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XN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cần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cs typeface="Arial"/>
              </a:rPr>
              <a:t>làm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Máu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nước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tiểu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tủy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bộ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gen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cs typeface="Arial"/>
              </a:rPr>
              <a:t> (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ea typeface="Times New Roman"/>
              </a:rPr>
              <a:t>RT</a:t>
            </a:r>
            <a:r>
              <a:rPr lang="en-US" sz="2400" dirty="0">
                <a:solidFill>
                  <a:srgbClr val="000090"/>
                </a:solidFill>
                <a:latin typeface="Arial"/>
                <a:ea typeface="Times New Roman"/>
              </a:rPr>
              <a:t>-PCR/</a:t>
            </a:r>
            <a:r>
              <a:rPr lang="en-US" sz="2400" dirty="0" err="1">
                <a:solidFill>
                  <a:srgbClr val="000090"/>
                </a:solidFill>
                <a:latin typeface="Arial"/>
                <a:ea typeface="Times New Roman"/>
              </a:rPr>
              <a:t>Realtime</a:t>
            </a:r>
            <a:r>
              <a:rPr lang="en-US" sz="2400" dirty="0">
                <a:solidFill>
                  <a:srgbClr val="000090"/>
                </a:solidFill>
                <a:latin typeface="Arial"/>
                <a:ea typeface="Times New Roman"/>
              </a:rPr>
              <a:t> RT-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ea typeface="Times New Roman"/>
              </a:rPr>
              <a:t>PCR) 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US" sz="2400" dirty="0" err="1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Huyết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thanh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: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IgM</a:t>
            </a:r>
            <a:r>
              <a:rPr lang="en-US" sz="2400" dirty="0" smtClean="0">
                <a:solidFill>
                  <a:srgbClr val="000090"/>
                </a:solidFill>
                <a:latin typeface="Arial"/>
                <a:ea typeface="Times New Roman"/>
                <a:cs typeface="Arial"/>
              </a:rPr>
              <a:t>: </a:t>
            </a:r>
          </a:p>
          <a:p>
            <a:pPr lvl="2">
              <a:lnSpc>
                <a:spcPct val="120000"/>
              </a:lnSpc>
              <a:buFont typeface="Wingdings" charset="2"/>
              <a:buChar char="ü"/>
            </a:pP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IgM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(+): XN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tìm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KT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trung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hòa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PRNT: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Xác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định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có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khả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năng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nhiễm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Zika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bẩm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sinh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khi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hiệu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giá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KT </a:t>
            </a:r>
            <a:r>
              <a:rPr lang="en-US" dirty="0" err="1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với</a:t>
            </a:r>
            <a:r>
              <a:rPr lang="en-US" dirty="0" smtClean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Zika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≥ 20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và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cao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gấp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≥ 4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lần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so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với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VR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Flavi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khác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(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phải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loại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trừ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nhiễm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vi </a:t>
            </a:r>
            <a:r>
              <a:rPr lang="en-US" dirty="0" err="1">
                <a:solidFill>
                  <a:srgbClr val="660066"/>
                </a:solidFill>
                <a:latin typeface="Arial"/>
                <a:cs typeface="Arial"/>
              </a:rPr>
              <a:t>rút</a:t>
            </a:r>
            <a:r>
              <a:rPr lang="en-US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rgbClr val="660066"/>
                </a:solidFill>
                <a:latin typeface="Arial"/>
                <a:cs typeface="Arial"/>
              </a:rPr>
              <a:t>Flavi</a:t>
            </a:r>
            <a:r>
              <a:rPr lang="en-US" sz="20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khác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) </a:t>
            </a:r>
          </a:p>
          <a:p>
            <a:pPr lvl="2">
              <a:lnSpc>
                <a:spcPct val="120000"/>
              </a:lnSpc>
              <a:buFont typeface="Wingdings" charset="2"/>
              <a:buChar char="ü"/>
            </a:pP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IgM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 (-): </a:t>
            </a: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không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có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bằng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  <a:latin typeface="Arial"/>
                <a:cs typeface="Arial"/>
              </a:rPr>
              <a:t>chứng</a:t>
            </a:r>
            <a:r>
              <a:rPr lang="en-US" sz="20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200" dirty="0" err="1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nhiễm</a:t>
            </a:r>
            <a:r>
              <a:rPr lang="en-US" sz="2200" dirty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sz="2200" dirty="0" err="1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Zika</a:t>
            </a:r>
            <a:r>
              <a:rPr lang="en-US" sz="2200" dirty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sz="2200" dirty="0" err="1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bẩm</a:t>
            </a:r>
            <a:r>
              <a:rPr lang="en-US" sz="2200" dirty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r>
              <a:rPr lang="en-US" sz="2200" dirty="0" err="1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sinh</a:t>
            </a:r>
            <a:r>
              <a:rPr lang="en-US" sz="2200" dirty="0">
                <a:solidFill>
                  <a:srgbClr val="660066"/>
                </a:solidFill>
                <a:latin typeface="Arial"/>
                <a:ea typeface="Times New Roman"/>
                <a:cs typeface="Arial"/>
              </a:rPr>
              <a:t> </a:t>
            </a:r>
            <a:endParaRPr lang="en-US" sz="2200" dirty="0" smtClean="0">
              <a:solidFill>
                <a:srgbClr val="660066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Đánh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giá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cận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lâm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sàng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644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10518037"/>
              </p:ext>
            </p:extLst>
          </p:nvPr>
        </p:nvGraphicFramePr>
        <p:xfrm>
          <a:off x="457200" y="1219201"/>
          <a:ext cx="8305800" cy="563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42" y="2361246"/>
            <a:ext cx="2122558" cy="183070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3400" y="381000"/>
            <a:ext cx="56388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Lưu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ý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53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544296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b="1" dirty="0" err="1" smtClean="0">
                <a:latin typeface="Arial"/>
                <a:cs typeface="Arial"/>
              </a:rPr>
              <a:t>Tiêu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chí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làm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siêu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âm</a:t>
            </a:r>
            <a:r>
              <a:rPr lang="en-US" b="1" dirty="0" smtClean="0">
                <a:latin typeface="Arial"/>
                <a:cs typeface="Arial"/>
              </a:rPr>
              <a:t>, CT scan </a:t>
            </a:r>
            <a:r>
              <a:rPr lang="en-US" b="1" dirty="0" err="1" smtClean="0">
                <a:latin typeface="Arial"/>
                <a:cs typeface="Arial"/>
              </a:rPr>
              <a:t>hoặc</a:t>
            </a:r>
            <a:r>
              <a:rPr lang="en-US" b="1" dirty="0" smtClean="0">
                <a:latin typeface="Arial"/>
                <a:cs typeface="Arial"/>
              </a:rPr>
              <a:t> MRI: </a:t>
            </a: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Vòng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&lt; 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-2SD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đến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-3SD,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tương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xứng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kích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thước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đầu-mặt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kèm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biểu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lâm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sàng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hoặc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mẹ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nghi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ngờ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khi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mang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Tx/>
              <a:buChar char="-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Vòng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hơn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-3SD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nguyên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>
                <a:solidFill>
                  <a:srgbClr val="000090"/>
                </a:solidFill>
                <a:latin typeface="Arial"/>
                <a:cs typeface="Arial"/>
              </a:rPr>
              <a:t>nhân</a:t>
            </a:r>
            <a:r>
              <a:rPr lang="en-US" sz="28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gây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Hình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ảnh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gợi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ý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trẻ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nhiềm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Zika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bẩm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Arial"/>
                <a:cs typeface="Arial"/>
              </a:rPr>
              <a:t>sinh</a:t>
            </a: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: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Vôi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hóa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teo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giãn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thất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ở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tiểu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thân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rãnh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cuộn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não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thể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chai 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Chẩn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đoán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hình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ảnh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244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67434"/>
            <a:ext cx="8534400" cy="5290566"/>
          </a:xfrm>
        </p:spPr>
        <p:txBody>
          <a:bodyPr>
            <a:normAutofit/>
          </a:bodyPr>
          <a:lstStyle/>
          <a:p>
            <a:pPr marL="566928" indent="-457200">
              <a:lnSpc>
                <a:spcPct val="120000"/>
              </a:lnSpc>
              <a:buAutoNum type="arabicPeriod"/>
            </a:pPr>
            <a:r>
              <a:rPr lang="en-US" sz="3000" b="1" dirty="0" err="1" smtClean="0">
                <a:latin typeface="Arial"/>
                <a:cs typeface="Arial"/>
              </a:rPr>
              <a:t>Nguyên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tắc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chung</a:t>
            </a:r>
            <a:endParaRPr lang="en-US" sz="3000" dirty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Tất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cả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trẻ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ra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đều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được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CSTY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HDQG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Được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dõi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tăng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trưởng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tiêm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chủng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đến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CSYT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khám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vấn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đề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SK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Được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hướng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dẫn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CS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tại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nhà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Nuôi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con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bằng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sữa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mẹ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Thông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báo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: CDC/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quan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phụ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trách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theo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dõi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85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8900"/>
            <a:ext cx="8534400" cy="5486400"/>
          </a:xfrm>
        </p:spPr>
        <p:txBody>
          <a:bodyPr>
            <a:normAutofit fontScale="92500" lnSpcReduction="10000"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3000" b="1" dirty="0" smtClean="0">
                <a:latin typeface="Arial"/>
                <a:cs typeface="Arial"/>
              </a:rPr>
              <a:t>2. </a:t>
            </a:r>
            <a:r>
              <a:rPr lang="en-US" sz="3000" b="1" dirty="0" err="1" smtClean="0">
                <a:latin typeface="Arial"/>
                <a:cs typeface="Arial"/>
              </a:rPr>
              <a:t>Chăm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sóc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cụ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thể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endParaRPr lang="en-US" sz="3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hội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bẩm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Khám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định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kỳ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(4, 6, 9, 12, 18, 24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):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đo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vòng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đầu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theo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dõi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phát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triển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tinh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thần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vận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động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Đo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thính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lực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: 4-6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chậm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nhất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là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9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Có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>
                <a:solidFill>
                  <a:srgbClr val="000090"/>
                </a:solidFill>
                <a:latin typeface="Arial"/>
                <a:cs typeface="Arial"/>
              </a:rPr>
              <a:t>nhỏ</a:t>
            </a: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sz="2800" b="1" dirty="0" err="1">
                <a:solidFill>
                  <a:srgbClr val="000090"/>
                </a:solidFill>
                <a:latin typeface="Arial"/>
                <a:cs typeface="Arial"/>
              </a:rPr>
              <a:t>hội</a:t>
            </a: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>
                <a:solidFill>
                  <a:srgbClr val="000090"/>
                </a:solidFill>
                <a:latin typeface="Arial"/>
                <a:cs typeface="Arial"/>
              </a:rPr>
              <a:t>chứng</a:t>
            </a: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>
                <a:solidFill>
                  <a:srgbClr val="000090"/>
                </a:solidFill>
                <a:latin typeface="Arial"/>
                <a:cs typeface="Arial"/>
              </a:rPr>
              <a:t>Zika</a:t>
            </a: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>
                <a:solidFill>
                  <a:srgbClr val="000090"/>
                </a:solidFill>
                <a:latin typeface="Arial"/>
                <a:cs typeface="Arial"/>
              </a:rPr>
              <a:t>bẩm</a:t>
            </a:r>
            <a:r>
              <a:rPr lang="en-US" sz="28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b="1" dirty="0" err="1" smtClean="0">
                <a:solidFill>
                  <a:srgbClr val="000090"/>
                </a:solidFill>
                <a:latin typeface="Arial"/>
                <a:cs typeface="Arial"/>
              </a:rPr>
              <a:t>sinh</a:t>
            </a:r>
            <a:r>
              <a:rPr lang="en-US" sz="2800" b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Đánh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giá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bú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nuốt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ngủ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co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giật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các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bất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thường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khác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2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tuần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Kiểm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tra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chức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năng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tuyến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giáp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3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kiểm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tra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lại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chức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năng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tuyến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giáp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khám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mắt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4-5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: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kiểm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tra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thính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lực</a:t>
            </a:r>
            <a:endParaRPr lang="en-US" sz="2600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Đo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vòng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đầu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theo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dõi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phát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triển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tinh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thần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sz="2600" dirty="0" err="1">
                <a:solidFill>
                  <a:srgbClr val="660066"/>
                </a:solidFill>
                <a:latin typeface="Arial"/>
                <a:cs typeface="Arial"/>
              </a:rPr>
              <a:t>vận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động</a:t>
            </a:r>
            <a:r>
              <a:rPr lang="en-US" sz="2600" dirty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từ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tháng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660066"/>
                </a:solidFill>
                <a:latin typeface="Arial"/>
                <a:cs typeface="Arial"/>
              </a:rPr>
              <a:t>thứ</a:t>
            </a:r>
            <a:r>
              <a:rPr lang="en-US" sz="2600" dirty="0" smtClean="0">
                <a:solidFill>
                  <a:srgbClr val="660066"/>
                </a:solidFill>
                <a:latin typeface="Arial"/>
                <a:cs typeface="Arial"/>
              </a:rPr>
              <a:t> 1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Chăm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sóc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,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theo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dõi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73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752600"/>
            <a:ext cx="8763000" cy="31242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4400" b="1" dirty="0" err="1" smtClean="0">
                <a:solidFill>
                  <a:srgbClr val="800000"/>
                </a:solidFill>
                <a:latin typeface="Arial"/>
                <a:cs typeface="Arial"/>
              </a:rPr>
              <a:t>Tư</a:t>
            </a:r>
            <a:r>
              <a:rPr lang="en-US" sz="44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800000"/>
                </a:solidFill>
                <a:latin typeface="Arial"/>
                <a:cs typeface="Arial"/>
              </a:rPr>
              <a:t>vấn</a:t>
            </a:r>
            <a:endParaRPr lang="en-US" sz="4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44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486400"/>
          </a:xfrm>
        </p:spPr>
        <p:txBody>
          <a:bodyPr>
            <a:normAutofit fontScale="92500" lnSpcReduction="20000"/>
          </a:bodyPr>
          <a:lstStyle/>
          <a:p>
            <a:pPr marL="109728" indent="0">
              <a:lnSpc>
                <a:spcPct val="140000"/>
              </a:lnSpc>
              <a:buNone/>
            </a:pPr>
            <a:r>
              <a:rPr lang="en-US" sz="3000" b="1" dirty="0" smtClean="0">
                <a:latin typeface="Arial"/>
                <a:cs typeface="Arial"/>
              </a:rPr>
              <a:t>1. </a:t>
            </a:r>
            <a:r>
              <a:rPr lang="en-US" sz="3000" b="1" dirty="0" err="1" smtClean="0">
                <a:latin typeface="Arial"/>
                <a:cs typeface="Arial"/>
              </a:rPr>
              <a:t>Đối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với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vợ</a:t>
            </a:r>
            <a:r>
              <a:rPr lang="en-US" sz="3000" b="1" dirty="0" smtClean="0">
                <a:latin typeface="Arial"/>
                <a:cs typeface="Arial"/>
              </a:rPr>
              <a:t>, </a:t>
            </a:r>
            <a:r>
              <a:rPr lang="en-US" sz="3000" b="1" dirty="0" err="1" smtClean="0">
                <a:latin typeface="Arial"/>
                <a:cs typeface="Arial"/>
              </a:rPr>
              <a:t>chồng</a:t>
            </a:r>
            <a:r>
              <a:rPr lang="en-US" sz="3000" b="1" dirty="0" smtClean="0">
                <a:latin typeface="Arial"/>
                <a:cs typeface="Arial"/>
              </a:rPr>
              <a:t>/</a:t>
            </a:r>
            <a:r>
              <a:rPr lang="en-US" sz="3000" b="1" dirty="0" err="1" smtClean="0">
                <a:latin typeface="Arial"/>
                <a:cs typeface="Arial"/>
              </a:rPr>
              <a:t>bạn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tình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dự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định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mang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thai</a:t>
            </a:r>
            <a:endParaRPr lang="en-US" sz="3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nên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vào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vùng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nếu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thực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sự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cần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Nếu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từ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vùng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cần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được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tư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vấn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trước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khi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mang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endParaRPr lang="en-US" dirty="0">
              <a:solidFill>
                <a:srgbClr val="000090"/>
              </a:solidFill>
              <a:latin typeface="Arial"/>
              <a:cs typeface="Arial"/>
            </a:endParaRPr>
          </a:p>
          <a:p>
            <a:pPr marL="109728" indent="0">
              <a:lnSpc>
                <a:spcPct val="130000"/>
              </a:lnSpc>
              <a:buNone/>
            </a:pPr>
            <a:r>
              <a:rPr lang="en-US" sz="2800" b="1" dirty="0" smtClean="0">
                <a:latin typeface="Arial"/>
                <a:cs typeface="Arial"/>
              </a:rPr>
              <a:t>2. </a:t>
            </a:r>
            <a:r>
              <a:rPr lang="en-US" sz="2800" b="1" dirty="0" err="1" smtClean="0">
                <a:latin typeface="Arial"/>
                <a:cs typeface="Arial"/>
              </a:rPr>
              <a:t>Đối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với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Phụ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nữ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mang</a:t>
            </a:r>
            <a:r>
              <a:rPr lang="en-US" sz="2800" b="1" dirty="0" smtClean="0">
                <a:latin typeface="Arial"/>
                <a:cs typeface="Arial"/>
              </a:rPr>
              <a:t> </a:t>
            </a:r>
            <a:r>
              <a:rPr lang="en-US" sz="2800" b="1" dirty="0" err="1" smtClean="0">
                <a:latin typeface="Arial"/>
                <a:cs typeface="Arial"/>
              </a:rPr>
              <a:t>thai</a:t>
            </a:r>
            <a:r>
              <a:rPr lang="en-US" sz="2800" b="1" dirty="0" smtClean="0">
                <a:latin typeface="Arial"/>
                <a:cs typeface="Arial"/>
              </a:rPr>
              <a:t>:</a:t>
            </a: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Không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nên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đi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vào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vùng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trong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3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tháng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đầu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cuối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1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Khám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định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kỳ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theo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HDQG</a:t>
            </a: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Cung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cấp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thông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tin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đường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lây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khả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năng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lây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nhiễm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biện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pháp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phòng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2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Nếu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Kết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quả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XN (+): </a:t>
            </a: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Tư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vấn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làm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siêu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âm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chọc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ối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hoặc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các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thăm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dò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khác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để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phát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hiện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bất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thường</a:t>
            </a:r>
            <a:endParaRPr lang="en-US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Cung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cấp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đầy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đủ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thông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tin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để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gia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đình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quyết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định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về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việc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giữ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thai.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Hỗ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trợ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tâm</a:t>
            </a:r>
            <a:r>
              <a:rPr lang="en-US" dirty="0" smtClean="0">
                <a:solidFill>
                  <a:srgbClr val="660066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latin typeface="Arial"/>
                <a:cs typeface="Arial"/>
              </a:rPr>
              <a:t>lý</a:t>
            </a:r>
            <a:endParaRPr lang="en-US" dirty="0" smtClean="0">
              <a:solidFill>
                <a:srgbClr val="660066"/>
              </a:solidFill>
              <a:latin typeface="Arial"/>
              <a:cs typeface="Arial"/>
            </a:endParaRPr>
          </a:p>
          <a:p>
            <a:pPr lvl="2">
              <a:lnSpc>
                <a:spcPct val="120000"/>
              </a:lnSpc>
              <a:buFontTx/>
              <a:buChar char="-"/>
            </a:pPr>
            <a:endParaRPr lang="en-US" sz="22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Tư</a:t>
            </a:r>
            <a:r>
              <a:rPr lang="en-US" sz="36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/>
                <a:cs typeface="Arial"/>
              </a:rPr>
              <a:t>vấn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30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5257800"/>
          </a:xfrm>
        </p:spPr>
        <p:txBody>
          <a:bodyPr>
            <a:normAutofit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3000" b="1" dirty="0" smtClean="0">
                <a:latin typeface="Arial"/>
                <a:cs typeface="Arial"/>
              </a:rPr>
              <a:t>3. </a:t>
            </a:r>
            <a:r>
              <a:rPr lang="en-US" sz="3000" b="1" dirty="0" err="1" smtClean="0">
                <a:latin typeface="Arial"/>
                <a:cs typeface="Arial"/>
              </a:rPr>
              <a:t>Đối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với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gia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đình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có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trẻ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có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hội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chứng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Zika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hoặc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mẹ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bị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nhiễm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khi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mang</a:t>
            </a:r>
            <a:r>
              <a:rPr lang="en-US" sz="3000" b="1" dirty="0" smtClean="0">
                <a:latin typeface="Arial"/>
                <a:cs typeface="Arial"/>
              </a:rPr>
              <a:t> </a:t>
            </a:r>
            <a:r>
              <a:rPr lang="en-US" sz="3000" b="1" dirty="0" err="1" smtClean="0">
                <a:latin typeface="Arial"/>
                <a:cs typeface="Arial"/>
              </a:rPr>
              <a:t>thai</a:t>
            </a:r>
            <a:endParaRPr lang="en-US" sz="3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Thông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tin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về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bệnh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tiên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lượng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dấu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hiệ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u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bất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thường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cách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chăm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sóc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phù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hợp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Nuôi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con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bằng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sữa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mẹ</a:t>
            </a:r>
            <a:endParaRPr lang="en-US" sz="26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Tuân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thủ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mốc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khám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định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kỳ</a:t>
            </a:r>
            <a:endParaRPr lang="en-US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1">
              <a:lnSpc>
                <a:spcPct val="130000"/>
              </a:lnSpc>
              <a:buFont typeface="Arial"/>
              <a:buChar char="•"/>
            </a:pP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Hỗ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trợ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tâm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lý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giới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thiệu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600" dirty="0" err="1" smtClean="0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6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cơ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sở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bảo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trợ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xã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hội</a:t>
            </a:r>
            <a:endParaRPr lang="en-US" sz="2200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228600" y="381000"/>
            <a:ext cx="8839200" cy="914400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err="1" smtClean="0">
                <a:solidFill>
                  <a:srgbClr val="800000"/>
                </a:solidFill>
                <a:latin typeface="Arial"/>
                <a:cs typeface="Arial"/>
              </a:rPr>
              <a:t>Tư</a:t>
            </a:r>
            <a:r>
              <a:rPr lang="en-US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  <a:latin typeface="Arial"/>
                <a:cs typeface="Arial"/>
              </a:rPr>
              <a:t>vấn</a:t>
            </a:r>
            <a:endParaRPr lang="en-US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15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752600"/>
            <a:ext cx="8763000" cy="31242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4400" b="1" dirty="0" err="1" smtClean="0">
                <a:solidFill>
                  <a:srgbClr val="800000"/>
                </a:solidFill>
                <a:latin typeface="Arial"/>
                <a:cs typeface="Arial"/>
              </a:rPr>
              <a:t>Dự</a:t>
            </a:r>
            <a:r>
              <a:rPr lang="en-US" sz="4400" b="1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4400" b="1" dirty="0" err="1" smtClean="0">
                <a:solidFill>
                  <a:srgbClr val="800000"/>
                </a:solidFill>
                <a:latin typeface="Arial"/>
                <a:cs typeface="Arial"/>
              </a:rPr>
              <a:t>phòng</a:t>
            </a:r>
            <a:endParaRPr lang="en-US" sz="44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27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43800" cy="914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Quá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trình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xây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dựng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Hướng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dẫn</a:t>
            </a:r>
            <a:endParaRPr lang="en-US" sz="36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08720" cy="510540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Nội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dung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chính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: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dựa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trên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HD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tạm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>
                <a:latin typeface="Arial"/>
                <a:ea typeface="Times New Roman" panose="02020603050405020304" pitchFamily="18" charset="0"/>
                <a:cs typeface="Arial"/>
              </a:rPr>
              <a:t>thời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(4/2016)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về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CS 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PNMT</a:t>
            </a:r>
          </a:p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Tham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khảo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cập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nhật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tài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liệu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của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WHO,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nước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có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kinh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nghiệm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trên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thế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giới</a:t>
            </a:r>
            <a:endParaRPr lang="en-US" sz="2400" dirty="0" smtClean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Mời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chuyên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gia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về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Sản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khoa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Nhi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khoa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Truyền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nhiễm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và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Labo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tham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gia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biên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soạn</a:t>
            </a:r>
            <a:endParaRPr lang="en-US" sz="2400" dirty="0" smtClean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Lấy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ý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kiến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góp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ý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của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Viện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nghiên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cứu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bệnh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viện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và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các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ban,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ngành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liên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quan</a:t>
            </a:r>
            <a:endParaRPr lang="en-US" sz="2400" dirty="0" smtClean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Hội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thảo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xin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ý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kiến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của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một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số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Vu,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Viện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,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Bệnh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viện</a:t>
            </a:r>
            <a:endParaRPr lang="en-US" sz="2400" dirty="0" smtClean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342900" lvl="0" indent="-342900">
              <a:lnSpc>
                <a:spcPct val="120000"/>
              </a:lnSpc>
              <a:buClrTx/>
              <a:buFont typeface="Times New Roman" panose="02020603050405020304" pitchFamily="18" charset="0"/>
              <a:buChar char="-"/>
            </a:pP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Trình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lãnh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đạo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Bộ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phê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duyệt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: QĐ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số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997/QĐ-BYT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ngày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15/3/2019.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Thay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thế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Hướng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dẫn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tạm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thời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số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1223/</a:t>
            </a:r>
            <a:r>
              <a:rPr lang="en-US" sz="2400" dirty="0">
                <a:latin typeface="Arial"/>
                <a:ea typeface="Times New Roman" panose="02020603050405020304" pitchFamily="18" charset="0"/>
                <a:cs typeface="Arial"/>
              </a:rPr>
              <a:t>QĐ-BYT </a:t>
            </a:r>
            <a:r>
              <a:rPr lang="en-US" sz="2400" dirty="0" err="1" smtClean="0">
                <a:latin typeface="Arial"/>
                <a:ea typeface="Times New Roman" panose="02020603050405020304" pitchFamily="18" charset="0"/>
                <a:cs typeface="Arial"/>
              </a:rPr>
              <a:t>ngày</a:t>
            </a:r>
            <a:r>
              <a:rPr lang="en-US" sz="2400" dirty="0" smtClean="0">
                <a:latin typeface="Arial"/>
                <a:ea typeface="Times New Roman" panose="02020603050405020304" pitchFamily="18" charset="0"/>
                <a:cs typeface="Arial"/>
              </a:rPr>
              <a:t> 5/4/2016</a:t>
            </a:r>
          </a:p>
          <a:p>
            <a:pPr marL="342900" lvl="0" indent="-342900">
              <a:lnSpc>
                <a:spcPct val="130000"/>
              </a:lnSpc>
              <a:buClrTx/>
              <a:buFont typeface="Times New Roman" panose="02020603050405020304" pitchFamily="18" charset="0"/>
              <a:buChar char="-"/>
            </a:pPr>
            <a:endParaRPr lang="en-US" sz="2400" dirty="0" smtClean="0">
              <a:latin typeface="Arial"/>
              <a:ea typeface="Times New Roman" panose="02020603050405020304" pitchFamily="18" charset="0"/>
              <a:cs typeface="Arial"/>
            </a:endParaRPr>
          </a:p>
          <a:p>
            <a:pPr marL="0" lvl="0" indent="0">
              <a:lnSpc>
                <a:spcPct val="130000"/>
              </a:lnSpc>
              <a:buNone/>
            </a:pPr>
            <a:endParaRPr lang="en-US" sz="1800" b="1" dirty="0">
              <a:latin typeface=".VnTimeH" panose="020B7200000000000000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8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ughtailab.com/wp-content/uploads/2016/03/zika-virus-preven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5" t="30666" r="7657" b="14665"/>
          <a:stretch/>
        </p:blipFill>
        <p:spPr bwMode="auto">
          <a:xfrm>
            <a:off x="3023839" y="533400"/>
            <a:ext cx="6021659" cy="471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Kết quả hình ảnh cho condom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499393"/>
            <a:ext cx="2287247" cy="128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3200400" y="2406704"/>
            <a:ext cx="1524000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Mặc quần áo dài, đội mũ</a:t>
            </a:r>
            <a:endParaRPr lang="en-US" sz="180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272668" y="2412717"/>
            <a:ext cx="1524000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Dùng thuốc diệt muổi</a:t>
            </a:r>
            <a:endParaRPr lang="en-US" sz="180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7366415" y="2412717"/>
            <a:ext cx="1524000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Nằm màn (kể cả ban ngày)</a:t>
            </a:r>
            <a:endParaRPr lang="en-US" sz="180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3095470" y="4753914"/>
            <a:ext cx="1752600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Lật úp, đậy nắp chum vại</a:t>
            </a:r>
            <a:endParaRPr lang="en-US" sz="180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5195340" y="4758444"/>
            <a:ext cx="1691268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Cửa lưới chống muỗi</a:t>
            </a:r>
            <a:endParaRPr lang="en-US" sz="180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7240247" y="4758676"/>
            <a:ext cx="1752600" cy="565096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Xịt thuốc muỗi vào quần áo</a:t>
            </a:r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3352800" cy="5334000"/>
          </a:xfrm>
        </p:spPr>
        <p:txBody>
          <a:bodyPr>
            <a:normAutofit/>
          </a:bodyPr>
          <a:lstStyle/>
          <a:p>
            <a:pPr marL="109728" indent="0">
              <a:lnSpc>
                <a:spcPct val="140000"/>
              </a:lnSpc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PHÒNG:</a:t>
            </a:r>
          </a:p>
          <a:p>
            <a:pPr marL="624078" indent="-514350">
              <a:lnSpc>
                <a:spcPct val="140000"/>
              </a:lnSpc>
              <a:buAutoNum type="arabicPeriod"/>
            </a:pPr>
            <a:r>
              <a:rPr lang="en-US" dirty="0" err="1" smtClean="0">
                <a:latin typeface="Arial"/>
                <a:cs typeface="Arial"/>
              </a:rPr>
              <a:t>Muỗi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đốt</a:t>
            </a:r>
            <a:r>
              <a:rPr lang="en-US" dirty="0" smtClean="0">
                <a:latin typeface="Arial"/>
                <a:cs typeface="Arial"/>
              </a:rPr>
              <a:t>.</a:t>
            </a:r>
          </a:p>
          <a:p>
            <a:pPr marL="624078" indent="-514350">
              <a:lnSpc>
                <a:spcPct val="120000"/>
              </a:lnSpc>
              <a:buAutoNum type="arabicPeriod"/>
            </a:pPr>
            <a:endParaRPr lang="en-US" dirty="0" smtClean="0">
              <a:latin typeface="Arial"/>
              <a:cs typeface="Arial"/>
            </a:endParaRPr>
          </a:p>
          <a:p>
            <a:pPr marL="624078" indent="-514350">
              <a:lnSpc>
                <a:spcPct val="120000"/>
              </a:lnSpc>
              <a:buAutoNum type="arabicPeriod"/>
            </a:pPr>
            <a:r>
              <a:rPr lang="en-US" dirty="0" err="1" smtClean="0">
                <a:latin typeface="Arial"/>
                <a:cs typeface="Arial"/>
              </a:rPr>
              <a:t>Lây</a:t>
            </a:r>
            <a:r>
              <a:rPr lang="en-US" dirty="0" smtClean="0">
                <a:latin typeface="Arial"/>
                <a:cs typeface="Arial"/>
              </a:rPr>
              <a:t> qua </a:t>
            </a:r>
            <a:r>
              <a:rPr lang="en-US" dirty="0" err="1" smtClean="0">
                <a:latin typeface="Arial"/>
                <a:cs typeface="Arial"/>
              </a:rPr>
              <a:t>đường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tình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dục</a:t>
            </a:r>
            <a:endParaRPr lang="en-US" dirty="0" smtClean="0">
              <a:latin typeface="Arial"/>
              <a:cs typeface="Arial"/>
            </a:endParaRPr>
          </a:p>
          <a:p>
            <a:pPr marL="624078" indent="-514350">
              <a:lnSpc>
                <a:spcPct val="120000"/>
              </a:lnSpc>
              <a:buAutoNum type="arabicPeriod"/>
            </a:pPr>
            <a:endParaRPr lang="en-US" dirty="0">
              <a:latin typeface="Arial"/>
              <a:cs typeface="Arial"/>
            </a:endParaRPr>
          </a:p>
          <a:p>
            <a:pPr marL="624078" indent="-514350">
              <a:lnSpc>
                <a:spcPct val="120000"/>
              </a:lnSpc>
              <a:buAutoNum type="arabicPeriod"/>
            </a:pPr>
            <a:r>
              <a:rPr lang="en-US" dirty="0" err="1" smtClean="0">
                <a:latin typeface="Arial"/>
                <a:cs typeface="Arial"/>
              </a:rPr>
              <a:t>Mang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thai</a:t>
            </a:r>
            <a:r>
              <a:rPr lang="en-US" dirty="0" smtClean="0">
                <a:latin typeface="Arial"/>
                <a:cs typeface="Arial"/>
              </a:rPr>
              <a:t>/</a:t>
            </a:r>
            <a:r>
              <a:rPr lang="en-US" dirty="0" err="1" smtClean="0">
                <a:latin typeface="Arial"/>
                <a:cs typeface="Arial"/>
              </a:rPr>
              <a:t>dự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định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mang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thai</a:t>
            </a:r>
            <a:endParaRPr lang="en-US" dirty="0" smtClean="0">
              <a:latin typeface="Arial"/>
              <a:cs typeface="Arial"/>
            </a:endParaRPr>
          </a:p>
          <a:p>
            <a:pPr>
              <a:lnSpc>
                <a:spcPct val="120000"/>
              </a:lnSpc>
              <a:buFontTx/>
              <a:buChar char="-"/>
            </a:pPr>
            <a:endParaRPr lang="en-US" dirty="0" smtClean="0">
              <a:latin typeface="Arial"/>
              <a:cs typeface="Arial"/>
            </a:endParaRPr>
          </a:p>
          <a:p>
            <a:pPr>
              <a:lnSpc>
                <a:spcPct val="120000"/>
              </a:lnSpc>
              <a:buFontTx/>
              <a:buChar char="-"/>
            </a:pP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58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066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logo-dp-hoa-11-15524766156211604747676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5" b="11165"/>
          <a:stretch>
            <a:fillRect/>
          </a:stretch>
        </p:blipFill>
        <p:spPr>
          <a:xfrm>
            <a:off x="-1" y="139173"/>
            <a:ext cx="9144001" cy="5728226"/>
          </a:xfrm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5867400"/>
            <a:ext cx="81534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i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Xin</a:t>
            </a:r>
            <a:r>
              <a:rPr lang="en-US" b="1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trân</a:t>
            </a:r>
            <a:r>
              <a:rPr lang="en-US" b="1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trọng</a:t>
            </a:r>
            <a:r>
              <a:rPr lang="en-US" b="1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cảm</a:t>
            </a:r>
            <a:r>
              <a:rPr lang="en-US" b="1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ơn</a:t>
            </a:r>
            <a:r>
              <a:rPr lang="en-US" b="1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b="1" i="1" dirty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223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52400"/>
            <a:ext cx="9113596" cy="66294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562600"/>
            <a:ext cx="86868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endParaRPr lang="en-US" sz="24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109728" indent="0"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Xin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chân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thành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cảm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ơn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sự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đóng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góp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quí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báu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của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các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chuyên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gia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tổ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chức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cho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việc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hoàn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thành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hướng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dẫn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này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!!! </a:t>
            </a:r>
            <a:endParaRPr lang="en-US" sz="2400" i="1" dirty="0">
              <a:solidFill>
                <a:srgbClr val="000090"/>
              </a:solidFill>
            </a:endParaRPr>
          </a:p>
          <a:p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33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543800" cy="914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HƯỚNG DẪN GỒM CÁC PHẦN</a:t>
            </a:r>
            <a:endParaRPr lang="en-US" sz="32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69541578"/>
              </p:ext>
            </p:extLst>
          </p:nvPr>
        </p:nvGraphicFramePr>
        <p:xfrm>
          <a:off x="228600" y="1153729"/>
          <a:ext cx="8915400" cy="5361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5241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79727"/>
            <a:ext cx="5562600" cy="914400"/>
          </a:xfrm>
        </p:spPr>
        <p:txBody>
          <a:bodyPr>
            <a:noAutofit/>
          </a:bodyPr>
          <a:lstStyle/>
          <a:p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Mở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endParaRPr lang="en-US" sz="32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2800"/>
            <a:ext cx="8382000" cy="39603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91600" cy="49530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200" dirty="0" smtClean="0">
                <a:latin typeface="Arial"/>
                <a:cs typeface="Arial"/>
              </a:rPr>
              <a:t>L</a:t>
            </a:r>
            <a:r>
              <a:rPr lang="vi-VN" sz="2200" dirty="0">
                <a:latin typeface="Arial"/>
                <a:cs typeface="Arial"/>
              </a:rPr>
              <a:t>à bệnh truyền nhiễm cấp tính, có thể gây thành dịch</a:t>
            </a:r>
            <a:endParaRPr lang="en-US" sz="2200" dirty="0">
              <a:latin typeface="Arial"/>
              <a:cs typeface="Arial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200" dirty="0" err="1" smtClean="0">
                <a:latin typeface="Arial"/>
                <a:cs typeface="Arial"/>
              </a:rPr>
              <a:t>Nhóm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r>
              <a:rPr lang="vi-VN" sz="2200" dirty="0" smtClean="0">
                <a:latin typeface="Arial"/>
                <a:cs typeface="Arial"/>
              </a:rPr>
              <a:t>Arbovirus</a:t>
            </a:r>
            <a:r>
              <a:rPr lang="vi-VN" sz="2200" dirty="0">
                <a:latin typeface="Arial"/>
                <a:cs typeface="Arial"/>
              </a:rPr>
              <a:t>, </a:t>
            </a:r>
            <a:r>
              <a:rPr lang="vi-VN" sz="2200" dirty="0" smtClean="0">
                <a:latin typeface="Arial"/>
                <a:cs typeface="Arial"/>
              </a:rPr>
              <a:t>họ </a:t>
            </a:r>
            <a:r>
              <a:rPr lang="vi-VN" sz="2200" dirty="0">
                <a:latin typeface="Arial"/>
                <a:cs typeface="Arial"/>
              </a:rPr>
              <a:t>Flaviviridae, cùng nhóm vi</a:t>
            </a:r>
            <a:r>
              <a:rPr lang="en-US" sz="2200" dirty="0" err="1">
                <a:latin typeface="Arial"/>
                <a:cs typeface="Arial"/>
              </a:rPr>
              <a:t>rus</a:t>
            </a:r>
            <a:r>
              <a:rPr lang="en-US" sz="2200" dirty="0">
                <a:latin typeface="Arial"/>
                <a:cs typeface="Arial"/>
              </a:rPr>
              <a:t> </a:t>
            </a:r>
            <a:r>
              <a:rPr lang="en-US" sz="2200" dirty="0" smtClean="0">
                <a:latin typeface="Arial"/>
                <a:cs typeface="Arial"/>
              </a:rPr>
              <a:t>SXH Den</a:t>
            </a:r>
            <a:r>
              <a:rPr lang="vi-VN" sz="2200" dirty="0" smtClean="0">
                <a:latin typeface="Arial"/>
                <a:cs typeface="Arial"/>
              </a:rPr>
              <a:t>gue, </a:t>
            </a:r>
            <a:r>
              <a:rPr lang="vi-VN" sz="2200" dirty="0">
                <a:latin typeface="Arial"/>
                <a:cs typeface="Arial"/>
              </a:rPr>
              <a:t>viêm não </a:t>
            </a:r>
            <a:r>
              <a:rPr lang="vi-VN" sz="2200" dirty="0" smtClean="0">
                <a:latin typeface="Arial"/>
                <a:cs typeface="Arial"/>
              </a:rPr>
              <a:t>N</a:t>
            </a:r>
            <a:r>
              <a:rPr lang="en-US" sz="2200" dirty="0" smtClean="0">
                <a:latin typeface="Arial"/>
                <a:cs typeface="Arial"/>
              </a:rPr>
              <a:t>B</a:t>
            </a:r>
            <a:r>
              <a:rPr lang="vi-VN" sz="2200" dirty="0" smtClean="0">
                <a:latin typeface="Arial"/>
                <a:cs typeface="Arial"/>
              </a:rPr>
              <a:t>, sốt </a:t>
            </a:r>
            <a:r>
              <a:rPr lang="vi-VN" sz="2200" dirty="0">
                <a:latin typeface="Arial"/>
                <a:cs typeface="Arial"/>
              </a:rPr>
              <a:t>vàng và sốt Tây sông Nile</a:t>
            </a:r>
            <a:endParaRPr lang="en-US" sz="2200" dirty="0">
              <a:latin typeface="Arial"/>
              <a:cs typeface="Arial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en-US" sz="2200" dirty="0" err="1" smtClean="0">
                <a:latin typeface="Arial"/>
                <a:cs typeface="Arial"/>
              </a:rPr>
              <a:t>Lâ</a:t>
            </a:r>
            <a:r>
              <a:rPr lang="vi-VN" sz="2200" dirty="0">
                <a:latin typeface="Arial"/>
                <a:cs typeface="Arial"/>
              </a:rPr>
              <a:t>y truyền</a:t>
            </a:r>
            <a:r>
              <a:rPr lang="en-US" sz="2200" dirty="0">
                <a:latin typeface="Arial"/>
                <a:cs typeface="Arial"/>
              </a:rPr>
              <a:t> qua</a:t>
            </a:r>
            <a:r>
              <a:rPr lang="vi-VN" sz="2200" dirty="0">
                <a:latin typeface="Arial"/>
                <a:cs typeface="Arial"/>
              </a:rPr>
              <a:t> muỗi </a:t>
            </a:r>
            <a:r>
              <a:rPr lang="vi-VN" sz="2200" i="1" dirty="0">
                <a:latin typeface="Arial"/>
                <a:cs typeface="Arial"/>
              </a:rPr>
              <a:t>Aedes </a:t>
            </a:r>
            <a:r>
              <a:rPr lang="en-US" sz="2200" i="1" dirty="0" err="1">
                <a:latin typeface="Arial"/>
                <a:cs typeface="Arial"/>
              </a:rPr>
              <a:t>aegypti</a:t>
            </a:r>
            <a:r>
              <a:rPr lang="vi-VN" sz="2200" dirty="0">
                <a:latin typeface="Arial"/>
                <a:cs typeface="Arial"/>
              </a:rPr>
              <a:t>, đường </a:t>
            </a:r>
            <a:r>
              <a:rPr lang="en-US" sz="2200" dirty="0">
                <a:latin typeface="Arial"/>
                <a:cs typeface="Arial"/>
              </a:rPr>
              <a:t>TD</a:t>
            </a:r>
            <a:r>
              <a:rPr lang="vi-VN" sz="2200" dirty="0">
                <a:latin typeface="Arial"/>
                <a:cs typeface="Arial"/>
              </a:rPr>
              <a:t>, máu</a:t>
            </a:r>
            <a:r>
              <a:rPr lang="en-US" sz="2200" dirty="0">
                <a:latin typeface="Arial"/>
                <a:cs typeface="Arial"/>
              </a:rPr>
              <a:t>,</a:t>
            </a:r>
            <a:r>
              <a:rPr lang="vi-VN" sz="2200" dirty="0">
                <a:latin typeface="Arial"/>
                <a:cs typeface="Arial"/>
              </a:rPr>
              <a:t> mẹ </a:t>
            </a:r>
            <a:r>
              <a:rPr lang="en-US" sz="2200" dirty="0">
                <a:latin typeface="Arial"/>
                <a:cs typeface="Arial"/>
                <a:sym typeface="Wingdings"/>
              </a:rPr>
              <a:t></a:t>
            </a:r>
            <a:r>
              <a:rPr lang="vi-VN" sz="2200" dirty="0">
                <a:latin typeface="Arial"/>
                <a:cs typeface="Arial"/>
              </a:rPr>
              <a:t> </a:t>
            </a:r>
            <a:r>
              <a:rPr lang="vi-VN" sz="2200" dirty="0" smtClean="0">
                <a:latin typeface="Arial"/>
                <a:cs typeface="Arial"/>
              </a:rPr>
              <a:t>con</a:t>
            </a:r>
            <a:endParaRPr lang="en-US" sz="2200" dirty="0"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12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153400" cy="914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Mở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3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 </a:t>
            </a:r>
            <a:r>
              <a:rPr lang="en-US" sz="32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endParaRPr lang="en-US" sz="32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10600" cy="2667001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600" dirty="0">
                <a:latin typeface="Arial"/>
                <a:cs typeface="Arial"/>
              </a:rPr>
              <a:t>WHO </a:t>
            </a:r>
            <a:r>
              <a:rPr lang="en-US" sz="2600" dirty="0" err="1">
                <a:latin typeface="Arial"/>
                <a:cs typeface="Arial"/>
              </a:rPr>
              <a:t>và</a:t>
            </a:r>
            <a:r>
              <a:rPr lang="en-US" sz="2600" dirty="0">
                <a:latin typeface="Arial"/>
                <a:cs typeface="Arial"/>
              </a:rPr>
              <a:t> CDC </a:t>
            </a:r>
            <a:r>
              <a:rPr lang="en-US" sz="2600" dirty="0" err="1">
                <a:latin typeface="Arial"/>
                <a:cs typeface="Arial"/>
              </a:rPr>
              <a:t>chính</a:t>
            </a:r>
            <a:r>
              <a:rPr lang="en-US" sz="2600" dirty="0">
                <a:latin typeface="Arial"/>
                <a:cs typeface="Arial"/>
              </a:rPr>
              <a:t> </a:t>
            </a:r>
            <a:r>
              <a:rPr lang="en-US" sz="2600" dirty="0" err="1">
                <a:latin typeface="Arial"/>
                <a:cs typeface="Arial"/>
              </a:rPr>
              <a:t>thức</a:t>
            </a:r>
            <a:r>
              <a:rPr lang="en-US" sz="2600" dirty="0">
                <a:latin typeface="Arial"/>
                <a:cs typeface="Arial"/>
              </a:rPr>
              <a:t> </a:t>
            </a:r>
            <a:r>
              <a:rPr lang="vi-VN" sz="2600" dirty="0">
                <a:latin typeface="Arial"/>
                <a:cs typeface="Arial"/>
              </a:rPr>
              <a:t>khẳng định vi</a:t>
            </a:r>
            <a:r>
              <a:rPr lang="en-US" sz="2600" dirty="0" err="1">
                <a:latin typeface="Arial"/>
                <a:cs typeface="Arial"/>
              </a:rPr>
              <a:t>rus</a:t>
            </a:r>
            <a:r>
              <a:rPr lang="vi-VN" sz="2600" dirty="0">
                <a:latin typeface="Arial"/>
                <a:cs typeface="Arial"/>
              </a:rPr>
              <a:t> Zika </a:t>
            </a:r>
            <a:r>
              <a:rPr lang="en-US" sz="2600" dirty="0" err="1">
                <a:latin typeface="Arial"/>
                <a:cs typeface="Arial"/>
              </a:rPr>
              <a:t>gây</a:t>
            </a:r>
            <a:r>
              <a:rPr lang="en-US" sz="2600" dirty="0">
                <a:latin typeface="Arial"/>
                <a:cs typeface="Arial"/>
              </a:rPr>
              <a:t> </a:t>
            </a:r>
            <a:r>
              <a:rPr lang="vi-VN" sz="2600" dirty="0">
                <a:latin typeface="Arial"/>
                <a:cs typeface="Arial"/>
              </a:rPr>
              <a:t>chứng đầu nhỏ ở </a:t>
            </a:r>
            <a:r>
              <a:rPr lang="en-US" sz="2600" dirty="0" err="1">
                <a:latin typeface="Arial"/>
                <a:cs typeface="Arial"/>
              </a:rPr>
              <a:t>trẻ</a:t>
            </a:r>
            <a:r>
              <a:rPr lang="en-US" sz="2600" dirty="0">
                <a:latin typeface="Arial"/>
                <a:cs typeface="Arial"/>
              </a:rPr>
              <a:t> SS </a:t>
            </a:r>
            <a:r>
              <a:rPr lang="en-US" sz="2600" dirty="0" err="1">
                <a:latin typeface="Arial"/>
                <a:cs typeface="Arial"/>
              </a:rPr>
              <a:t>và</a:t>
            </a:r>
            <a:r>
              <a:rPr lang="en-US" sz="2600" dirty="0">
                <a:latin typeface="Arial"/>
                <a:cs typeface="Arial"/>
              </a:rPr>
              <a:t> HC</a:t>
            </a:r>
            <a:r>
              <a:rPr lang="vi-VN" sz="2600" dirty="0">
                <a:latin typeface="Arial"/>
                <a:cs typeface="Arial"/>
              </a:rPr>
              <a:t> viêm đa rễ </a:t>
            </a:r>
            <a:r>
              <a:rPr lang="en-US" sz="2600" dirty="0">
                <a:latin typeface="Arial"/>
                <a:cs typeface="Arial"/>
              </a:rPr>
              <a:t>TK</a:t>
            </a:r>
            <a:r>
              <a:rPr lang="vi-VN" sz="2600" dirty="0">
                <a:latin typeface="Arial"/>
                <a:cs typeface="Arial"/>
              </a:rPr>
              <a:t> Guillain-Barré </a:t>
            </a:r>
            <a:endParaRPr lang="en-US" sz="2600" dirty="0">
              <a:latin typeface="Arial"/>
              <a:cs typeface="Arial"/>
            </a:endParaRP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en-US" sz="2600" dirty="0">
                <a:latin typeface="Arial"/>
                <a:cs typeface="Arial"/>
              </a:rPr>
              <a:t>C</a:t>
            </a:r>
            <a:r>
              <a:rPr lang="vi-VN" sz="2600" dirty="0">
                <a:latin typeface="Arial"/>
                <a:cs typeface="Arial"/>
              </a:rPr>
              <a:t>hưa có thuốc điều trị đặc hiệu và vắc xin phòng bệnh</a:t>
            </a:r>
          </a:p>
          <a:p>
            <a:pPr lvl="0">
              <a:spcBef>
                <a:spcPts val="600"/>
              </a:spcBef>
              <a:buFont typeface="Wingdings" pitchFamily="2" charset="2"/>
              <a:buChar char="ü"/>
            </a:pPr>
            <a:r>
              <a:rPr lang="vi-VN" sz="2600" dirty="0">
                <a:latin typeface="Arial"/>
                <a:cs typeface="Arial"/>
              </a:rPr>
              <a:t>Việt Nam nằm trong vùng có dịch lưu hành</a:t>
            </a:r>
            <a:endParaRPr lang="en-US" sz="2600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267200"/>
            <a:ext cx="8242480" cy="21899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884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Mở</a:t>
            </a:r>
            <a:r>
              <a:rPr lang="en-US" sz="36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đầu</a:t>
            </a:r>
            <a:r>
              <a:rPr lang="en-US" sz="36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3600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Thông</a:t>
            </a:r>
            <a:r>
              <a:rPr lang="en-US" sz="36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tin </a:t>
            </a:r>
            <a:r>
              <a:rPr lang="en-US" sz="3600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chung</a:t>
            </a:r>
            <a:endParaRPr lang="en-US" sz="36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04686"/>
            <a:ext cx="8514080" cy="5553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vi-VN" sz="3200" b="1" dirty="0" smtClean="0">
                <a:latin typeface="Arial"/>
                <a:cs typeface="Arial"/>
              </a:rPr>
              <a:t>Mục </a:t>
            </a:r>
            <a:r>
              <a:rPr lang="vi-VN" sz="3200" b="1" dirty="0">
                <a:latin typeface="Arial"/>
                <a:cs typeface="Arial"/>
              </a:rPr>
              <a:t>đích</a:t>
            </a:r>
            <a:r>
              <a:rPr lang="en-US" sz="3200" b="1" dirty="0">
                <a:latin typeface="Arial"/>
                <a:cs typeface="Arial"/>
              </a:rPr>
              <a:t>: </a:t>
            </a:r>
          </a:p>
          <a:p>
            <a:pPr marL="514350" lvl="0" indent="-514350">
              <a:lnSpc>
                <a:spcPct val="11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Đối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tượng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sử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dụng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: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Cán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bộ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Y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tế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làm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công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tác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Sản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khoa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Nhi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khoa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514350" lvl="0" indent="-514350">
              <a:lnSpc>
                <a:spcPct val="11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Đối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tượng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cung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cấp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dịch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vụ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phụ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nữ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mang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thai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và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trẻ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từ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0 - 24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tháng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tuổi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514350" lvl="0" indent="-514350">
              <a:lnSpc>
                <a:spcPct val="110000"/>
              </a:lnSpc>
              <a:spcBef>
                <a:spcPts val="300"/>
              </a:spcBef>
              <a:buFont typeface="Wingdings" charset="2"/>
              <a:buChar char="§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Nội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dung: 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Phát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hiện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Xử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trí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chăm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sóc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Theo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dõi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Tx/>
              <a:buChar char="-"/>
            </a:pP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Dự</a:t>
            </a:r>
            <a:r>
              <a:rPr lang="en-US" sz="28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800" dirty="0" err="1" smtClean="0">
                <a:solidFill>
                  <a:srgbClr val="000090"/>
                </a:solidFill>
                <a:latin typeface="Arial"/>
                <a:cs typeface="Arial"/>
              </a:rPr>
              <a:t>phòng</a:t>
            </a:r>
            <a:endParaRPr lang="en-US" sz="28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11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3505200" cy="595829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Chẩn</a:t>
            </a:r>
            <a:r>
              <a:rPr lang="en-US" sz="36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đoán</a:t>
            </a:r>
            <a:endParaRPr lang="en-US" sz="36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62200"/>
            <a:ext cx="3657600" cy="3335020"/>
          </a:xfrm>
        </p:spPr>
        <p:txBody>
          <a:bodyPr>
            <a:normAutofit/>
          </a:bodyPr>
          <a:lstStyle/>
          <a:p>
            <a:pPr lvl="0">
              <a:buFont typeface="Arial"/>
              <a:buChar char="•"/>
            </a:pPr>
            <a:r>
              <a:rPr lang="en-US" sz="2400" b="1" dirty="0">
                <a:latin typeface="Arial"/>
                <a:cs typeface="Arial"/>
              </a:rPr>
              <a:t>Ủ </a:t>
            </a:r>
            <a:r>
              <a:rPr lang="en-US" sz="2400" b="1" dirty="0" smtClean="0">
                <a:latin typeface="Arial"/>
                <a:cs typeface="Arial"/>
              </a:rPr>
              <a:t>bệnh: </a:t>
            </a:r>
            <a:r>
              <a:rPr lang="en-US" sz="2400" dirty="0">
                <a:solidFill>
                  <a:srgbClr val="000090"/>
                </a:solidFill>
                <a:latin typeface="Arial"/>
                <a:cs typeface="Arial"/>
              </a:rPr>
              <a:t>3 - 12 </a:t>
            </a:r>
            <a:r>
              <a:rPr lang="en-US" sz="2400" dirty="0" err="1" smtClean="0">
                <a:solidFill>
                  <a:srgbClr val="000090"/>
                </a:solidFill>
                <a:latin typeface="Arial"/>
                <a:cs typeface="Arial"/>
              </a:rPr>
              <a:t>ngày</a:t>
            </a:r>
            <a:endParaRPr lang="en-US" sz="2400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lvl="0">
              <a:buFont typeface="Arial"/>
              <a:buChar char="•"/>
            </a:pPr>
            <a:r>
              <a:rPr lang="en-US" sz="2400" b="1" dirty="0" err="1" smtClean="0">
                <a:latin typeface="Arial"/>
                <a:cs typeface="Arial"/>
              </a:rPr>
              <a:t>Lâm</a:t>
            </a:r>
            <a:r>
              <a:rPr lang="en-US" sz="2400" b="1" dirty="0" smtClean="0">
                <a:latin typeface="Arial"/>
                <a:cs typeface="Arial"/>
              </a:rPr>
              <a:t> </a:t>
            </a:r>
            <a:r>
              <a:rPr lang="en-US" sz="2400" b="1" dirty="0" err="1" smtClean="0">
                <a:latin typeface="Arial"/>
                <a:cs typeface="Arial"/>
              </a:rPr>
              <a:t>sàng</a:t>
            </a:r>
            <a:r>
              <a:rPr lang="en-US" sz="2400" b="1" dirty="0" smtClean="0">
                <a:latin typeface="Arial"/>
                <a:cs typeface="Arial"/>
              </a:rPr>
              <a:t>:</a:t>
            </a:r>
            <a:endParaRPr lang="en-US" sz="2400" i="1" dirty="0">
              <a:latin typeface="Arial"/>
              <a:cs typeface="Arial"/>
            </a:endParaRPr>
          </a:p>
          <a:p>
            <a:pPr marL="402336" lvl="1" indent="0">
              <a:buNone/>
            </a:pP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60 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- 80% không có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triệu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chứng</a:t>
            </a:r>
          </a:p>
          <a:p>
            <a:pPr marL="109728" indent="0">
              <a:buNone/>
            </a:pPr>
            <a:endParaRPr lang="en-US" sz="1800" dirty="0">
              <a:latin typeface="Arial"/>
              <a:cs typeface="Arial"/>
            </a:endParaRPr>
          </a:p>
        </p:txBody>
      </p:sp>
      <p:pic>
        <p:nvPicPr>
          <p:cNvPr id="9218" name="Picture 2" descr="https://www.heartlandhomehealth.com/media/4717/zika-virus-symptom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8299" r="7253" b="5939"/>
          <a:stretch/>
        </p:blipFill>
        <p:spPr bwMode="auto">
          <a:xfrm>
            <a:off x="3793318" y="304800"/>
            <a:ext cx="5350682" cy="637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702300" y="533400"/>
            <a:ext cx="3441700" cy="124968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Arial"/>
                <a:cs typeface="Arial"/>
              </a:rPr>
              <a:t>Triệu chứng LS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87981" y="2930577"/>
            <a:ext cx="914399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Sốt nhẹ</a:t>
            </a:r>
            <a:endParaRPr lang="en-US" sz="18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957281" y="2930577"/>
            <a:ext cx="1079290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Đau đầu</a:t>
            </a:r>
            <a:endParaRPr lang="en-US" sz="180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6686860" y="4418350"/>
            <a:ext cx="1145500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Viêm KM</a:t>
            </a:r>
            <a:endParaRPr lang="en-US" sz="160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7922300" y="4420349"/>
            <a:ext cx="1145500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Ban</a:t>
            </a:r>
            <a:endParaRPr lang="en-US" sz="160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6705600" y="5867400"/>
            <a:ext cx="1145500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Mệt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mỏi</a:t>
            </a:r>
            <a:endParaRPr lang="en-US" sz="1600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7877745" y="5867400"/>
            <a:ext cx="1253555" cy="396240"/>
          </a:xfrm>
          <a:prstGeom prst="rect">
            <a:avLst/>
          </a:prstGeom>
          <a:solidFill>
            <a:schemeClr val="bg1"/>
          </a:solidFill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Đau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cơ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khớp</a:t>
            </a: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53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0b93f458-11a4-4d2a-a9cb-d2db03630646.mdb"/>
  <p:tag name="ARS_RESPONSE_PERSONNUM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TITLE_AUTOSET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DATAPERCENTBASE" val="crParticipant"/>
  <p:tag name="ARS_CHARTPARA_NUMBERDEC" val="0"/>
  <p:tag name="ARS_CHARTPARA_PERCENTDEC" val="1"/>
  <p:tag name="ARS_CHARTPARA_SHOW3D" val="0"/>
  <p:tag name="ARS_CHARTPOINTWIDTH" val="0.5"/>
  <p:tag name="ARS_SLIDE_ISRESPONSED" val="1"/>
  <p:tag name="ARS_SLIDE_DUENO" val="30"/>
  <p:tag name="ARS_SLIDE_PARTICIPANTNUM" val="30"/>
  <p:tag name="ARS_SLIDE_SUBMITNUM" val="0"/>
  <p:tag name="ARS_SLIDE_CORRECTNUM" val="0"/>
  <p:tag name="ARS_SLIDE_VOTEMEAN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eme1" id="{F2B87DE4-9352-4595-8880-8770212299B0}" vid="{EC9312A7-403C-4986-A396-E80479889C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12851</TotalTime>
  <Words>2223</Words>
  <Application>Microsoft Office PowerPoint</Application>
  <PresentationFormat>On-screen Show (4:3)</PresentationFormat>
  <Paragraphs>226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Theme1</vt:lpstr>
      <vt:lpstr>PowerPoint Presentation</vt:lpstr>
      <vt:lpstr>Tại sao có hướng dẫn này?</vt:lpstr>
      <vt:lpstr>Quá trình xây dựng Hướng dẫn</vt:lpstr>
      <vt:lpstr>PowerPoint Presentation</vt:lpstr>
      <vt:lpstr>HƯỚNG DẪN GỒM CÁC PHẦN</vt:lpstr>
      <vt:lpstr>Mở đầu - Thông tin chung</vt:lpstr>
      <vt:lpstr>Mở đầu - Thông tin chung</vt:lpstr>
      <vt:lpstr>Mở đầu - Thông tin chung</vt:lpstr>
      <vt:lpstr>Chẩn đoán</vt:lpstr>
      <vt:lpstr>Cận lâm sàng </vt:lpstr>
      <vt:lpstr>Chẩn đoán bệnh do vi rút Zika</vt:lpstr>
      <vt:lpstr>Biến chứng</vt:lpstr>
      <vt:lpstr>Biến chứng</vt:lpstr>
      <vt:lpstr>Phát hiện, xử trí, chăm sóc PN mang thai </vt:lpstr>
      <vt:lpstr>PowerPoint Presentation</vt:lpstr>
      <vt:lpstr>PowerPoint Presentation</vt:lpstr>
      <vt:lpstr>PowerPoint Presentation</vt:lpstr>
      <vt:lpstr>PowerPoint Presentation</vt:lpstr>
      <vt:lpstr>Xử trí, chăm sóc, theo dõi  trẻ từ 0 - 24 tháng có hội chứng Zika bẩm sinh hoặc sinh ra từ mẹ nhiễm Zika trong thời gian mang thai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Tư vấn</vt:lpstr>
      <vt:lpstr>PowerPoint Presentation</vt:lpstr>
      <vt:lpstr>PowerPoint Presentation</vt:lpstr>
      <vt:lpstr>Dự phòng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Khe</dc:creator>
  <cp:lastModifiedBy>Tommy_Phan</cp:lastModifiedBy>
  <cp:revision>399</cp:revision>
  <cp:lastPrinted>2016-06-03T10:30:10Z</cp:lastPrinted>
  <dcterms:created xsi:type="dcterms:W3CDTF">2015-05-20T08:24:43Z</dcterms:created>
  <dcterms:modified xsi:type="dcterms:W3CDTF">2019-04-05T08:15:25Z</dcterms:modified>
</cp:coreProperties>
</file>