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87" r:id="rId4"/>
    <p:sldId id="260" r:id="rId5"/>
    <p:sldId id="294" r:id="rId6"/>
    <p:sldId id="286" r:id="rId7"/>
    <p:sldId id="261" r:id="rId8"/>
    <p:sldId id="288" r:id="rId9"/>
    <p:sldId id="289" r:id="rId10"/>
    <p:sldId id="280" r:id="rId11"/>
    <p:sldId id="290" r:id="rId12"/>
    <p:sldId id="325" r:id="rId13"/>
    <p:sldId id="282" r:id="rId14"/>
    <p:sldId id="262" r:id="rId15"/>
    <p:sldId id="281" r:id="rId16"/>
    <p:sldId id="300" r:id="rId17"/>
    <p:sldId id="352" r:id="rId18"/>
    <p:sldId id="353" r:id="rId19"/>
    <p:sldId id="354" r:id="rId20"/>
    <p:sldId id="355" r:id="rId21"/>
    <p:sldId id="356" r:id="rId22"/>
    <p:sldId id="306" r:id="rId23"/>
    <p:sldId id="326" r:id="rId24"/>
    <p:sldId id="263" r:id="rId25"/>
    <p:sldId id="338" r:id="rId26"/>
    <p:sldId id="264" r:id="rId27"/>
    <p:sldId id="339" r:id="rId28"/>
    <p:sldId id="343" r:id="rId29"/>
    <p:sldId id="265" r:id="rId30"/>
    <p:sldId id="340" r:id="rId31"/>
    <p:sldId id="291" r:id="rId32"/>
    <p:sldId id="341" r:id="rId33"/>
    <p:sldId id="342"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p:scale>
          <a:sx n="89" d="100"/>
          <a:sy n="89" d="100"/>
        </p:scale>
        <p:origin x="-852"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0C84BE-A36C-4F79-B048-564D9DE7768B}" type="datetimeFigureOut">
              <a:rPr lang="en-US" smtClean="0"/>
              <a:t>05/04/2019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413A6-7E7D-4CEA-A9AB-BFD4332B889C}" type="slidenum">
              <a:rPr lang="en-US" smtClean="0"/>
              <a:t>‹#›</a:t>
            </a:fld>
            <a:endParaRPr lang="en-US"/>
          </a:p>
        </p:txBody>
      </p:sp>
    </p:spTree>
    <p:extLst>
      <p:ext uri="{BB962C8B-B14F-4D97-AF65-F5344CB8AC3E}">
        <p14:creationId xmlns:p14="http://schemas.microsoft.com/office/powerpoint/2010/main" val="1590106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7DA3861-ED6C-4AE1-9DCA-D535186C165A}" type="slidenum">
              <a:rPr lang="en-US" smtClean="0"/>
              <a:t>11</a:t>
            </a:fld>
            <a:endParaRPr lang="en-US"/>
          </a:p>
        </p:txBody>
      </p:sp>
    </p:spTree>
    <p:extLst>
      <p:ext uri="{BB962C8B-B14F-4D97-AF65-F5344CB8AC3E}">
        <p14:creationId xmlns:p14="http://schemas.microsoft.com/office/powerpoint/2010/main" val="1842080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74625"/>
            <a:ext cx="8229600" cy="750888"/>
          </a:xfrm>
        </p:spPr>
        <p:txBody>
          <a:bodyPr/>
          <a:lstStyle/>
          <a:p>
            <a:r>
              <a:rPr lang="en-US"/>
              <a:t>Click to edit Master title style</a:t>
            </a:r>
            <a:endParaRPr lang="en-GB"/>
          </a:p>
        </p:txBody>
      </p:sp>
      <p:sp>
        <p:nvSpPr>
          <p:cNvPr id="3" name="Table Placeholder 2"/>
          <p:cNvSpPr>
            <a:spLocks noGrp="1"/>
          </p:cNvSpPr>
          <p:nvPr>
            <p:ph type="tbl" idx="1"/>
          </p:nvPr>
        </p:nvSpPr>
        <p:spPr>
          <a:xfrm>
            <a:off x="457200" y="1238250"/>
            <a:ext cx="8229600" cy="4887913"/>
          </a:xfrm>
        </p:spPr>
        <p:txBody>
          <a:bodyPr rtlCol="0">
            <a:normAutofit/>
          </a:bodyPr>
          <a:lstStyle/>
          <a:p>
            <a:pPr lvl="0"/>
            <a:r>
              <a:rPr lang="en-US" noProof="0"/>
              <a:t>Click icon to add table</a:t>
            </a:r>
            <a:endParaRPr lang="en-GB" noProof="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5F18B2DF-2EA1-490E-9136-98E5C7900390}" type="slidenum">
              <a:rPr lang="en-US"/>
              <a:pPr>
                <a:defRPr/>
              </a:pPr>
              <a:t>‹#›</a:t>
            </a:fld>
            <a:endParaRPr lang="en-US"/>
          </a:p>
        </p:txBody>
      </p:sp>
    </p:spTree>
    <p:extLst>
      <p:ext uri="{BB962C8B-B14F-4D97-AF65-F5344CB8AC3E}">
        <p14:creationId xmlns:p14="http://schemas.microsoft.com/office/powerpoint/2010/main" val="903792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rPr lang="en-US"/>
              <a:t>Click to edit Master title style</a:t>
            </a:r>
            <a:endParaRPr/>
          </a:p>
        </p:txBody>
      </p:sp>
      <p:sp>
        <p:nvSpPr>
          <p:cNvPr id="57" name="Shape 57"/>
          <p:cNvSpPr>
            <a:spLocks noGrp="1"/>
          </p:cNvSpPr>
          <p:nvPr>
            <p:ph type="body" idx="1"/>
          </p:nvPr>
        </p:nvSpPr>
        <p:spPr>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53017078"/>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rPr lang="en-US"/>
              <a:t>Click to edit Master title style</a:t>
            </a:r>
            <a:endParaRP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554546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2952D8-2AE3-48E9-8A15-598C45162F85}" type="datetimeFigureOut">
              <a:rPr lang="en-US" smtClean="0"/>
              <a:t>05/04/2019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02952D8-2AE3-48E9-8A15-598C45162F85}" type="datetimeFigureOut">
              <a:rPr lang="en-US" smtClean="0"/>
              <a:t>05/04/2019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02952D8-2AE3-48E9-8A15-598C45162F85}" type="datetimeFigureOut">
              <a:rPr lang="en-US" smtClean="0"/>
              <a:t>05/04/2019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952D8-2AE3-48E9-8A15-598C45162F85}" type="datetimeFigureOut">
              <a:rPr lang="en-US" smtClean="0"/>
              <a:t>05/04/2019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2952D8-2AE3-48E9-8A15-598C45162F85}" type="datetimeFigureOut">
              <a:rPr lang="en-US" smtClean="0"/>
              <a:t>05/04/2019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26067-99BD-4588-832F-03F9AF28533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04999" y="274638"/>
            <a:ext cx="6843215"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952D8-2AE3-48E9-8A15-598C45162F85}" type="datetimeFigureOut">
              <a:rPr lang="en-US" smtClean="0"/>
              <a:t>05/04/2019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326067-99BD-4588-832F-03F9AF285336}" type="slidenum">
              <a:rPr lang="en-US" smtClean="0"/>
              <a:t>‹#›</a:t>
            </a:fld>
            <a:endParaRPr lang="en-US"/>
          </a:p>
        </p:txBody>
      </p:sp>
      <p:pic>
        <p:nvPicPr>
          <p:cNvPr id="9" name="Picture 8">
            <a:extLst>
              <a:ext uri="{FF2B5EF4-FFF2-40B4-BE49-F238E27FC236}">
                <a16:creationId xmlns:a16="http://schemas.microsoft.com/office/drawing/2014/main" xmlns="" id="{770043D4-DAB3-4417-9A42-F4D69E2AD483}"/>
              </a:ext>
            </a:extLst>
          </p:cNvPr>
          <p:cNvPicPr>
            <a:picLocks noChangeAspect="1"/>
          </p:cNvPicPr>
          <p:nvPr/>
        </p:nvPicPr>
        <p:blipFill>
          <a:blip r:embed="rId17"/>
          <a:stretch>
            <a:fillRect/>
          </a:stretch>
        </p:blipFill>
        <p:spPr>
          <a:xfrm>
            <a:off x="107577" y="91533"/>
            <a:ext cx="1344652" cy="1095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028123E-C275-46F6-9199-E72C541CA8F7}"/>
              </a:ext>
            </a:extLst>
          </p:cNvPr>
          <p:cNvSpPr>
            <a:spLocks noGrp="1"/>
          </p:cNvSpPr>
          <p:nvPr>
            <p:ph type="ctrTitle"/>
          </p:nvPr>
        </p:nvSpPr>
        <p:spPr>
          <a:xfrm>
            <a:off x="615876" y="1727013"/>
            <a:ext cx="8060166" cy="1489523"/>
          </a:xfrm>
        </p:spPr>
        <p:txBody>
          <a:bodyPr>
            <a:noAutofit/>
          </a:bodyPr>
          <a:lstStyle/>
          <a:p>
            <a:r>
              <a:rPr lang="en-US" sz="4800" b="1" dirty="0">
                <a:solidFill>
                  <a:srgbClr val="800000"/>
                </a:solidFill>
              </a:rPr>
              <a:t>CHẨN ĐOÁN, ĐIỀU TRỊ VÀ PHÒNG BỆNH DO VI RÚT ZIKA</a:t>
            </a:r>
          </a:p>
        </p:txBody>
      </p:sp>
      <p:sp>
        <p:nvSpPr>
          <p:cNvPr id="3" name="Subtitle 2">
            <a:extLst>
              <a:ext uri="{FF2B5EF4-FFF2-40B4-BE49-F238E27FC236}">
                <a16:creationId xmlns:a16="http://schemas.microsoft.com/office/drawing/2014/main" xmlns="" id="{4F676364-CC5A-496B-B8E2-441DA1BA5DBB}"/>
              </a:ext>
            </a:extLst>
          </p:cNvPr>
          <p:cNvSpPr>
            <a:spLocks noGrp="1"/>
          </p:cNvSpPr>
          <p:nvPr>
            <p:ph type="subTitle" idx="1"/>
          </p:nvPr>
        </p:nvSpPr>
        <p:spPr>
          <a:xfrm>
            <a:off x="1371600" y="3886200"/>
            <a:ext cx="6922546" cy="497541"/>
          </a:xfrm>
        </p:spPr>
        <p:txBody>
          <a:bodyPr>
            <a:normAutofit fontScale="92500" lnSpcReduction="20000"/>
          </a:bodyPr>
          <a:lstStyle/>
          <a:p>
            <a:r>
              <a:rPr lang="en-US" dirty="0" err="1">
                <a:solidFill>
                  <a:schemeClr val="tx1"/>
                </a:solidFill>
              </a:rPr>
              <a:t>Bệnh</a:t>
            </a:r>
            <a:r>
              <a:rPr lang="en-US" dirty="0">
                <a:solidFill>
                  <a:schemeClr val="tx1"/>
                </a:solidFill>
              </a:rPr>
              <a:t> </a:t>
            </a:r>
            <a:r>
              <a:rPr lang="en-US" dirty="0" err="1">
                <a:solidFill>
                  <a:schemeClr val="tx1"/>
                </a:solidFill>
              </a:rPr>
              <a:t>viện</a:t>
            </a:r>
            <a:r>
              <a:rPr lang="en-US" dirty="0">
                <a:solidFill>
                  <a:schemeClr val="tx1"/>
                </a:solidFill>
              </a:rPr>
              <a:t> </a:t>
            </a:r>
            <a:r>
              <a:rPr lang="en-US" dirty="0" err="1">
                <a:solidFill>
                  <a:schemeClr val="tx1"/>
                </a:solidFill>
              </a:rPr>
              <a:t>Bệnh</a:t>
            </a:r>
            <a:r>
              <a:rPr lang="en-US" dirty="0">
                <a:solidFill>
                  <a:schemeClr val="tx1"/>
                </a:solidFill>
              </a:rPr>
              <a:t> </a:t>
            </a:r>
            <a:r>
              <a:rPr lang="en-US" dirty="0" err="1">
                <a:solidFill>
                  <a:schemeClr val="tx1"/>
                </a:solidFill>
              </a:rPr>
              <a:t>Nhiệt</a:t>
            </a:r>
            <a:r>
              <a:rPr lang="en-US" dirty="0">
                <a:solidFill>
                  <a:schemeClr val="tx1"/>
                </a:solidFill>
              </a:rPr>
              <a:t> </a:t>
            </a:r>
            <a:r>
              <a:rPr lang="en-US" dirty="0" err="1">
                <a:solidFill>
                  <a:schemeClr val="tx1"/>
                </a:solidFill>
              </a:rPr>
              <a:t>đới</a:t>
            </a:r>
            <a:r>
              <a:rPr lang="en-US" dirty="0">
                <a:solidFill>
                  <a:schemeClr val="tx1"/>
                </a:solidFill>
              </a:rPr>
              <a:t> </a:t>
            </a:r>
            <a:r>
              <a:rPr lang="en-US" dirty="0" err="1">
                <a:solidFill>
                  <a:schemeClr val="tx1"/>
                </a:solidFill>
              </a:rPr>
              <a:t>Trung</a:t>
            </a:r>
            <a:r>
              <a:rPr lang="en-US" dirty="0">
                <a:solidFill>
                  <a:schemeClr val="tx1"/>
                </a:solidFill>
              </a:rPr>
              <a:t> </a:t>
            </a:r>
            <a:r>
              <a:rPr lang="vi-VN" dirty="0">
                <a:solidFill>
                  <a:schemeClr val="tx1"/>
                </a:solidFill>
              </a:rPr>
              <a:t>ư</a:t>
            </a:r>
            <a:r>
              <a:rPr lang="en-US" dirty="0" err="1">
                <a:solidFill>
                  <a:schemeClr val="tx1"/>
                </a:solidFill>
              </a:rPr>
              <a:t>ơng</a:t>
            </a:r>
            <a:endParaRPr lang="en-US" dirty="0">
              <a:solidFill>
                <a:schemeClr val="tx1"/>
              </a:solidFill>
            </a:endParaRPr>
          </a:p>
        </p:txBody>
      </p:sp>
    </p:spTree>
    <p:extLst>
      <p:ext uri="{BB962C8B-B14F-4D97-AF65-F5344CB8AC3E}">
        <p14:creationId xmlns:p14="http://schemas.microsoft.com/office/powerpoint/2010/main" val="3355891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1"/>
            <a:ext cx="8229600" cy="609600"/>
          </a:xfrm>
        </p:spPr>
        <p:txBody>
          <a:bodyPr>
            <a:normAutofit/>
          </a:bodyPr>
          <a:lstStyle/>
          <a:p>
            <a:r>
              <a:rPr lang="en-US" sz="2800" dirty="0">
                <a:cs typeface="Arial" pitchFamily="34" charset="0"/>
              </a:rPr>
              <a:t>Ý </a:t>
            </a:r>
            <a:r>
              <a:rPr lang="en-US" sz="2800" dirty="0" err="1">
                <a:cs typeface="Arial" pitchFamily="34" charset="0"/>
              </a:rPr>
              <a:t>nghĩa</a:t>
            </a:r>
            <a:r>
              <a:rPr lang="en-US" sz="2800" dirty="0">
                <a:cs typeface="Arial" pitchFamily="34" charset="0"/>
              </a:rPr>
              <a:t> </a:t>
            </a:r>
            <a:r>
              <a:rPr lang="en-US" sz="2800" dirty="0" err="1">
                <a:cs typeface="Arial" pitchFamily="34" charset="0"/>
              </a:rPr>
              <a:t>của</a:t>
            </a:r>
            <a:r>
              <a:rPr lang="en-US" sz="2800" dirty="0">
                <a:cs typeface="Arial" pitchFamily="34" charset="0"/>
              </a:rPr>
              <a:t> </a:t>
            </a:r>
            <a:r>
              <a:rPr lang="en-US" sz="2800" dirty="0" err="1">
                <a:cs typeface="Arial" pitchFamily="34" charset="0"/>
              </a:rPr>
              <a:t>kết</a:t>
            </a:r>
            <a:r>
              <a:rPr lang="en-US" sz="2800" dirty="0">
                <a:cs typeface="Arial" pitchFamily="34" charset="0"/>
              </a:rPr>
              <a:t> quả </a:t>
            </a:r>
            <a:r>
              <a:rPr lang="en-US" sz="2800" dirty="0" err="1">
                <a:cs typeface="Arial" pitchFamily="34" charset="0"/>
              </a:rPr>
              <a:t>xét</a:t>
            </a:r>
            <a:r>
              <a:rPr lang="en-US" sz="2800" dirty="0">
                <a:cs typeface="Arial" pitchFamily="34" charset="0"/>
              </a:rPr>
              <a:t> </a:t>
            </a:r>
            <a:r>
              <a:rPr lang="en-US" sz="2800" dirty="0" err="1">
                <a:cs typeface="Arial" pitchFamily="34" charset="0"/>
              </a:rPr>
              <a:t>nghiệm</a:t>
            </a:r>
            <a:endParaRPr lang="en-US" sz="2800" dirty="0">
              <a:cs typeface="Arial" pitchFamily="34" charset="0"/>
            </a:endParaRPr>
          </a:p>
          <a:p>
            <a:endParaRPr lang="en-US" sz="2800" dirty="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49195912"/>
              </p:ext>
            </p:extLst>
          </p:nvPr>
        </p:nvGraphicFramePr>
        <p:xfrm>
          <a:off x="304800" y="2057400"/>
          <a:ext cx="8534400" cy="3307080"/>
        </p:xfrm>
        <a:graphic>
          <a:graphicData uri="http://schemas.openxmlformats.org/drawingml/2006/table">
            <a:tbl>
              <a:tblPr firstRow="1" bandRow="1">
                <a:tableStyleId>{3B4B98B0-60AC-42C2-AFA5-B58CD77FA1E5}</a:tableStyleId>
              </a:tblPr>
              <a:tblGrid>
                <a:gridCol w="1143000">
                  <a:extLst>
                    <a:ext uri="{9D8B030D-6E8A-4147-A177-3AD203B41FA5}">
                      <a16:colId xmlns:a16="http://schemas.microsoft.com/office/drawing/2014/main" xmlns="" val="20000"/>
                    </a:ext>
                  </a:extLst>
                </a:gridCol>
                <a:gridCol w="1905000">
                  <a:extLst>
                    <a:ext uri="{9D8B030D-6E8A-4147-A177-3AD203B41FA5}">
                      <a16:colId xmlns:a16="http://schemas.microsoft.com/office/drawing/2014/main" xmlns="" val="20002"/>
                    </a:ext>
                  </a:extLst>
                </a:gridCol>
                <a:gridCol w="5486400">
                  <a:extLst>
                    <a:ext uri="{9D8B030D-6E8A-4147-A177-3AD203B41FA5}">
                      <a16:colId xmlns:a16="http://schemas.microsoft.com/office/drawing/2014/main" xmlns="" val="20001"/>
                    </a:ext>
                  </a:extLst>
                </a:gridCol>
              </a:tblGrid>
              <a:tr h="345561">
                <a:tc gridSpan="2">
                  <a:txBody>
                    <a:bodyPr/>
                    <a:lstStyle/>
                    <a:p>
                      <a:pPr algn="ctr"/>
                      <a:r>
                        <a:rPr lang="en-US">
                          <a:latin typeface="+mn-lt"/>
                          <a:cs typeface="Arial" pitchFamily="34" charset="0"/>
                        </a:rPr>
                        <a:t>Loại</a:t>
                      </a:r>
                      <a:r>
                        <a:rPr lang="en-US" baseline="0">
                          <a:latin typeface="+mn-lt"/>
                          <a:cs typeface="Arial" pitchFamily="34" charset="0"/>
                        </a:rPr>
                        <a:t> xét nghiệm</a:t>
                      </a:r>
                      <a:endParaRPr lang="en-US">
                        <a:latin typeface="+mn-lt"/>
                        <a:cs typeface="Arial" pitchFamily="34" charset="0"/>
                      </a:endParaRPr>
                    </a:p>
                  </a:txBody>
                  <a:tcPr anchor="ctr">
                    <a:solidFill>
                      <a:schemeClr val="accent3">
                        <a:lumMod val="40000"/>
                        <a:lumOff val="60000"/>
                      </a:schemeClr>
                    </a:solidFill>
                  </a:tcPr>
                </a:tc>
                <a:tc hMerge="1">
                  <a:txBody>
                    <a:bodyPr/>
                    <a:lstStyle/>
                    <a:p>
                      <a:pPr algn="ctr"/>
                      <a:endParaRPr lang="en-US">
                        <a:latin typeface="Arial" pitchFamily="34" charset="0"/>
                        <a:cs typeface="Arial" pitchFamily="34" charset="0"/>
                      </a:endParaRPr>
                    </a:p>
                  </a:txBody>
                  <a:tcPr anchor="ctr">
                    <a:solidFill>
                      <a:schemeClr val="accent3">
                        <a:lumMod val="40000"/>
                        <a:lumOff val="60000"/>
                      </a:schemeClr>
                    </a:solidFill>
                  </a:tcPr>
                </a:tc>
                <a:tc>
                  <a:txBody>
                    <a:bodyPr/>
                    <a:lstStyle/>
                    <a:p>
                      <a:pPr algn="ctr"/>
                      <a:r>
                        <a:rPr lang="en-US">
                          <a:latin typeface="+mn-lt"/>
                          <a:cs typeface="Arial" pitchFamily="34" charset="0"/>
                        </a:rPr>
                        <a:t>Ý</a:t>
                      </a:r>
                      <a:r>
                        <a:rPr lang="en-US" baseline="0">
                          <a:latin typeface="+mn-lt"/>
                          <a:cs typeface="Arial" pitchFamily="34" charset="0"/>
                        </a:rPr>
                        <a:t> nghĩa</a:t>
                      </a:r>
                      <a:endParaRPr lang="en-US">
                        <a:latin typeface="+mn-lt"/>
                        <a:cs typeface="Arial" pitchFamily="34" charset="0"/>
                      </a:endParaRPr>
                    </a:p>
                  </a:txBody>
                  <a:tcPr anchor="ctr">
                    <a:solidFill>
                      <a:schemeClr val="accent3">
                        <a:lumMod val="40000"/>
                        <a:lumOff val="60000"/>
                      </a:schemeClr>
                    </a:solidFill>
                  </a:tcPr>
                </a:tc>
                <a:extLst>
                  <a:ext uri="{0D108BD9-81ED-4DB2-BD59-A6C34878D82A}">
                    <a16:rowId xmlns:a16="http://schemas.microsoft.com/office/drawing/2014/main" xmlns="" val="10000"/>
                  </a:ext>
                </a:extLst>
              </a:tr>
              <a:tr h="713772">
                <a:tc>
                  <a:txBody>
                    <a:bodyPr/>
                    <a:lstStyle/>
                    <a:p>
                      <a:pPr algn="ctr"/>
                      <a:r>
                        <a:rPr lang="en-US">
                          <a:solidFill>
                            <a:srgbClr val="002060"/>
                          </a:solidFill>
                          <a:latin typeface="+mn-lt"/>
                          <a:cs typeface="Arial" pitchFamily="34" charset="0"/>
                        </a:rPr>
                        <a:t>NAT (+)</a:t>
                      </a:r>
                    </a:p>
                  </a:txBody>
                  <a:tcPr anchor="ctr">
                    <a:noFill/>
                  </a:tcPr>
                </a:tc>
                <a:tc>
                  <a:txBody>
                    <a:bodyPr/>
                    <a:lstStyle/>
                    <a:p>
                      <a:pPr algn="ctr"/>
                      <a:r>
                        <a:rPr lang="en-US">
                          <a:solidFill>
                            <a:srgbClr val="002060"/>
                          </a:solidFill>
                          <a:latin typeface="+mn-lt"/>
                          <a:cs typeface="Arial" pitchFamily="34" charset="0"/>
                        </a:rPr>
                        <a:t>IgM (+)/ IgM</a:t>
                      </a:r>
                      <a:r>
                        <a:rPr lang="en-US" baseline="0">
                          <a:solidFill>
                            <a:srgbClr val="002060"/>
                          </a:solidFill>
                          <a:latin typeface="+mn-lt"/>
                          <a:cs typeface="Arial" pitchFamily="34" charset="0"/>
                        </a:rPr>
                        <a:t> (-)</a:t>
                      </a:r>
                      <a:endParaRPr lang="en-US">
                        <a:solidFill>
                          <a:srgbClr val="002060"/>
                        </a:solidFill>
                        <a:latin typeface="+mn-lt"/>
                        <a:cs typeface="Arial" pitchFamily="34" charset="0"/>
                      </a:endParaRPr>
                    </a:p>
                  </a:txBody>
                  <a:tcPr anchor="ctr">
                    <a:noFill/>
                  </a:tcPr>
                </a:tc>
                <a:tc>
                  <a:txBody>
                    <a:bodyPr/>
                    <a:lstStyle/>
                    <a:p>
                      <a:pPr algn="l"/>
                      <a:r>
                        <a:rPr lang="en-US">
                          <a:latin typeface="+mn-lt"/>
                          <a:cs typeface="Arial" pitchFamily="34" charset="0"/>
                        </a:rPr>
                        <a:t>Khẳng</a:t>
                      </a:r>
                      <a:r>
                        <a:rPr lang="en-US" baseline="0">
                          <a:latin typeface="+mn-lt"/>
                          <a:cs typeface="Arial" pitchFamily="34" charset="0"/>
                        </a:rPr>
                        <a:t> định nhiễm ZIKV</a:t>
                      </a:r>
                      <a:endParaRPr lang="en-US">
                        <a:latin typeface="+mn-lt"/>
                        <a:cs typeface="Arial" pitchFamily="34" charset="0"/>
                      </a:endParaRPr>
                    </a:p>
                  </a:txBody>
                  <a:tcPr anchor="ctr">
                    <a:noFill/>
                  </a:tcPr>
                </a:tc>
                <a:extLst>
                  <a:ext uri="{0D108BD9-81ED-4DB2-BD59-A6C34878D82A}">
                    <a16:rowId xmlns:a16="http://schemas.microsoft.com/office/drawing/2014/main" xmlns="" val="10001"/>
                  </a:ext>
                </a:extLst>
              </a:tr>
              <a:tr h="105406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solidFill>
                            <a:srgbClr val="002060"/>
                          </a:solidFill>
                          <a:latin typeface="+mn-lt"/>
                          <a:cs typeface="Arial" pitchFamily="34" charset="0"/>
                        </a:rPr>
                        <a:t>NAT (-)</a:t>
                      </a:r>
                    </a:p>
                  </a:txBody>
                  <a:tcPr anchor="ctr">
                    <a:solidFill>
                      <a:schemeClr val="accent5">
                        <a:lumMod val="40000"/>
                        <a:lumOff val="60000"/>
                      </a:schemeClr>
                    </a:solidFill>
                  </a:tcPr>
                </a:tc>
                <a:tc>
                  <a:txBody>
                    <a:bodyPr/>
                    <a:lstStyle/>
                    <a:p>
                      <a:pPr algn="ctr"/>
                      <a:r>
                        <a:rPr lang="en-US" sz="1800" i="0">
                          <a:solidFill>
                            <a:srgbClr val="002060"/>
                          </a:solidFill>
                          <a:latin typeface="+mn-lt"/>
                          <a:cs typeface="Arial" pitchFamily="34" charset="0"/>
                        </a:rPr>
                        <a:t>IgM</a:t>
                      </a:r>
                      <a:r>
                        <a:rPr lang="en-US" sz="1800" i="0" baseline="0">
                          <a:solidFill>
                            <a:srgbClr val="002060"/>
                          </a:solidFill>
                          <a:latin typeface="+mn-lt"/>
                          <a:cs typeface="Arial" pitchFamily="34" charset="0"/>
                        </a:rPr>
                        <a:t> (+)</a:t>
                      </a:r>
                      <a:endParaRPr lang="en-US" sz="1800" i="0">
                        <a:solidFill>
                          <a:srgbClr val="002060"/>
                        </a:solidFill>
                        <a:latin typeface="+mn-lt"/>
                        <a:cs typeface="Arial" pitchFamily="34" charset="0"/>
                      </a:endParaRPr>
                    </a:p>
                  </a:txBody>
                  <a:tcPr anchor="ctr">
                    <a:solidFill>
                      <a:schemeClr val="accent5">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atin typeface="+mn-lt"/>
                          <a:cs typeface="Arial" pitchFamily="34" charset="0"/>
                        </a:rPr>
                        <a:t>Chưa</a:t>
                      </a:r>
                      <a:r>
                        <a:rPr lang="en-US" baseline="0">
                          <a:latin typeface="+mn-lt"/>
                          <a:cs typeface="Arial" pitchFamily="34" charset="0"/>
                        </a:rPr>
                        <a:t> thể khẳng định nhiễm ZIKV</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a:latin typeface="+mn-lt"/>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i="1" baseline="0">
                          <a:solidFill>
                            <a:srgbClr val="FF0000"/>
                          </a:solidFill>
                          <a:latin typeface="+mn-lt"/>
                          <a:cs typeface="Arial" pitchFamily="34" charset="0"/>
                        </a:rPr>
                        <a:t>Cần so sánh thêm hiệu giá kháng thể của VNNB, Dengue và Zika bằng </a:t>
                      </a:r>
                      <a:r>
                        <a:rPr lang="en-US" sz="1800" b="1" i="1" baseline="0">
                          <a:solidFill>
                            <a:srgbClr val="FF0000"/>
                          </a:solidFill>
                          <a:latin typeface="+mn-lt"/>
                          <a:cs typeface="Arial" pitchFamily="34" charset="0"/>
                        </a:rPr>
                        <a:t>PRNT</a:t>
                      </a:r>
                      <a:endParaRPr lang="en-US" sz="1800" b="1" i="1">
                        <a:solidFill>
                          <a:srgbClr val="FF0000"/>
                        </a:solidFill>
                        <a:latin typeface="+mn-lt"/>
                        <a:cs typeface="Arial" pitchFamily="34" charset="0"/>
                      </a:endParaRPr>
                    </a:p>
                    <a:p>
                      <a:pPr algn="l"/>
                      <a:endParaRPr lang="en-US">
                        <a:latin typeface="+mn-lt"/>
                        <a:cs typeface="Arial" pitchFamily="34" charset="0"/>
                      </a:endParaRPr>
                    </a:p>
                  </a:txBody>
                  <a:tcPr anchor="ctr">
                    <a:solidFill>
                      <a:schemeClr val="accent5">
                        <a:lumMod val="40000"/>
                        <a:lumOff val="60000"/>
                      </a:schemeClr>
                    </a:solidFill>
                  </a:tcPr>
                </a:tc>
                <a:extLst>
                  <a:ext uri="{0D108BD9-81ED-4DB2-BD59-A6C34878D82A}">
                    <a16:rowId xmlns:a16="http://schemas.microsoft.com/office/drawing/2014/main" xmlns="" val="10003"/>
                  </a:ext>
                </a:extLst>
              </a:tr>
              <a:tr h="764508">
                <a:tc>
                  <a:txBody>
                    <a:bodyPr/>
                    <a:lstStyle/>
                    <a:p>
                      <a:pPr algn="ctr"/>
                      <a:r>
                        <a:rPr lang="en-US">
                          <a:solidFill>
                            <a:srgbClr val="002060"/>
                          </a:solidFill>
                          <a:latin typeface="+mn-lt"/>
                          <a:cs typeface="Arial" pitchFamily="34" charset="0"/>
                        </a:rPr>
                        <a:t>NAT (-)</a:t>
                      </a:r>
                    </a:p>
                  </a:txBody>
                  <a:tcPr anchor="ctr">
                    <a:noFill/>
                  </a:tcPr>
                </a:tc>
                <a:tc>
                  <a:txBody>
                    <a:bodyPr/>
                    <a:lstStyle/>
                    <a:p>
                      <a:pPr algn="ctr"/>
                      <a:r>
                        <a:rPr lang="en-US" sz="1800" b="1" i="0">
                          <a:solidFill>
                            <a:srgbClr val="002060"/>
                          </a:solidFill>
                          <a:latin typeface="+mn-lt"/>
                          <a:cs typeface="Arial" pitchFamily="34" charset="0"/>
                        </a:rPr>
                        <a:t>IgM</a:t>
                      </a:r>
                      <a:r>
                        <a:rPr lang="en-US" sz="1800" b="1" i="0" baseline="0">
                          <a:solidFill>
                            <a:srgbClr val="002060"/>
                          </a:solidFill>
                          <a:latin typeface="+mn-lt"/>
                          <a:cs typeface="Arial" pitchFamily="34" charset="0"/>
                        </a:rPr>
                        <a:t> (-)</a:t>
                      </a:r>
                      <a:endParaRPr lang="en-US" sz="1800" b="1" i="0">
                        <a:solidFill>
                          <a:srgbClr val="002060"/>
                        </a:solidFill>
                        <a:latin typeface="+mn-lt"/>
                        <a:cs typeface="Arial" pitchFamily="34" charset="0"/>
                      </a:endParaRPr>
                    </a:p>
                  </a:txBody>
                  <a:tcPr anchor="ctr">
                    <a:noFill/>
                  </a:tcPr>
                </a:tc>
                <a:tc>
                  <a:txBody>
                    <a:bodyPr/>
                    <a:lstStyle/>
                    <a:p>
                      <a:pPr algn="l"/>
                      <a:r>
                        <a:rPr lang="en-US" dirty="0" err="1">
                          <a:latin typeface="+mn-lt"/>
                          <a:cs typeface="Arial" pitchFamily="34" charset="0"/>
                        </a:rPr>
                        <a:t>Không</a:t>
                      </a:r>
                      <a:r>
                        <a:rPr lang="en-US" baseline="0" dirty="0">
                          <a:latin typeface="+mn-lt"/>
                          <a:cs typeface="Arial" pitchFamily="34" charset="0"/>
                        </a:rPr>
                        <a:t> có </a:t>
                      </a:r>
                      <a:r>
                        <a:rPr lang="en-US" baseline="0" dirty="0" err="1">
                          <a:latin typeface="+mn-lt"/>
                          <a:cs typeface="Arial" pitchFamily="34" charset="0"/>
                        </a:rPr>
                        <a:t>bằng</a:t>
                      </a:r>
                      <a:r>
                        <a:rPr lang="en-US" baseline="0" dirty="0">
                          <a:latin typeface="+mn-lt"/>
                          <a:cs typeface="Arial" pitchFamily="34" charset="0"/>
                        </a:rPr>
                        <a:t> </a:t>
                      </a:r>
                      <a:r>
                        <a:rPr lang="en-US" baseline="0" dirty="0" err="1">
                          <a:latin typeface="+mn-lt"/>
                          <a:cs typeface="Arial" pitchFamily="34" charset="0"/>
                        </a:rPr>
                        <a:t>chứng</a:t>
                      </a:r>
                      <a:r>
                        <a:rPr lang="en-US" baseline="0" dirty="0">
                          <a:latin typeface="+mn-lt"/>
                          <a:cs typeface="Arial" pitchFamily="34" charset="0"/>
                        </a:rPr>
                        <a:t> </a:t>
                      </a:r>
                      <a:r>
                        <a:rPr lang="en-US" baseline="0" dirty="0" err="1">
                          <a:latin typeface="+mn-lt"/>
                          <a:cs typeface="Arial" pitchFamily="34" charset="0"/>
                        </a:rPr>
                        <a:t>cho</a:t>
                      </a:r>
                      <a:r>
                        <a:rPr lang="en-US" baseline="0" dirty="0">
                          <a:latin typeface="+mn-lt"/>
                          <a:cs typeface="Arial" pitchFamily="34" charset="0"/>
                        </a:rPr>
                        <a:t> </a:t>
                      </a:r>
                      <a:r>
                        <a:rPr lang="en-US" baseline="0" dirty="0" err="1">
                          <a:latin typeface="+mn-lt"/>
                          <a:cs typeface="Arial" pitchFamily="34" charset="0"/>
                        </a:rPr>
                        <a:t>nhiễm</a:t>
                      </a:r>
                      <a:r>
                        <a:rPr lang="en-US" baseline="0" dirty="0">
                          <a:latin typeface="+mn-lt"/>
                          <a:cs typeface="Arial" pitchFamily="34" charset="0"/>
                        </a:rPr>
                        <a:t> ZIKV</a:t>
                      </a:r>
                      <a:endParaRPr lang="en-US" dirty="0">
                        <a:latin typeface="+mn-lt"/>
                        <a:cs typeface="Arial" pitchFamily="34" charset="0"/>
                      </a:endParaRPr>
                    </a:p>
                  </a:txBody>
                  <a:tcPr anchor="ctr">
                    <a:noFill/>
                  </a:tcPr>
                </a:tc>
                <a:extLst>
                  <a:ext uri="{0D108BD9-81ED-4DB2-BD59-A6C34878D82A}">
                    <a16:rowId xmlns:a16="http://schemas.microsoft.com/office/drawing/2014/main" xmlns="" val="10002"/>
                  </a:ext>
                </a:extLst>
              </a:tr>
            </a:tbl>
          </a:graphicData>
        </a:graphic>
      </p:graphicFrame>
      <p:sp>
        <p:nvSpPr>
          <p:cNvPr id="6" name="Title 1"/>
          <p:cNvSpPr txBox="1">
            <a:spLocks/>
          </p:cNvSpPr>
          <p:nvPr/>
        </p:nvSpPr>
        <p:spPr>
          <a:xfrm>
            <a:off x="0" y="152400"/>
            <a:ext cx="9144000" cy="8382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a:solidFill>
                  <a:srgbClr val="800000"/>
                </a:solidFill>
                <a:cs typeface="Arial" pitchFamily="34" charset="0"/>
              </a:rPr>
              <a:t>Chẩn đoán</a:t>
            </a:r>
          </a:p>
        </p:txBody>
      </p:sp>
      <p:sp>
        <p:nvSpPr>
          <p:cNvPr id="7" name="TextBox 6"/>
          <p:cNvSpPr txBox="1"/>
          <p:nvPr/>
        </p:nvSpPr>
        <p:spPr>
          <a:xfrm>
            <a:off x="304800" y="5486400"/>
            <a:ext cx="8153400" cy="307777"/>
          </a:xfrm>
          <a:prstGeom prst="rect">
            <a:avLst/>
          </a:prstGeom>
          <a:noFill/>
        </p:spPr>
        <p:txBody>
          <a:bodyPr wrap="square" rtlCol="0">
            <a:spAutoFit/>
          </a:bodyPr>
          <a:lstStyle/>
          <a:p>
            <a:r>
              <a:rPr lang="en-US" sz="1400" i="1" dirty="0">
                <a:cs typeface="Arial" pitchFamily="34" charset="0"/>
              </a:rPr>
              <a:t>(*):NAT: </a:t>
            </a:r>
            <a:r>
              <a:rPr lang="en-US" sz="1400" i="1" dirty="0" err="1">
                <a:cs typeface="Arial" pitchFamily="34" charset="0"/>
              </a:rPr>
              <a:t>phát</a:t>
            </a:r>
            <a:r>
              <a:rPr lang="en-US" sz="1400" i="1" dirty="0">
                <a:cs typeface="Arial" pitchFamily="34" charset="0"/>
              </a:rPr>
              <a:t> </a:t>
            </a:r>
            <a:r>
              <a:rPr lang="en-US" sz="1400" i="1" dirty="0" err="1">
                <a:cs typeface="Arial" pitchFamily="34" charset="0"/>
              </a:rPr>
              <a:t>hiện</a:t>
            </a:r>
            <a:r>
              <a:rPr lang="en-US" sz="1400" i="1" dirty="0">
                <a:cs typeface="Arial" pitchFamily="34" charset="0"/>
              </a:rPr>
              <a:t> </a:t>
            </a:r>
            <a:r>
              <a:rPr lang="en-US" sz="1400" i="1" dirty="0" err="1">
                <a:cs typeface="Arial" pitchFamily="34" charset="0"/>
              </a:rPr>
              <a:t>bô</a:t>
            </a:r>
            <a:r>
              <a:rPr lang="en-US" sz="1400" i="1" dirty="0">
                <a:cs typeface="Arial" pitchFamily="34" charset="0"/>
              </a:rPr>
              <a:t>̣ gen </a:t>
            </a:r>
            <a:r>
              <a:rPr lang="en-US" sz="1400" i="1" dirty="0" err="1">
                <a:cs typeface="Arial" pitchFamily="34" charset="0"/>
              </a:rPr>
              <a:t>bằng</a:t>
            </a:r>
            <a:r>
              <a:rPr lang="en-US" sz="1400" i="1" dirty="0">
                <a:cs typeface="Arial" pitchFamily="34" charset="0"/>
              </a:rPr>
              <a:t> </a:t>
            </a:r>
            <a:r>
              <a:rPr lang="en-US" sz="1400" i="1" dirty="0" err="1">
                <a:cs typeface="Arial" pitchFamily="34" charset="0"/>
              </a:rPr>
              <a:t>ky</a:t>
            </a:r>
            <a:r>
              <a:rPr lang="en-US" sz="1400" i="1" dirty="0">
                <a:cs typeface="Arial" pitchFamily="34" charset="0"/>
              </a:rPr>
              <a:t>̃ </a:t>
            </a:r>
            <a:r>
              <a:rPr lang="en-US" sz="1400" i="1" dirty="0" err="1">
                <a:cs typeface="Arial" pitchFamily="34" charset="0"/>
              </a:rPr>
              <a:t>thuật</a:t>
            </a:r>
            <a:r>
              <a:rPr lang="en-US" sz="1400" i="1" dirty="0">
                <a:cs typeface="Arial" pitchFamily="34" charset="0"/>
              </a:rPr>
              <a:t> RT-PCR, Realtime RT-PCR </a:t>
            </a:r>
            <a:r>
              <a:rPr lang="en-US" sz="1400" i="1" dirty="0" err="1">
                <a:cs typeface="Arial" pitchFamily="34" charset="0"/>
              </a:rPr>
              <a:t>hoặc</a:t>
            </a:r>
            <a:r>
              <a:rPr lang="en-US" sz="1400" i="1" dirty="0">
                <a:cs typeface="Arial" pitchFamily="34" charset="0"/>
              </a:rPr>
              <a:t> </a:t>
            </a:r>
            <a:r>
              <a:rPr lang="en-US" sz="1400" i="1" dirty="0" err="1">
                <a:cs typeface="Arial" pitchFamily="34" charset="0"/>
              </a:rPr>
              <a:t>phân</a:t>
            </a:r>
            <a:r>
              <a:rPr lang="en-US" sz="1400" i="1" dirty="0">
                <a:cs typeface="Arial" pitchFamily="34" charset="0"/>
              </a:rPr>
              <a:t> </a:t>
            </a:r>
            <a:r>
              <a:rPr lang="en-US" sz="1400" i="1" dirty="0" err="1">
                <a:cs typeface="Arial" pitchFamily="34" charset="0"/>
              </a:rPr>
              <a:t>lập</a:t>
            </a:r>
            <a:r>
              <a:rPr lang="en-US" sz="1400" i="1" dirty="0">
                <a:cs typeface="Arial" pitchFamily="34" charset="0"/>
              </a:rPr>
              <a:t> vi </a:t>
            </a:r>
            <a:r>
              <a:rPr lang="en-US" sz="1400" i="1" dirty="0" err="1">
                <a:cs typeface="Arial" pitchFamily="34" charset="0"/>
              </a:rPr>
              <a:t>rút</a:t>
            </a:r>
            <a:endParaRPr lang="en-US" sz="1400" i="1" dirty="0">
              <a:cs typeface="Arial" pitchFamily="34" charset="0"/>
            </a:endParaRPr>
          </a:p>
        </p:txBody>
      </p:sp>
    </p:spTree>
    <p:extLst>
      <p:ext uri="{BB962C8B-B14F-4D97-AF65-F5344CB8AC3E}">
        <p14:creationId xmlns:p14="http://schemas.microsoft.com/office/powerpoint/2010/main" val="596134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371600"/>
            <a:ext cx="8839200" cy="5105400"/>
          </a:xfrm>
        </p:spPr>
        <p:txBody>
          <a:bodyPr/>
          <a:lstStyle/>
          <a:p>
            <a:r>
              <a:rPr lang="en-US" b="1" dirty="0" err="1">
                <a:cs typeface="Arial" pitchFamily="34" charset="0"/>
              </a:rPr>
              <a:t>Đối</a:t>
            </a:r>
            <a:r>
              <a:rPr lang="en-US" b="1" dirty="0">
                <a:cs typeface="Arial" pitchFamily="34" charset="0"/>
              </a:rPr>
              <a:t> </a:t>
            </a:r>
            <a:r>
              <a:rPr lang="en-US" b="1" dirty="0" err="1">
                <a:cs typeface="Arial" pitchFamily="34" charset="0"/>
              </a:rPr>
              <a:t>với</a:t>
            </a:r>
            <a:r>
              <a:rPr lang="en-US" b="1" dirty="0">
                <a:cs typeface="Arial" pitchFamily="34" charset="0"/>
              </a:rPr>
              <a:t>  </a:t>
            </a:r>
            <a:r>
              <a:rPr lang="en-US" b="1" dirty="0" err="1">
                <a:cs typeface="Arial" pitchFamily="34" charset="0"/>
              </a:rPr>
              <a:t>tre</a:t>
            </a:r>
            <a:r>
              <a:rPr lang="en-US" b="1" dirty="0">
                <a:cs typeface="Arial" pitchFamily="34" charset="0"/>
              </a:rPr>
              <a:t>̉</a:t>
            </a:r>
          </a:p>
          <a:p>
            <a:pPr lvl="1"/>
            <a:r>
              <a:rPr lang="en-US" dirty="0">
                <a:cs typeface="Arial" pitchFamily="34" charset="0"/>
              </a:rPr>
              <a:t>Đ</a:t>
            </a:r>
            <a:r>
              <a:rPr lang="vi-VN" dirty="0">
                <a:cs typeface="Arial" pitchFamily="34" charset="0"/>
              </a:rPr>
              <a:t>ư</a:t>
            </a:r>
            <a:r>
              <a:rPr lang="en-US" dirty="0" err="1">
                <a:cs typeface="Arial" pitchFamily="34" charset="0"/>
              </a:rPr>
              <a:t>ợc</a:t>
            </a:r>
            <a:r>
              <a:rPr lang="en-US" dirty="0">
                <a:cs typeface="Arial" pitchFamily="34" charset="0"/>
              </a:rPr>
              <a:t> </a:t>
            </a:r>
            <a:r>
              <a:rPr lang="en-US" dirty="0" err="1">
                <a:cs typeface="Arial" pitchFamily="34" charset="0"/>
              </a:rPr>
              <a:t>sinh</a:t>
            </a:r>
            <a:r>
              <a:rPr lang="en-US" dirty="0">
                <a:cs typeface="Arial" pitchFamily="34" charset="0"/>
              </a:rPr>
              <a:t> ra </a:t>
            </a:r>
            <a:r>
              <a:rPr lang="en-US" dirty="0" err="1">
                <a:cs typeface="Arial" pitchFamily="34" charset="0"/>
              </a:rPr>
              <a:t>từ</a:t>
            </a:r>
            <a:r>
              <a:rPr lang="en-US" dirty="0">
                <a:cs typeface="Arial" pitchFamily="34" charset="0"/>
              </a:rPr>
              <a:t> </a:t>
            </a:r>
            <a:r>
              <a:rPr lang="en-US" dirty="0" err="1">
                <a:cs typeface="Arial" pitchFamily="34" charset="0"/>
              </a:rPr>
              <a:t>mẹ</a:t>
            </a:r>
            <a:r>
              <a:rPr lang="en-US" dirty="0">
                <a:cs typeface="Arial" pitchFamily="34" charset="0"/>
              </a:rPr>
              <a:t> đ</a:t>
            </a:r>
            <a:r>
              <a:rPr lang="vi-VN" dirty="0">
                <a:cs typeface="Arial" pitchFamily="34" charset="0"/>
              </a:rPr>
              <a:t>ư</a:t>
            </a:r>
            <a:r>
              <a:rPr lang="en-US" dirty="0" err="1">
                <a:cs typeface="Arial" pitchFamily="34" charset="0"/>
              </a:rPr>
              <a:t>ợc</a:t>
            </a:r>
            <a:r>
              <a:rPr lang="en-US" dirty="0">
                <a:cs typeface="Arial" pitchFamily="34" charset="0"/>
              </a:rPr>
              <a:t> </a:t>
            </a:r>
            <a:r>
              <a:rPr lang="en-US" dirty="0" err="1">
                <a:cs typeface="Arial" pitchFamily="34" charset="0"/>
              </a:rPr>
              <a:t>xác</a:t>
            </a:r>
            <a:r>
              <a:rPr lang="en-US" dirty="0">
                <a:cs typeface="Arial" pitchFamily="34" charset="0"/>
              </a:rPr>
              <a:t> </a:t>
            </a:r>
            <a:r>
              <a:rPr lang="en-US" dirty="0" err="1">
                <a:cs typeface="Arial" pitchFamily="34" charset="0"/>
              </a:rPr>
              <a:t>định</a:t>
            </a:r>
            <a:r>
              <a:rPr lang="en-US" dirty="0">
                <a:cs typeface="Arial" pitchFamily="34" charset="0"/>
              </a:rPr>
              <a:t> </a:t>
            </a:r>
            <a:r>
              <a:rPr lang="en-US" dirty="0" err="1">
                <a:cs typeface="Arial" pitchFamily="34" charset="0"/>
              </a:rPr>
              <a:t>nhiễm</a:t>
            </a:r>
            <a:r>
              <a:rPr lang="en-US" dirty="0">
                <a:cs typeface="Arial" pitchFamily="34" charset="0"/>
              </a:rPr>
              <a:t> ZIKV</a:t>
            </a:r>
          </a:p>
          <a:p>
            <a:pPr lvl="1"/>
            <a:r>
              <a:rPr lang="en-US" dirty="0" err="1">
                <a:cs typeface="Arial" pitchFamily="34" charset="0"/>
              </a:rPr>
              <a:t>Hoặc</a:t>
            </a:r>
            <a:r>
              <a:rPr lang="en-US" dirty="0">
                <a:cs typeface="Arial" pitchFamily="34" charset="0"/>
              </a:rPr>
              <a:t> </a:t>
            </a:r>
            <a:r>
              <a:rPr lang="en-US" dirty="0" err="1">
                <a:cs typeface="Arial" pitchFamily="34" charset="0"/>
              </a:rPr>
              <a:t>phát</a:t>
            </a:r>
            <a:r>
              <a:rPr lang="en-US" dirty="0">
                <a:cs typeface="Arial" pitchFamily="34" charset="0"/>
              </a:rPr>
              <a:t> </a:t>
            </a:r>
            <a:r>
              <a:rPr lang="en-US" dirty="0" err="1">
                <a:cs typeface="Arial" pitchFamily="34" charset="0"/>
              </a:rPr>
              <a:t>hiện</a:t>
            </a:r>
            <a:r>
              <a:rPr lang="en-US" dirty="0">
                <a:cs typeface="Arial" pitchFamily="34" charset="0"/>
              </a:rPr>
              <a:t> </a:t>
            </a:r>
            <a:r>
              <a:rPr lang="en-US" dirty="0" err="1">
                <a:cs typeface="Arial" pitchFamily="34" charset="0"/>
              </a:rPr>
              <a:t>đầu</a:t>
            </a:r>
            <a:r>
              <a:rPr lang="en-US" dirty="0">
                <a:cs typeface="Arial" pitchFamily="34" charset="0"/>
              </a:rPr>
              <a:t> </a:t>
            </a:r>
            <a:r>
              <a:rPr lang="en-US" dirty="0" err="1">
                <a:cs typeface="Arial" pitchFamily="34" charset="0"/>
              </a:rPr>
              <a:t>nhỏ</a:t>
            </a:r>
            <a:r>
              <a:rPr lang="en-US" dirty="0">
                <a:cs typeface="Arial" pitchFamily="34" charset="0"/>
              </a:rPr>
              <a:t> </a:t>
            </a:r>
            <a:r>
              <a:rPr lang="en-US" dirty="0" err="1">
                <a:cs typeface="Arial" pitchFamily="34" charset="0"/>
              </a:rPr>
              <a:t>sau</a:t>
            </a:r>
            <a:r>
              <a:rPr lang="en-US" dirty="0">
                <a:cs typeface="Arial" pitchFamily="34" charset="0"/>
              </a:rPr>
              <a:t> </a:t>
            </a:r>
            <a:r>
              <a:rPr lang="en-US" dirty="0" err="1">
                <a:cs typeface="Arial" pitchFamily="34" charset="0"/>
              </a:rPr>
              <a:t>khi</a:t>
            </a:r>
            <a:r>
              <a:rPr lang="en-US" dirty="0">
                <a:cs typeface="Arial" pitchFamily="34" charset="0"/>
              </a:rPr>
              <a:t> </a:t>
            </a:r>
            <a:r>
              <a:rPr lang="en-US" dirty="0" err="1">
                <a:cs typeface="Arial" pitchFamily="34" charset="0"/>
              </a:rPr>
              <a:t>sinh</a:t>
            </a:r>
            <a:r>
              <a:rPr lang="en-US" dirty="0">
                <a:cs typeface="Arial" pitchFamily="34" charset="0"/>
              </a:rPr>
              <a:t> </a:t>
            </a:r>
          </a:p>
          <a:p>
            <a:pPr lvl="1"/>
            <a:r>
              <a:rPr lang="en-US" dirty="0" err="1">
                <a:cs typeface="Arial" pitchFamily="34" charset="0"/>
              </a:rPr>
              <a:t>Hoặc</a:t>
            </a:r>
            <a:r>
              <a:rPr lang="en-US" dirty="0">
                <a:cs typeface="Arial" pitchFamily="34" charset="0"/>
              </a:rPr>
              <a:t> có </a:t>
            </a:r>
            <a:r>
              <a:rPr lang="en-US" dirty="0" err="1">
                <a:cs typeface="Arial" pitchFamily="34" charset="0"/>
              </a:rPr>
              <a:t>Hội</a:t>
            </a:r>
            <a:r>
              <a:rPr lang="en-US" dirty="0">
                <a:cs typeface="Arial" pitchFamily="34" charset="0"/>
              </a:rPr>
              <a:t> </a:t>
            </a:r>
            <a:r>
              <a:rPr lang="en-US" dirty="0" err="1">
                <a:cs typeface="Arial" pitchFamily="34" charset="0"/>
              </a:rPr>
              <a:t>chứng</a:t>
            </a:r>
            <a:r>
              <a:rPr lang="en-US" dirty="0">
                <a:cs typeface="Arial" pitchFamily="34" charset="0"/>
              </a:rPr>
              <a:t> Zika </a:t>
            </a:r>
            <a:r>
              <a:rPr lang="en-US" dirty="0" err="1">
                <a:cs typeface="Arial" pitchFamily="34" charset="0"/>
              </a:rPr>
              <a:t>bẩm</a:t>
            </a:r>
            <a:r>
              <a:rPr lang="en-US" dirty="0">
                <a:cs typeface="Arial" pitchFamily="34" charset="0"/>
              </a:rPr>
              <a:t> </a:t>
            </a:r>
            <a:r>
              <a:rPr lang="en-US" dirty="0" err="1">
                <a:cs typeface="Arial" pitchFamily="34" charset="0"/>
              </a:rPr>
              <a:t>sinh</a:t>
            </a:r>
            <a:r>
              <a:rPr lang="en-US" dirty="0">
                <a:cs typeface="Arial" pitchFamily="34" charset="0"/>
              </a:rPr>
              <a:t> </a:t>
            </a:r>
            <a:r>
              <a:rPr lang="en-US" dirty="0" err="1">
                <a:cs typeface="Arial" pitchFamily="34" charset="0"/>
              </a:rPr>
              <a:t>tư</a:t>
            </a:r>
            <a:r>
              <a:rPr lang="en-US" dirty="0">
                <a:cs typeface="Arial" pitchFamily="34" charset="0"/>
              </a:rPr>
              <a:t>̀ </a:t>
            </a:r>
            <a:r>
              <a:rPr lang="en-US" dirty="0" err="1">
                <a:cs typeface="Arial" pitchFamily="34" charset="0"/>
              </a:rPr>
              <a:t>khi</a:t>
            </a:r>
            <a:r>
              <a:rPr lang="en-US" dirty="0">
                <a:cs typeface="Arial" pitchFamily="34" charset="0"/>
              </a:rPr>
              <a:t> </a:t>
            </a:r>
            <a:r>
              <a:rPr lang="en-US" dirty="0" err="1">
                <a:cs typeface="Arial" pitchFamily="34" charset="0"/>
              </a:rPr>
              <a:t>sinh</a:t>
            </a:r>
            <a:r>
              <a:rPr lang="en-US" dirty="0">
                <a:cs typeface="Arial" pitchFamily="34" charset="0"/>
              </a:rPr>
              <a:t> </a:t>
            </a:r>
            <a:r>
              <a:rPr lang="en-US" dirty="0" err="1">
                <a:cs typeface="Arial" pitchFamily="34" charset="0"/>
              </a:rPr>
              <a:t>cho</a:t>
            </a:r>
            <a:r>
              <a:rPr lang="en-US" dirty="0">
                <a:cs typeface="Arial" pitchFamily="34" charset="0"/>
              </a:rPr>
              <a:t> </a:t>
            </a:r>
            <a:r>
              <a:rPr lang="en-US" dirty="0" err="1">
                <a:cs typeface="Arial" pitchFamily="34" charset="0"/>
              </a:rPr>
              <a:t>đến</a:t>
            </a:r>
            <a:r>
              <a:rPr lang="en-US" dirty="0">
                <a:cs typeface="Arial" pitchFamily="34" charset="0"/>
              </a:rPr>
              <a:t> 24 </a:t>
            </a:r>
            <a:r>
              <a:rPr lang="en-US" dirty="0" err="1">
                <a:cs typeface="Arial" pitchFamily="34" charset="0"/>
              </a:rPr>
              <a:t>tháng</a:t>
            </a:r>
            <a:r>
              <a:rPr lang="en-US" dirty="0">
                <a:cs typeface="Arial" pitchFamily="34" charset="0"/>
              </a:rPr>
              <a:t> </a:t>
            </a:r>
            <a:r>
              <a:rPr lang="en-US" dirty="0" err="1">
                <a:cs typeface="Arial" pitchFamily="34" charset="0"/>
              </a:rPr>
              <a:t>tuổi</a:t>
            </a:r>
            <a:endParaRPr lang="en-US" dirty="0">
              <a:cs typeface="Arial" pitchFamily="34" charset="0"/>
            </a:endParaRPr>
          </a:p>
        </p:txBody>
      </p:sp>
      <p:sp>
        <p:nvSpPr>
          <p:cNvPr id="5" name="Title 1"/>
          <p:cNvSpPr txBox="1">
            <a:spLocks/>
          </p:cNvSpPr>
          <p:nvPr/>
        </p:nvSpPr>
        <p:spPr>
          <a:xfrm>
            <a:off x="0" y="152400"/>
            <a:ext cx="9144000" cy="8382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a:solidFill>
                  <a:srgbClr val="800000"/>
                </a:solidFill>
                <a:cs typeface="Arial" pitchFamily="34" charset="0"/>
              </a:rPr>
              <a:t>Chỉ</a:t>
            </a:r>
            <a:r>
              <a:rPr lang="en-US" sz="4000" b="1" dirty="0">
                <a:solidFill>
                  <a:srgbClr val="800000"/>
                </a:solidFill>
                <a:cs typeface="Arial" pitchFamily="34" charset="0"/>
              </a:rPr>
              <a:t> </a:t>
            </a:r>
            <a:r>
              <a:rPr lang="en-US" sz="4000" b="1" dirty="0" err="1">
                <a:solidFill>
                  <a:srgbClr val="800000"/>
                </a:solidFill>
                <a:cs typeface="Arial" pitchFamily="34" charset="0"/>
              </a:rPr>
              <a:t>định</a:t>
            </a:r>
            <a:r>
              <a:rPr lang="en-US" sz="4000" b="1" dirty="0">
                <a:solidFill>
                  <a:srgbClr val="800000"/>
                </a:solidFill>
                <a:cs typeface="Arial" pitchFamily="34" charset="0"/>
              </a:rPr>
              <a:t> XN</a:t>
            </a:r>
          </a:p>
        </p:txBody>
      </p:sp>
    </p:spTree>
    <p:extLst>
      <p:ext uri="{BB962C8B-B14F-4D97-AF65-F5344CB8AC3E}">
        <p14:creationId xmlns:p14="http://schemas.microsoft.com/office/powerpoint/2010/main" val="3998230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152400"/>
            <a:ext cx="9144000" cy="8382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a:solidFill>
                  <a:srgbClr val="800000"/>
                </a:solidFill>
                <a:cs typeface="Arial" pitchFamily="34" charset="0"/>
              </a:rPr>
              <a:t>Lấy</a:t>
            </a:r>
            <a:r>
              <a:rPr lang="en-US" sz="4000" b="1" dirty="0">
                <a:solidFill>
                  <a:srgbClr val="800000"/>
                </a:solidFill>
                <a:cs typeface="Arial" pitchFamily="34" charset="0"/>
              </a:rPr>
              <a:t> </a:t>
            </a:r>
            <a:r>
              <a:rPr lang="en-US" sz="4000" b="1" dirty="0" err="1">
                <a:solidFill>
                  <a:srgbClr val="800000"/>
                </a:solidFill>
                <a:cs typeface="Arial" pitchFamily="34" charset="0"/>
              </a:rPr>
              <a:t>mẫu</a:t>
            </a:r>
            <a:r>
              <a:rPr lang="en-US" sz="4000" b="1" dirty="0">
                <a:solidFill>
                  <a:srgbClr val="800000"/>
                </a:solidFill>
                <a:cs typeface="Arial" pitchFamily="34" charset="0"/>
              </a:rPr>
              <a:t> </a:t>
            </a:r>
            <a:r>
              <a:rPr lang="en-US" sz="4000" b="1" dirty="0" err="1">
                <a:solidFill>
                  <a:srgbClr val="800000"/>
                </a:solidFill>
                <a:cs typeface="Arial" pitchFamily="34" charset="0"/>
              </a:rPr>
              <a:t>bệnh</a:t>
            </a:r>
            <a:r>
              <a:rPr lang="en-US" sz="4000" b="1" dirty="0">
                <a:solidFill>
                  <a:srgbClr val="800000"/>
                </a:solidFill>
                <a:cs typeface="Arial" pitchFamily="34" charset="0"/>
              </a:rPr>
              <a:t> </a:t>
            </a:r>
            <a:r>
              <a:rPr lang="en-US" sz="4000" b="1" dirty="0" err="1">
                <a:solidFill>
                  <a:srgbClr val="800000"/>
                </a:solidFill>
                <a:cs typeface="Arial" pitchFamily="34" charset="0"/>
              </a:rPr>
              <a:t>phẩm</a:t>
            </a:r>
            <a:endParaRPr lang="en-US" sz="4000" b="1" dirty="0">
              <a:solidFill>
                <a:srgbClr val="8000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91440151"/>
              </p:ext>
            </p:extLst>
          </p:nvPr>
        </p:nvGraphicFramePr>
        <p:xfrm>
          <a:off x="0" y="1295397"/>
          <a:ext cx="9067800" cy="2362203"/>
        </p:xfrm>
        <a:graphic>
          <a:graphicData uri="http://schemas.openxmlformats.org/drawingml/2006/table">
            <a:tbl>
              <a:tblPr firstRow="1" bandRow="1">
                <a:tableStyleId>{46F890A9-2807-4EBB-B81D-B2AA78EC7F39}</a:tableStyleId>
              </a:tblPr>
              <a:tblGrid>
                <a:gridCol w="2100674">
                  <a:extLst>
                    <a:ext uri="{9D8B030D-6E8A-4147-A177-3AD203B41FA5}">
                      <a16:colId xmlns:a16="http://schemas.microsoft.com/office/drawing/2014/main" xmlns="" val="20000"/>
                    </a:ext>
                  </a:extLst>
                </a:gridCol>
                <a:gridCol w="2581392">
                  <a:extLst>
                    <a:ext uri="{9D8B030D-6E8A-4147-A177-3AD203B41FA5}">
                      <a16:colId xmlns:a16="http://schemas.microsoft.com/office/drawing/2014/main" xmlns="" val="20001"/>
                    </a:ext>
                  </a:extLst>
                </a:gridCol>
                <a:gridCol w="2192867">
                  <a:extLst>
                    <a:ext uri="{9D8B030D-6E8A-4147-A177-3AD203B41FA5}">
                      <a16:colId xmlns:a16="http://schemas.microsoft.com/office/drawing/2014/main" xmlns="" val="20003"/>
                    </a:ext>
                  </a:extLst>
                </a:gridCol>
                <a:gridCol w="2192867">
                  <a:extLst>
                    <a:ext uri="{9D8B030D-6E8A-4147-A177-3AD203B41FA5}">
                      <a16:colId xmlns:a16="http://schemas.microsoft.com/office/drawing/2014/main" xmlns="" val="20002"/>
                    </a:ext>
                  </a:extLst>
                </a:gridCol>
              </a:tblGrid>
              <a:tr h="548078">
                <a:tc>
                  <a:txBody>
                    <a:bodyPr/>
                    <a:lstStyle/>
                    <a:p>
                      <a:r>
                        <a:rPr lang="en-US" dirty="0" err="1">
                          <a:latin typeface="+mn-lt"/>
                          <a:cs typeface="Arial" pitchFamily="34" charset="0"/>
                        </a:rPr>
                        <a:t>Loại</a:t>
                      </a:r>
                      <a:r>
                        <a:rPr lang="en-US" baseline="0" dirty="0">
                          <a:latin typeface="+mn-lt"/>
                          <a:cs typeface="Arial" pitchFamily="34" charset="0"/>
                        </a:rPr>
                        <a:t> </a:t>
                      </a:r>
                      <a:r>
                        <a:rPr lang="en-US" baseline="0" dirty="0" err="1">
                          <a:latin typeface="+mn-lt"/>
                          <a:cs typeface="Arial" pitchFamily="34" charset="0"/>
                        </a:rPr>
                        <a:t>bệnh</a:t>
                      </a:r>
                      <a:r>
                        <a:rPr lang="en-US" baseline="0" dirty="0">
                          <a:latin typeface="+mn-lt"/>
                          <a:cs typeface="Arial" pitchFamily="34" charset="0"/>
                        </a:rPr>
                        <a:t> </a:t>
                      </a:r>
                      <a:r>
                        <a:rPr lang="en-US" baseline="0" dirty="0" err="1">
                          <a:latin typeface="+mn-lt"/>
                          <a:cs typeface="Arial" pitchFamily="34" charset="0"/>
                        </a:rPr>
                        <a:t>phẩm</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Thời</a:t>
                      </a:r>
                      <a:r>
                        <a:rPr lang="en-US" baseline="0" dirty="0">
                          <a:latin typeface="+mn-lt"/>
                          <a:cs typeface="Arial" pitchFamily="34" charset="0"/>
                        </a:rPr>
                        <a:t> </a:t>
                      </a:r>
                      <a:r>
                        <a:rPr lang="en-US" baseline="0" dirty="0" err="1">
                          <a:latin typeface="+mn-lt"/>
                          <a:cs typeface="Arial" pitchFamily="34" charset="0"/>
                        </a:rPr>
                        <a:t>điểm</a:t>
                      </a:r>
                      <a:r>
                        <a:rPr lang="en-US" baseline="0" dirty="0">
                          <a:latin typeface="+mn-lt"/>
                          <a:cs typeface="Arial" pitchFamily="34" charset="0"/>
                        </a:rPr>
                        <a:t> </a:t>
                      </a:r>
                      <a:r>
                        <a:rPr lang="en-US" baseline="0" dirty="0" err="1">
                          <a:latin typeface="+mn-lt"/>
                          <a:cs typeface="Arial" pitchFamily="34" charset="0"/>
                        </a:rPr>
                        <a:t>lấy</a:t>
                      </a:r>
                      <a:r>
                        <a:rPr lang="en-US" baseline="0" dirty="0">
                          <a:latin typeface="+mn-lt"/>
                          <a:cs typeface="Arial" pitchFamily="34" charset="0"/>
                        </a:rPr>
                        <a:t> </a:t>
                      </a:r>
                      <a:r>
                        <a:rPr lang="en-US" baseline="0" dirty="0" err="1">
                          <a:latin typeface="+mn-lt"/>
                          <a:cs typeface="Arial" pitchFamily="34" charset="0"/>
                        </a:rPr>
                        <a:t>mẫu</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Thể</a:t>
                      </a:r>
                      <a:r>
                        <a:rPr lang="en-US" baseline="0" dirty="0">
                          <a:latin typeface="+mn-lt"/>
                          <a:cs typeface="Arial" pitchFamily="34" charset="0"/>
                        </a:rPr>
                        <a:t> </a:t>
                      </a:r>
                      <a:r>
                        <a:rPr lang="en-US" baseline="0" dirty="0" err="1">
                          <a:latin typeface="+mn-lt"/>
                          <a:cs typeface="Arial" pitchFamily="34" charset="0"/>
                        </a:rPr>
                        <a:t>tích</a:t>
                      </a:r>
                      <a:r>
                        <a:rPr lang="en-US" baseline="0" dirty="0">
                          <a:latin typeface="+mn-lt"/>
                          <a:cs typeface="Arial" pitchFamily="34" charset="0"/>
                        </a:rPr>
                        <a:t> </a:t>
                      </a:r>
                      <a:r>
                        <a:rPr lang="en-US" baseline="0" dirty="0" err="1">
                          <a:latin typeface="+mn-lt"/>
                          <a:cs typeface="Arial" pitchFamily="34" charset="0"/>
                        </a:rPr>
                        <a:t>mẫu</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Loại</a:t>
                      </a:r>
                      <a:r>
                        <a:rPr lang="en-US" baseline="0" dirty="0">
                          <a:latin typeface="+mn-lt"/>
                          <a:cs typeface="Arial" pitchFamily="34" charset="0"/>
                        </a:rPr>
                        <a:t> </a:t>
                      </a:r>
                      <a:r>
                        <a:rPr lang="en-US" baseline="0" dirty="0" err="1">
                          <a:latin typeface="+mn-lt"/>
                          <a:cs typeface="Arial" pitchFamily="34" charset="0"/>
                        </a:rPr>
                        <a:t>xét</a:t>
                      </a:r>
                      <a:r>
                        <a:rPr lang="en-US" baseline="0" dirty="0">
                          <a:latin typeface="+mn-lt"/>
                          <a:cs typeface="Arial" pitchFamily="34" charset="0"/>
                        </a:rPr>
                        <a:t> </a:t>
                      </a:r>
                      <a:r>
                        <a:rPr lang="en-US" baseline="0" dirty="0" err="1">
                          <a:latin typeface="+mn-lt"/>
                          <a:cs typeface="Arial" pitchFamily="34" charset="0"/>
                        </a:rPr>
                        <a:t>nghiệm</a:t>
                      </a:r>
                      <a:endParaRPr lang="en-US" dirty="0">
                        <a:latin typeface="+mn-lt"/>
                        <a:cs typeface="Arial" pitchFamily="34" charset="0"/>
                      </a:endParaRPr>
                    </a:p>
                  </a:txBody>
                  <a:tcPr>
                    <a:solidFill>
                      <a:schemeClr val="accent6">
                        <a:lumMod val="50000"/>
                      </a:schemeClr>
                    </a:solidFill>
                  </a:tcPr>
                </a:tc>
                <a:extLst>
                  <a:ext uri="{0D108BD9-81ED-4DB2-BD59-A6C34878D82A}">
                    <a16:rowId xmlns:a16="http://schemas.microsoft.com/office/drawing/2014/main" xmlns="" val="10000"/>
                  </a:ext>
                </a:extLst>
              </a:tr>
              <a:tr h="945997">
                <a:tc>
                  <a:txBody>
                    <a:bodyPr/>
                    <a:lstStyle/>
                    <a:p>
                      <a:r>
                        <a:rPr lang="en-US" dirty="0" err="1">
                          <a:solidFill>
                            <a:srgbClr val="002060"/>
                          </a:solidFill>
                          <a:latin typeface="+mn-lt"/>
                          <a:cs typeface="Arial" pitchFamily="34" charset="0"/>
                        </a:rPr>
                        <a:t>Máu</a:t>
                      </a:r>
                      <a:r>
                        <a:rPr lang="en-US" dirty="0">
                          <a:solidFill>
                            <a:srgbClr val="002060"/>
                          </a:solidFill>
                          <a:latin typeface="+mn-lt"/>
                          <a:cs typeface="Arial" pitchFamily="34" charset="0"/>
                        </a:rPr>
                        <a:t>/</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huyết</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thanh</a:t>
                      </a:r>
                      <a:endParaRPr lang="en-US" baseline="0" dirty="0">
                        <a:solidFill>
                          <a:srgbClr val="002060"/>
                        </a:solidFill>
                        <a:latin typeface="+mn-lt"/>
                        <a:cs typeface="Arial" pitchFamily="34" charset="0"/>
                      </a:endParaRPr>
                    </a:p>
                  </a:txBody>
                  <a:tcPr/>
                </a:tc>
                <a:tc>
                  <a:txBody>
                    <a:bodyPr/>
                    <a:lstStyle/>
                    <a:p>
                      <a:r>
                        <a:rPr lang="en-US" sz="1800" kern="1200" dirty="0" err="1">
                          <a:solidFill>
                            <a:srgbClr val="002060"/>
                          </a:solidFill>
                          <a:latin typeface="+mn-lt"/>
                          <a:ea typeface="+mn-ea"/>
                          <a:cs typeface="Arial" pitchFamily="34" charset="0"/>
                        </a:rPr>
                        <a:t>Trong</a:t>
                      </a:r>
                      <a:r>
                        <a:rPr lang="en-US" sz="1800" kern="1200" dirty="0">
                          <a:solidFill>
                            <a:srgbClr val="002060"/>
                          </a:solidFill>
                          <a:latin typeface="+mn-lt"/>
                          <a:ea typeface="+mn-ea"/>
                          <a:cs typeface="Arial" pitchFamily="34" charset="0"/>
                        </a:rPr>
                        <a:t> </a:t>
                      </a:r>
                      <a:r>
                        <a:rPr lang="en-US" sz="1800" kern="1200" dirty="0" err="1">
                          <a:solidFill>
                            <a:srgbClr val="002060"/>
                          </a:solidFill>
                          <a:latin typeface="+mn-lt"/>
                          <a:ea typeface="+mn-ea"/>
                          <a:cs typeface="Arial" pitchFamily="34" charset="0"/>
                        </a:rPr>
                        <a:t>vòng</a:t>
                      </a:r>
                      <a:r>
                        <a:rPr lang="en-US" sz="1800" kern="1200" dirty="0">
                          <a:solidFill>
                            <a:srgbClr val="002060"/>
                          </a:solidFill>
                          <a:latin typeface="+mn-lt"/>
                          <a:ea typeface="+mn-ea"/>
                          <a:cs typeface="Arial" pitchFamily="34" charset="0"/>
                        </a:rPr>
                        <a:t> 48g </a:t>
                      </a:r>
                      <a:r>
                        <a:rPr lang="en-US" sz="1800" kern="1200" dirty="0" err="1">
                          <a:solidFill>
                            <a:srgbClr val="002060"/>
                          </a:solidFill>
                          <a:latin typeface="+mn-lt"/>
                          <a:ea typeface="+mn-ea"/>
                          <a:cs typeface="Arial" pitchFamily="34" charset="0"/>
                        </a:rPr>
                        <a:t>sau</a:t>
                      </a:r>
                      <a:r>
                        <a:rPr lang="en-US" sz="1800" kern="1200" dirty="0">
                          <a:solidFill>
                            <a:srgbClr val="002060"/>
                          </a:solidFill>
                          <a:latin typeface="+mn-lt"/>
                          <a:ea typeface="+mn-ea"/>
                          <a:cs typeface="Arial" pitchFamily="34" charset="0"/>
                        </a:rPr>
                        <a:t> </a:t>
                      </a:r>
                      <a:r>
                        <a:rPr lang="en-US" sz="1800" kern="1200" dirty="0" err="1">
                          <a:solidFill>
                            <a:srgbClr val="002060"/>
                          </a:solidFill>
                          <a:latin typeface="+mn-lt"/>
                          <a:ea typeface="+mn-ea"/>
                          <a:cs typeface="Arial" pitchFamily="34" charset="0"/>
                        </a:rPr>
                        <a:t>sinh</a:t>
                      </a:r>
                      <a:endParaRPr lang="en-US" sz="1800" kern="1200" dirty="0">
                        <a:solidFill>
                          <a:srgbClr val="002060"/>
                        </a:solidFill>
                        <a:latin typeface="+mn-lt"/>
                        <a:ea typeface="+mn-ea"/>
                        <a:cs typeface="Arial" pitchFamily="34" charset="0"/>
                      </a:endParaRPr>
                    </a:p>
                  </a:txBody>
                  <a:tcPr/>
                </a:tc>
                <a:tc>
                  <a:txBody>
                    <a:bodyPr/>
                    <a:lstStyle/>
                    <a:p>
                      <a:r>
                        <a:rPr lang="en-US" dirty="0">
                          <a:solidFill>
                            <a:srgbClr val="002060"/>
                          </a:solidFill>
                          <a:latin typeface="+mn-lt"/>
                          <a:cs typeface="Arial" pitchFamily="34" charset="0"/>
                        </a:rPr>
                        <a:t>2-3 mL </a:t>
                      </a:r>
                      <a:r>
                        <a:rPr lang="en-US" dirty="0" err="1">
                          <a:solidFill>
                            <a:srgbClr val="002060"/>
                          </a:solidFill>
                          <a:latin typeface="+mn-lt"/>
                          <a:cs typeface="Arial" pitchFamily="34" charset="0"/>
                        </a:rPr>
                        <a:t>máu</a:t>
                      </a:r>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RT-PCR, </a:t>
                      </a:r>
                      <a:r>
                        <a:rPr lang="en-US" dirty="0" err="1">
                          <a:solidFill>
                            <a:srgbClr val="002060"/>
                          </a:solidFill>
                          <a:latin typeface="+mn-lt"/>
                          <a:cs typeface="Arial" pitchFamily="34" charset="0"/>
                        </a:rPr>
                        <a:t>rRT</a:t>
                      </a:r>
                      <a:r>
                        <a:rPr lang="en-US" dirty="0">
                          <a:solidFill>
                            <a:srgbClr val="002060"/>
                          </a:solidFill>
                          <a:latin typeface="+mn-lt"/>
                          <a:cs typeface="Arial" pitchFamily="34" charset="0"/>
                        </a:rPr>
                        <a:t>-PCR</a:t>
                      </a:r>
                      <a:r>
                        <a:rPr lang="en-US" baseline="0" dirty="0">
                          <a:solidFill>
                            <a:srgbClr val="002060"/>
                          </a:solidFill>
                          <a:latin typeface="+mn-lt"/>
                          <a:cs typeface="Arial" pitchFamily="34" charset="0"/>
                        </a:rPr>
                        <a:t>, PLVR</a:t>
                      </a:r>
                      <a:endParaRPr lang="en-US" dirty="0">
                        <a:solidFill>
                          <a:srgbClr val="002060"/>
                        </a:solidFill>
                        <a:latin typeface="+mn-lt"/>
                        <a:cs typeface="Arial" pitchFamily="34" charset="0"/>
                      </a:endParaRPr>
                    </a:p>
                  </a:txBody>
                  <a:tcPr/>
                </a:tc>
                <a:extLst>
                  <a:ext uri="{0D108BD9-81ED-4DB2-BD59-A6C34878D82A}">
                    <a16:rowId xmlns:a16="http://schemas.microsoft.com/office/drawing/2014/main" xmlns="" val="10001"/>
                  </a:ext>
                </a:extLst>
              </a:tr>
              <a:tr h="868128">
                <a:tc>
                  <a:txBody>
                    <a:bodyPr/>
                    <a:lstStyle/>
                    <a:p>
                      <a:r>
                        <a:rPr lang="en-US" dirty="0" err="1">
                          <a:solidFill>
                            <a:srgbClr val="002060"/>
                          </a:solidFill>
                          <a:latin typeface="+mn-lt"/>
                          <a:cs typeface="Arial" pitchFamily="34" charset="0"/>
                        </a:rPr>
                        <a:t>Dịch</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ối</a:t>
                      </a:r>
                      <a:endParaRPr lang="en-US" baseline="0" dirty="0">
                        <a:solidFill>
                          <a:srgbClr val="002060"/>
                        </a:solidFill>
                        <a:latin typeface="+mn-lt"/>
                        <a:cs typeface="Arial" pitchFamily="34" charset="0"/>
                      </a:endParaRPr>
                    </a:p>
                    <a:p>
                      <a:r>
                        <a:rPr lang="en-US" baseline="0" dirty="0" err="1">
                          <a:solidFill>
                            <a:srgbClr val="002060"/>
                          </a:solidFill>
                          <a:latin typeface="+mn-lt"/>
                          <a:cs typeface="Arial" pitchFamily="34" charset="0"/>
                        </a:rPr>
                        <a:t>Dịch</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não</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tủy</a:t>
                      </a:r>
                      <a:endParaRPr lang="en-US" dirty="0">
                        <a:solidFill>
                          <a:srgbClr val="002060"/>
                        </a:solidFill>
                        <a:latin typeface="+mn-lt"/>
                        <a:cs typeface="Arial" pitchFamily="34" charset="0"/>
                      </a:endParaRPr>
                    </a:p>
                  </a:txBody>
                  <a:tcPr/>
                </a:tc>
                <a:tc>
                  <a:txBody>
                    <a:bodyPr/>
                    <a:lstStyle/>
                    <a:p>
                      <a:endParaRPr lang="en-US" dirty="0">
                        <a:solidFill>
                          <a:srgbClr val="002060"/>
                        </a:solidFill>
                        <a:latin typeface="+mn-lt"/>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rgbClr val="002060"/>
                          </a:solidFill>
                          <a:latin typeface="+mn-lt"/>
                          <a:cs typeface="Arial" pitchFamily="34" charset="0"/>
                        </a:rPr>
                        <a:t>0.5 -1.0 mL</a:t>
                      </a:r>
                    </a:p>
                  </a:txBody>
                  <a:tcPr/>
                </a:tc>
                <a:tc>
                  <a:txBody>
                    <a:bodyPr/>
                    <a:lstStyle/>
                    <a:p>
                      <a:r>
                        <a:rPr lang="en-US" dirty="0">
                          <a:solidFill>
                            <a:srgbClr val="002060"/>
                          </a:solidFill>
                          <a:latin typeface="+mn-lt"/>
                          <a:cs typeface="Arial" pitchFamily="34" charset="0"/>
                        </a:rPr>
                        <a:t>RT-PCR, </a:t>
                      </a:r>
                      <a:r>
                        <a:rPr lang="en-US" dirty="0" err="1">
                          <a:solidFill>
                            <a:srgbClr val="002060"/>
                          </a:solidFill>
                          <a:latin typeface="+mn-lt"/>
                          <a:cs typeface="Arial" pitchFamily="34" charset="0"/>
                        </a:rPr>
                        <a:t>rRT</a:t>
                      </a:r>
                      <a:r>
                        <a:rPr lang="en-US" dirty="0">
                          <a:solidFill>
                            <a:srgbClr val="002060"/>
                          </a:solidFill>
                          <a:latin typeface="+mn-lt"/>
                          <a:cs typeface="Arial" pitchFamily="34" charset="0"/>
                        </a:rPr>
                        <a:t>-PCR</a:t>
                      </a:r>
                      <a:r>
                        <a:rPr lang="en-US" baseline="0" dirty="0">
                          <a:solidFill>
                            <a:srgbClr val="002060"/>
                          </a:solidFill>
                          <a:latin typeface="+mn-lt"/>
                          <a:cs typeface="Arial" pitchFamily="34" charset="0"/>
                        </a:rPr>
                        <a:t>, PLVR</a:t>
                      </a:r>
                      <a:endParaRPr lang="en-US" dirty="0">
                        <a:solidFill>
                          <a:srgbClr val="002060"/>
                        </a:solidFill>
                        <a:latin typeface="+mn-lt"/>
                        <a:cs typeface="Arial" pitchFamily="34" charset="0"/>
                      </a:endParaRPr>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736256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685800"/>
          </a:xfrm>
        </p:spPr>
        <p:txBody>
          <a:bodyPr>
            <a:normAutofit/>
          </a:bodyPr>
          <a:lstStyle/>
          <a:p>
            <a:r>
              <a:rPr lang="en-US" sz="2800" dirty="0">
                <a:cs typeface="Arial" pitchFamily="34" charset="0"/>
              </a:rPr>
              <a:t>Ý </a:t>
            </a:r>
            <a:r>
              <a:rPr lang="en-US" sz="2800" dirty="0" err="1">
                <a:cs typeface="Arial" pitchFamily="34" charset="0"/>
              </a:rPr>
              <a:t>nghĩa</a:t>
            </a:r>
            <a:r>
              <a:rPr lang="en-US" sz="2800" dirty="0">
                <a:cs typeface="Arial" pitchFamily="34" charset="0"/>
              </a:rPr>
              <a:t> </a:t>
            </a:r>
            <a:r>
              <a:rPr lang="en-US" sz="2800" dirty="0" err="1">
                <a:cs typeface="Arial" pitchFamily="34" charset="0"/>
              </a:rPr>
              <a:t>của</a:t>
            </a:r>
            <a:r>
              <a:rPr lang="en-US" sz="2800" dirty="0">
                <a:cs typeface="Arial" pitchFamily="34" charset="0"/>
              </a:rPr>
              <a:t> </a:t>
            </a:r>
            <a:r>
              <a:rPr lang="en-US" sz="2800" dirty="0" err="1">
                <a:cs typeface="Arial" pitchFamily="34" charset="0"/>
              </a:rPr>
              <a:t>kết</a:t>
            </a:r>
            <a:r>
              <a:rPr lang="en-US" sz="2800" dirty="0">
                <a:cs typeface="Arial" pitchFamily="34" charset="0"/>
              </a:rPr>
              <a:t> quả </a:t>
            </a:r>
            <a:r>
              <a:rPr lang="en-US" sz="2800" dirty="0" err="1">
                <a:cs typeface="Arial" pitchFamily="34" charset="0"/>
              </a:rPr>
              <a:t>xét</a:t>
            </a:r>
            <a:r>
              <a:rPr lang="en-US" sz="2800" dirty="0">
                <a:cs typeface="Arial" pitchFamily="34" charset="0"/>
              </a:rPr>
              <a:t> </a:t>
            </a:r>
            <a:r>
              <a:rPr lang="en-US" sz="2800" dirty="0" err="1">
                <a:cs typeface="Arial" pitchFamily="34" charset="0"/>
              </a:rPr>
              <a:t>nghiệm</a:t>
            </a:r>
            <a:endParaRPr lang="en-US" sz="2800" dirty="0">
              <a:cs typeface="Arial" pitchFamily="34" charset="0"/>
            </a:endParaRPr>
          </a:p>
          <a:p>
            <a:endParaRPr lang="en-US" sz="2800" dirty="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991308544"/>
              </p:ext>
            </p:extLst>
          </p:nvPr>
        </p:nvGraphicFramePr>
        <p:xfrm>
          <a:off x="268472" y="1650563"/>
          <a:ext cx="8607056" cy="3246120"/>
        </p:xfrm>
        <a:graphic>
          <a:graphicData uri="http://schemas.openxmlformats.org/drawingml/2006/table">
            <a:tbl>
              <a:tblPr firstRow="1" bandRow="1">
                <a:tableStyleId>{7DF18680-E054-41AD-8BC1-D1AEF772440D}</a:tableStyleId>
              </a:tblPr>
              <a:tblGrid>
                <a:gridCol w="1560328">
                  <a:extLst>
                    <a:ext uri="{9D8B030D-6E8A-4147-A177-3AD203B41FA5}">
                      <a16:colId xmlns:a16="http://schemas.microsoft.com/office/drawing/2014/main" xmlns="" val="20000"/>
                    </a:ext>
                  </a:extLst>
                </a:gridCol>
                <a:gridCol w="1828800">
                  <a:extLst>
                    <a:ext uri="{9D8B030D-6E8A-4147-A177-3AD203B41FA5}">
                      <a16:colId xmlns:a16="http://schemas.microsoft.com/office/drawing/2014/main" xmlns="" val="20002"/>
                    </a:ext>
                  </a:extLst>
                </a:gridCol>
                <a:gridCol w="5217928">
                  <a:extLst>
                    <a:ext uri="{9D8B030D-6E8A-4147-A177-3AD203B41FA5}">
                      <a16:colId xmlns:a16="http://schemas.microsoft.com/office/drawing/2014/main" xmlns="" val="20001"/>
                    </a:ext>
                  </a:extLst>
                </a:gridCol>
              </a:tblGrid>
              <a:tr h="457200">
                <a:tc gridSpan="2">
                  <a:txBody>
                    <a:bodyPr/>
                    <a:lstStyle/>
                    <a:p>
                      <a:pPr algn="ctr"/>
                      <a:r>
                        <a:rPr lang="en-US" dirty="0" err="1">
                          <a:latin typeface="+mn-lt"/>
                          <a:cs typeface="Arial" pitchFamily="34" charset="0"/>
                        </a:rPr>
                        <a:t>Loại</a:t>
                      </a:r>
                      <a:r>
                        <a:rPr lang="en-US" baseline="0" dirty="0">
                          <a:latin typeface="+mn-lt"/>
                          <a:cs typeface="Arial" pitchFamily="34" charset="0"/>
                        </a:rPr>
                        <a:t> </a:t>
                      </a:r>
                      <a:r>
                        <a:rPr lang="en-US" baseline="0" dirty="0" err="1">
                          <a:latin typeface="+mn-lt"/>
                          <a:cs typeface="Arial" pitchFamily="34" charset="0"/>
                        </a:rPr>
                        <a:t>xét</a:t>
                      </a:r>
                      <a:r>
                        <a:rPr lang="en-US" baseline="0" dirty="0">
                          <a:latin typeface="+mn-lt"/>
                          <a:cs typeface="Arial" pitchFamily="34" charset="0"/>
                        </a:rPr>
                        <a:t> </a:t>
                      </a:r>
                      <a:r>
                        <a:rPr lang="en-US" baseline="0" dirty="0" err="1">
                          <a:latin typeface="+mn-lt"/>
                          <a:cs typeface="Arial" pitchFamily="34" charset="0"/>
                        </a:rPr>
                        <a:t>nghiệm</a:t>
                      </a:r>
                      <a:endParaRPr lang="en-US" dirty="0">
                        <a:latin typeface="+mn-lt"/>
                        <a:cs typeface="Arial" pitchFamily="34" charset="0"/>
                      </a:endParaRPr>
                    </a:p>
                  </a:txBody>
                  <a:tcPr anchor="ctr"/>
                </a:tc>
                <a:tc hMerge="1">
                  <a:txBody>
                    <a:bodyPr/>
                    <a:lstStyle/>
                    <a:p>
                      <a:pPr algn="ctr"/>
                      <a:endParaRPr lang="en-US">
                        <a:latin typeface="Arial" pitchFamily="34" charset="0"/>
                        <a:cs typeface="Arial" pitchFamily="34" charset="0"/>
                      </a:endParaRPr>
                    </a:p>
                  </a:txBody>
                  <a:tcPr anchor="ctr"/>
                </a:tc>
                <a:tc>
                  <a:txBody>
                    <a:bodyPr/>
                    <a:lstStyle/>
                    <a:p>
                      <a:pPr algn="ctr"/>
                      <a:r>
                        <a:rPr lang="en-US">
                          <a:latin typeface="+mn-lt"/>
                          <a:cs typeface="Arial" pitchFamily="34" charset="0"/>
                        </a:rPr>
                        <a:t>IgM (+)</a:t>
                      </a:r>
                    </a:p>
                  </a:txBody>
                  <a:tcPr anchor="ctr"/>
                </a:tc>
                <a:extLst>
                  <a:ext uri="{0D108BD9-81ED-4DB2-BD59-A6C34878D82A}">
                    <a16:rowId xmlns:a16="http://schemas.microsoft.com/office/drawing/2014/main" xmlns="" val="10000"/>
                  </a:ext>
                </a:extLst>
              </a:tr>
              <a:tr h="792480">
                <a:tc>
                  <a:txBody>
                    <a:bodyPr/>
                    <a:lstStyle/>
                    <a:p>
                      <a:pPr algn="ctr"/>
                      <a:r>
                        <a:rPr lang="en-US">
                          <a:solidFill>
                            <a:srgbClr val="002060"/>
                          </a:solidFill>
                          <a:latin typeface="+mn-lt"/>
                          <a:cs typeface="Arial" pitchFamily="34" charset="0"/>
                        </a:rPr>
                        <a:t>NAT (+)</a:t>
                      </a:r>
                    </a:p>
                  </a:txBody>
                  <a:tcPr anchor="ctr"/>
                </a:tc>
                <a:tc>
                  <a:txBody>
                    <a:bodyPr/>
                    <a:lstStyle/>
                    <a:p>
                      <a:pPr algn="ctr"/>
                      <a:r>
                        <a:rPr lang="en-US" b="0" dirty="0">
                          <a:solidFill>
                            <a:srgbClr val="002060"/>
                          </a:solidFill>
                          <a:latin typeface="+mn-lt"/>
                          <a:cs typeface="Arial" pitchFamily="34" charset="0"/>
                        </a:rPr>
                        <a:t>IgM(+)/</a:t>
                      </a:r>
                      <a:r>
                        <a:rPr lang="en-US" b="0" baseline="0" dirty="0">
                          <a:solidFill>
                            <a:srgbClr val="002060"/>
                          </a:solidFill>
                          <a:latin typeface="+mn-lt"/>
                          <a:cs typeface="Arial" pitchFamily="34" charset="0"/>
                        </a:rPr>
                        <a:t> (-)</a:t>
                      </a:r>
                      <a:endParaRPr lang="en-US" b="0" dirty="0">
                        <a:solidFill>
                          <a:srgbClr val="002060"/>
                        </a:solidFill>
                        <a:latin typeface="+mn-lt"/>
                        <a:cs typeface="Arial" pitchFamily="34" charset="0"/>
                      </a:endParaRPr>
                    </a:p>
                  </a:txBody>
                  <a:tcPr anchor="ctr"/>
                </a:tc>
                <a:tc>
                  <a:txBody>
                    <a:bodyPr/>
                    <a:lstStyle/>
                    <a:p>
                      <a:r>
                        <a:rPr lang="en-US" dirty="0" err="1">
                          <a:latin typeface="+mn-lt"/>
                          <a:cs typeface="Arial" pitchFamily="34" charset="0"/>
                        </a:rPr>
                        <a:t>Khẳng</a:t>
                      </a:r>
                      <a:r>
                        <a:rPr lang="en-US" baseline="0" dirty="0">
                          <a:latin typeface="+mn-lt"/>
                          <a:cs typeface="Arial" pitchFamily="34" charset="0"/>
                        </a:rPr>
                        <a:t> </a:t>
                      </a:r>
                      <a:r>
                        <a:rPr lang="en-US" baseline="0" dirty="0" err="1">
                          <a:latin typeface="+mn-lt"/>
                          <a:cs typeface="Arial" pitchFamily="34" charset="0"/>
                        </a:rPr>
                        <a:t>định</a:t>
                      </a:r>
                      <a:r>
                        <a:rPr lang="en-US" baseline="0" dirty="0">
                          <a:latin typeface="+mn-lt"/>
                          <a:cs typeface="Arial" pitchFamily="34" charset="0"/>
                        </a:rPr>
                        <a:t> </a:t>
                      </a:r>
                      <a:r>
                        <a:rPr lang="en-US" baseline="0" dirty="0" err="1">
                          <a:latin typeface="+mn-lt"/>
                          <a:cs typeface="Arial" pitchFamily="34" charset="0"/>
                        </a:rPr>
                        <a:t>nhiễm</a:t>
                      </a:r>
                      <a:r>
                        <a:rPr lang="en-US" baseline="0" dirty="0">
                          <a:latin typeface="+mn-lt"/>
                          <a:cs typeface="Arial" pitchFamily="34" charset="0"/>
                        </a:rPr>
                        <a:t> ZIKV </a:t>
                      </a:r>
                      <a:r>
                        <a:rPr lang="en-US" baseline="0" dirty="0" err="1">
                          <a:latin typeface="+mn-lt"/>
                          <a:cs typeface="Arial" pitchFamily="34" charset="0"/>
                        </a:rPr>
                        <a:t>bẩm</a:t>
                      </a:r>
                      <a:r>
                        <a:rPr lang="en-US" baseline="0" dirty="0">
                          <a:latin typeface="+mn-lt"/>
                          <a:cs typeface="Arial" pitchFamily="34" charset="0"/>
                        </a:rPr>
                        <a:t> </a:t>
                      </a:r>
                      <a:r>
                        <a:rPr lang="en-US" baseline="0" dirty="0" err="1">
                          <a:latin typeface="+mn-lt"/>
                          <a:cs typeface="Arial" pitchFamily="34" charset="0"/>
                        </a:rPr>
                        <a:t>sinh</a:t>
                      </a:r>
                      <a:endParaRPr lang="en-US" b="1" dirty="0">
                        <a:latin typeface="+mn-lt"/>
                        <a:cs typeface="Arial" pitchFamily="34" charset="0"/>
                      </a:endParaRPr>
                    </a:p>
                  </a:txBody>
                  <a:tcPr anchor="ctr"/>
                </a:tc>
                <a:extLst>
                  <a:ext uri="{0D108BD9-81ED-4DB2-BD59-A6C34878D82A}">
                    <a16:rowId xmlns:a16="http://schemas.microsoft.com/office/drawing/2014/main" xmlns="" val="10001"/>
                  </a:ext>
                </a:extLst>
              </a:tr>
              <a:tr h="655320">
                <a:tc>
                  <a:txBody>
                    <a:bodyPr/>
                    <a:lstStyle/>
                    <a:p>
                      <a:pPr algn="ctr"/>
                      <a:r>
                        <a:rPr lang="en-US">
                          <a:solidFill>
                            <a:srgbClr val="002060"/>
                          </a:solidFill>
                          <a:latin typeface="+mn-lt"/>
                          <a:cs typeface="Arial" pitchFamily="34" charset="0"/>
                        </a:rPr>
                        <a:t>NAT(-)</a:t>
                      </a:r>
                    </a:p>
                  </a:txBody>
                  <a:tcPr anchor="ctr"/>
                </a:tc>
                <a:tc>
                  <a:txBody>
                    <a:bodyPr/>
                    <a:lstStyle/>
                    <a:p>
                      <a:pPr algn="ctr"/>
                      <a:r>
                        <a:rPr lang="en-US" b="0">
                          <a:solidFill>
                            <a:srgbClr val="002060"/>
                          </a:solidFill>
                          <a:latin typeface="+mn-lt"/>
                          <a:cs typeface="Arial" pitchFamily="34" charset="0"/>
                        </a:rPr>
                        <a:t>IgM</a:t>
                      </a:r>
                      <a:r>
                        <a:rPr lang="en-US" b="0" baseline="0">
                          <a:solidFill>
                            <a:srgbClr val="002060"/>
                          </a:solidFill>
                          <a:latin typeface="+mn-lt"/>
                          <a:cs typeface="Arial" pitchFamily="34" charset="0"/>
                        </a:rPr>
                        <a:t> (+)</a:t>
                      </a:r>
                      <a:endParaRPr lang="en-US" b="0">
                        <a:solidFill>
                          <a:srgbClr val="002060"/>
                        </a:solidFill>
                        <a:latin typeface="+mn-lt"/>
                        <a:cs typeface="Arial"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latin typeface="+mn-lt"/>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a:latin typeface="+mn-lt"/>
                          <a:cs typeface="Arial" pitchFamily="34" charset="0"/>
                        </a:rPr>
                        <a:t>Chưa</a:t>
                      </a:r>
                      <a:r>
                        <a:rPr lang="en-US" baseline="0" dirty="0">
                          <a:latin typeface="+mn-lt"/>
                          <a:cs typeface="Arial" pitchFamily="34" charset="0"/>
                        </a:rPr>
                        <a:t> </a:t>
                      </a:r>
                      <a:r>
                        <a:rPr lang="en-US" baseline="0" dirty="0" err="1">
                          <a:latin typeface="+mn-lt"/>
                          <a:cs typeface="Arial" pitchFamily="34" charset="0"/>
                        </a:rPr>
                        <a:t>thê</a:t>
                      </a:r>
                      <a:r>
                        <a:rPr lang="en-US" baseline="0" dirty="0">
                          <a:latin typeface="+mn-lt"/>
                          <a:cs typeface="Arial" pitchFamily="34" charset="0"/>
                        </a:rPr>
                        <a:t>̉ </a:t>
                      </a:r>
                      <a:r>
                        <a:rPr lang="en-US" baseline="0" dirty="0" err="1">
                          <a:latin typeface="+mn-lt"/>
                          <a:cs typeface="Arial" pitchFamily="34" charset="0"/>
                        </a:rPr>
                        <a:t>khẳng</a:t>
                      </a:r>
                      <a:r>
                        <a:rPr lang="en-US" baseline="0" dirty="0">
                          <a:latin typeface="+mn-lt"/>
                          <a:cs typeface="Arial" pitchFamily="34" charset="0"/>
                        </a:rPr>
                        <a:t> </a:t>
                      </a:r>
                      <a:r>
                        <a:rPr lang="en-US" baseline="0" dirty="0" err="1">
                          <a:latin typeface="+mn-lt"/>
                          <a:cs typeface="Arial" pitchFamily="34" charset="0"/>
                        </a:rPr>
                        <a:t>định</a:t>
                      </a:r>
                      <a:r>
                        <a:rPr lang="en-US" baseline="0" dirty="0">
                          <a:latin typeface="+mn-lt"/>
                          <a:cs typeface="Arial" pitchFamily="34" charset="0"/>
                        </a:rPr>
                        <a:t> </a:t>
                      </a:r>
                      <a:r>
                        <a:rPr lang="en-US" baseline="0" dirty="0" err="1">
                          <a:latin typeface="+mn-lt"/>
                          <a:cs typeface="Arial" pitchFamily="34" charset="0"/>
                        </a:rPr>
                        <a:t>nhiễm</a:t>
                      </a:r>
                      <a:r>
                        <a:rPr lang="en-US" baseline="0" dirty="0">
                          <a:latin typeface="+mn-lt"/>
                          <a:cs typeface="Arial" pitchFamily="34" charset="0"/>
                        </a:rPr>
                        <a:t> </a:t>
                      </a:r>
                      <a:r>
                        <a:rPr lang="en-US" baseline="0" dirty="0" err="1">
                          <a:latin typeface="+mn-lt"/>
                          <a:cs typeface="Arial" pitchFamily="34" charset="0"/>
                        </a:rPr>
                        <a:t>ZIKV</a:t>
                      </a:r>
                      <a:r>
                        <a:rPr lang="en-US" baseline="0" dirty="0">
                          <a:latin typeface="+mn-lt"/>
                          <a:cs typeface="Arial" pitchFamily="34" charset="0"/>
                        </a:rPr>
                        <a:t> </a:t>
                      </a:r>
                      <a:r>
                        <a:rPr lang="en-US" baseline="0" dirty="0" err="1">
                          <a:latin typeface="+mn-lt"/>
                          <a:cs typeface="Arial" pitchFamily="34" charset="0"/>
                        </a:rPr>
                        <a:t>bẩm</a:t>
                      </a:r>
                      <a:r>
                        <a:rPr lang="en-US" baseline="0" dirty="0">
                          <a:latin typeface="+mn-lt"/>
                          <a:cs typeface="Arial" pitchFamily="34" charset="0"/>
                        </a:rPr>
                        <a:t> </a:t>
                      </a:r>
                      <a:r>
                        <a:rPr lang="en-US" baseline="0" dirty="0" err="1">
                          <a:latin typeface="+mn-lt"/>
                          <a:cs typeface="Arial" pitchFamily="34" charset="0"/>
                        </a:rPr>
                        <a:t>sinh</a:t>
                      </a:r>
                      <a:r>
                        <a:rPr lang="en-US" baseline="0" dirty="0">
                          <a:latin typeface="+mn-lt"/>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a:latin typeface="+mn-lt"/>
                          <a:cs typeface="Arial" pitchFamily="34" charset="0"/>
                        </a:rPr>
                        <a:t>Có</a:t>
                      </a:r>
                      <a:r>
                        <a:rPr lang="en-US" baseline="0" dirty="0">
                          <a:latin typeface="+mn-lt"/>
                          <a:cs typeface="Arial" pitchFamily="34" charset="0"/>
                        </a:rPr>
                        <a:t> </a:t>
                      </a:r>
                      <a:r>
                        <a:rPr lang="en-US" baseline="0" dirty="0" err="1">
                          <a:latin typeface="+mn-lt"/>
                          <a:cs typeface="Arial" pitchFamily="34" charset="0"/>
                        </a:rPr>
                        <a:t>thể</a:t>
                      </a:r>
                      <a:r>
                        <a:rPr lang="en-US" baseline="0" dirty="0">
                          <a:latin typeface="+mn-lt"/>
                          <a:cs typeface="Arial" pitchFamily="34" charset="0"/>
                        </a:rPr>
                        <a:t> </a:t>
                      </a:r>
                      <a:r>
                        <a:rPr lang="en-US" baseline="0" dirty="0" err="1">
                          <a:latin typeface="+mn-lt"/>
                          <a:cs typeface="Arial" pitchFamily="34" charset="0"/>
                        </a:rPr>
                        <a:t>nhiễm</a:t>
                      </a:r>
                      <a:r>
                        <a:rPr lang="en-US" baseline="0" dirty="0">
                          <a:latin typeface="+mn-lt"/>
                          <a:cs typeface="Arial" pitchFamily="34" charset="0"/>
                        </a:rPr>
                        <a:t> </a:t>
                      </a:r>
                      <a:r>
                        <a:rPr lang="en-US" baseline="0" dirty="0" err="1">
                          <a:latin typeface="+mn-lt"/>
                          <a:cs typeface="Arial" pitchFamily="34" charset="0"/>
                        </a:rPr>
                        <a:t>ZIKV</a:t>
                      </a:r>
                      <a:r>
                        <a:rPr lang="en-US" baseline="0" dirty="0">
                          <a:latin typeface="+mn-lt"/>
                          <a:cs typeface="Arial" pitchFamily="34" charset="0"/>
                        </a:rPr>
                        <a:t> </a:t>
                      </a:r>
                      <a:r>
                        <a:rPr lang="en-US" baseline="0" dirty="0" err="1">
                          <a:latin typeface="+mn-lt"/>
                          <a:cs typeface="Arial" pitchFamily="34" charset="0"/>
                        </a:rPr>
                        <a:t>bẩm</a:t>
                      </a:r>
                      <a:r>
                        <a:rPr lang="en-US" baseline="0" dirty="0">
                          <a:latin typeface="+mn-lt"/>
                          <a:cs typeface="Arial" pitchFamily="34" charset="0"/>
                        </a:rPr>
                        <a:t> </a:t>
                      </a:r>
                      <a:r>
                        <a:rPr lang="en-US" baseline="0" dirty="0" err="1">
                          <a:latin typeface="+mn-lt"/>
                          <a:cs typeface="Arial" pitchFamily="34" charset="0"/>
                        </a:rPr>
                        <a:t>sinh</a:t>
                      </a:r>
                      <a:endParaRPr lang="en-US" baseline="0" dirty="0">
                        <a:latin typeface="+mn-lt"/>
                        <a:cs typeface="Arial" pitchFamily="34" charset="0"/>
                      </a:endParaRPr>
                    </a:p>
                    <a:p>
                      <a:endParaRPr lang="en-US" b="1" dirty="0">
                        <a:latin typeface="+mn-lt"/>
                        <a:cs typeface="Arial" pitchFamily="34" charset="0"/>
                      </a:endParaRPr>
                    </a:p>
                  </a:txBody>
                  <a:tcPr anchor="ctr"/>
                </a:tc>
                <a:extLst>
                  <a:ext uri="{0D108BD9-81ED-4DB2-BD59-A6C34878D82A}">
                    <a16:rowId xmlns:a16="http://schemas.microsoft.com/office/drawing/2014/main" xmlns="" val="10003"/>
                  </a:ext>
                </a:extLst>
              </a:tr>
              <a:tr h="807720">
                <a:tc>
                  <a:txBody>
                    <a:bodyPr/>
                    <a:lstStyle/>
                    <a:p>
                      <a:pPr algn="ctr"/>
                      <a:r>
                        <a:rPr lang="en-US">
                          <a:solidFill>
                            <a:srgbClr val="002060"/>
                          </a:solidFill>
                          <a:latin typeface="+mn-lt"/>
                          <a:cs typeface="Arial" pitchFamily="34" charset="0"/>
                        </a:rPr>
                        <a:t>NAT (-)</a:t>
                      </a:r>
                    </a:p>
                  </a:txBody>
                  <a:tcPr anchor="ctr"/>
                </a:tc>
                <a:tc>
                  <a:txBody>
                    <a:bodyPr/>
                    <a:lstStyle/>
                    <a:p>
                      <a:pPr algn="ctr"/>
                      <a:r>
                        <a:rPr lang="en-US" b="0" baseline="0">
                          <a:solidFill>
                            <a:srgbClr val="002060"/>
                          </a:solidFill>
                          <a:latin typeface="+mn-lt"/>
                          <a:cs typeface="Arial" pitchFamily="34" charset="0"/>
                        </a:rPr>
                        <a:t>IgM(-)</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a:latin typeface="+mn-lt"/>
                          <a:cs typeface="Arial" pitchFamily="34" charset="0"/>
                        </a:rPr>
                        <a:t>Không</a:t>
                      </a:r>
                      <a:r>
                        <a:rPr lang="en-US" baseline="0" dirty="0">
                          <a:latin typeface="+mn-lt"/>
                          <a:cs typeface="Arial" pitchFamily="34" charset="0"/>
                        </a:rPr>
                        <a:t> có </a:t>
                      </a:r>
                      <a:r>
                        <a:rPr lang="en-US" baseline="0" dirty="0" err="1">
                          <a:latin typeface="+mn-lt"/>
                          <a:cs typeface="Arial" pitchFamily="34" charset="0"/>
                        </a:rPr>
                        <a:t>bằng</a:t>
                      </a:r>
                      <a:r>
                        <a:rPr lang="en-US" baseline="0" dirty="0">
                          <a:latin typeface="+mn-lt"/>
                          <a:cs typeface="Arial" pitchFamily="34" charset="0"/>
                        </a:rPr>
                        <a:t> </a:t>
                      </a:r>
                      <a:r>
                        <a:rPr lang="en-US" baseline="0" dirty="0" err="1">
                          <a:latin typeface="+mn-lt"/>
                          <a:cs typeface="Arial" pitchFamily="34" charset="0"/>
                        </a:rPr>
                        <a:t>chứng</a:t>
                      </a:r>
                      <a:r>
                        <a:rPr lang="en-US" baseline="0" dirty="0">
                          <a:latin typeface="+mn-lt"/>
                          <a:cs typeface="Arial" pitchFamily="34" charset="0"/>
                        </a:rPr>
                        <a:t> </a:t>
                      </a:r>
                      <a:r>
                        <a:rPr lang="en-US" baseline="0" dirty="0" err="1">
                          <a:latin typeface="+mn-lt"/>
                          <a:cs typeface="Arial" pitchFamily="34" charset="0"/>
                        </a:rPr>
                        <a:t>cho</a:t>
                      </a:r>
                      <a:r>
                        <a:rPr lang="en-US" baseline="0" dirty="0">
                          <a:latin typeface="+mn-lt"/>
                          <a:cs typeface="Arial" pitchFamily="34" charset="0"/>
                        </a:rPr>
                        <a:t> </a:t>
                      </a:r>
                      <a:r>
                        <a:rPr lang="en-US" baseline="0" dirty="0" err="1">
                          <a:latin typeface="+mn-lt"/>
                          <a:cs typeface="Arial" pitchFamily="34" charset="0"/>
                        </a:rPr>
                        <a:t>nhiễm</a:t>
                      </a:r>
                      <a:r>
                        <a:rPr lang="en-US" baseline="0" dirty="0">
                          <a:latin typeface="+mn-lt"/>
                          <a:cs typeface="Arial" pitchFamily="34" charset="0"/>
                        </a:rPr>
                        <a:t> ZIKV </a:t>
                      </a:r>
                      <a:r>
                        <a:rPr lang="en-US" baseline="0" dirty="0" err="1">
                          <a:latin typeface="+mn-lt"/>
                          <a:cs typeface="Arial" pitchFamily="34" charset="0"/>
                        </a:rPr>
                        <a:t>bẩm</a:t>
                      </a:r>
                      <a:r>
                        <a:rPr lang="en-US" baseline="0" dirty="0">
                          <a:latin typeface="+mn-lt"/>
                          <a:cs typeface="Arial" pitchFamily="34" charset="0"/>
                        </a:rPr>
                        <a:t> </a:t>
                      </a:r>
                      <a:r>
                        <a:rPr lang="en-US" baseline="0" dirty="0" err="1">
                          <a:latin typeface="+mn-lt"/>
                          <a:cs typeface="Arial" pitchFamily="34" charset="0"/>
                        </a:rPr>
                        <a:t>sinh</a:t>
                      </a:r>
                      <a:endParaRPr lang="en-US" b="1" dirty="0">
                        <a:latin typeface="+mn-lt"/>
                        <a:cs typeface="Arial" pitchFamily="34" charset="0"/>
                      </a:endParaRPr>
                    </a:p>
                  </a:txBody>
                  <a:tcPr anchor="ctr"/>
                </a:tc>
                <a:extLst>
                  <a:ext uri="{0D108BD9-81ED-4DB2-BD59-A6C34878D82A}">
                    <a16:rowId xmlns:a16="http://schemas.microsoft.com/office/drawing/2014/main" xmlns="" val="10002"/>
                  </a:ext>
                </a:extLst>
              </a:tr>
            </a:tbl>
          </a:graphicData>
        </a:graphic>
      </p:graphicFrame>
      <p:sp>
        <p:nvSpPr>
          <p:cNvPr id="5" name="TextBox 4"/>
          <p:cNvSpPr txBox="1"/>
          <p:nvPr/>
        </p:nvSpPr>
        <p:spPr>
          <a:xfrm>
            <a:off x="228600" y="5138569"/>
            <a:ext cx="8458200" cy="738664"/>
          </a:xfrm>
          <a:prstGeom prst="rect">
            <a:avLst/>
          </a:prstGeom>
          <a:noFill/>
        </p:spPr>
        <p:txBody>
          <a:bodyPr wrap="square" rtlCol="0">
            <a:spAutoFit/>
          </a:bodyPr>
          <a:lstStyle/>
          <a:p>
            <a:r>
              <a:rPr lang="en-US" sz="1400" dirty="0">
                <a:cs typeface="Arial" pitchFamily="34" charset="0"/>
              </a:rPr>
              <a:t>(*) </a:t>
            </a:r>
            <a:r>
              <a:rPr lang="en-US" sz="1400" dirty="0" err="1">
                <a:solidFill>
                  <a:srgbClr val="002060"/>
                </a:solidFill>
                <a:cs typeface="Arial" pitchFamily="34" charset="0"/>
              </a:rPr>
              <a:t>cần</a:t>
            </a:r>
            <a:r>
              <a:rPr lang="en-US" sz="1400" dirty="0">
                <a:solidFill>
                  <a:srgbClr val="002060"/>
                </a:solidFill>
                <a:cs typeface="Arial" pitchFamily="34" charset="0"/>
              </a:rPr>
              <a:t> </a:t>
            </a:r>
            <a:r>
              <a:rPr lang="en-US" sz="1400" dirty="0" err="1">
                <a:solidFill>
                  <a:srgbClr val="002060"/>
                </a:solidFill>
                <a:cs typeface="Arial" pitchFamily="34" charset="0"/>
              </a:rPr>
              <a:t>làm</a:t>
            </a:r>
            <a:r>
              <a:rPr lang="en-US" sz="1400" dirty="0">
                <a:solidFill>
                  <a:srgbClr val="002060"/>
                </a:solidFill>
                <a:cs typeface="Arial" pitchFamily="34" charset="0"/>
              </a:rPr>
              <a:t> </a:t>
            </a:r>
            <a:r>
              <a:rPr lang="en-US" sz="1400" dirty="0" err="1">
                <a:solidFill>
                  <a:srgbClr val="002060"/>
                </a:solidFill>
                <a:cs typeface="Arial" pitchFamily="34" charset="0"/>
              </a:rPr>
              <a:t>PRNT</a:t>
            </a:r>
            <a:r>
              <a:rPr lang="en-US" sz="1400" dirty="0">
                <a:solidFill>
                  <a:srgbClr val="002060"/>
                </a:solidFill>
                <a:cs typeface="Arial" pitchFamily="34" charset="0"/>
              </a:rPr>
              <a:t> </a:t>
            </a:r>
            <a:r>
              <a:rPr lang="en-US" sz="1400" dirty="0" err="1">
                <a:solidFill>
                  <a:srgbClr val="002060"/>
                </a:solidFill>
                <a:cs typeface="Arial" pitchFamily="34" charset="0"/>
              </a:rPr>
              <a:t>đê</a:t>
            </a:r>
            <a:r>
              <a:rPr lang="en-US" sz="1400" dirty="0">
                <a:solidFill>
                  <a:srgbClr val="002060"/>
                </a:solidFill>
                <a:cs typeface="Arial" pitchFamily="34" charset="0"/>
              </a:rPr>
              <a:t>̉ </a:t>
            </a:r>
            <a:r>
              <a:rPr lang="en-US" sz="1400" dirty="0" err="1">
                <a:solidFill>
                  <a:srgbClr val="002060"/>
                </a:solidFill>
                <a:cs typeface="Arial" pitchFamily="34" charset="0"/>
              </a:rPr>
              <a:t>chẩn</a:t>
            </a:r>
            <a:r>
              <a:rPr lang="en-US" sz="1400" dirty="0">
                <a:solidFill>
                  <a:srgbClr val="002060"/>
                </a:solidFill>
                <a:cs typeface="Arial" pitchFamily="34" charset="0"/>
              </a:rPr>
              <a:t> </a:t>
            </a:r>
            <a:r>
              <a:rPr lang="en-US" sz="1400" dirty="0" err="1">
                <a:solidFill>
                  <a:srgbClr val="002060"/>
                </a:solidFill>
                <a:cs typeface="Arial" pitchFamily="34" charset="0"/>
              </a:rPr>
              <a:t>đoán</a:t>
            </a:r>
            <a:r>
              <a:rPr lang="en-US" sz="1400" dirty="0">
                <a:solidFill>
                  <a:srgbClr val="002060"/>
                </a:solidFill>
                <a:cs typeface="Arial" pitchFamily="34" charset="0"/>
              </a:rPr>
              <a:t> </a:t>
            </a:r>
            <a:r>
              <a:rPr lang="en-US" sz="1400" dirty="0" err="1">
                <a:solidFill>
                  <a:srgbClr val="002060"/>
                </a:solidFill>
                <a:cs typeface="Arial" pitchFamily="34" charset="0"/>
              </a:rPr>
              <a:t>phân</a:t>
            </a:r>
            <a:r>
              <a:rPr lang="en-US" sz="1400" dirty="0">
                <a:solidFill>
                  <a:srgbClr val="002060"/>
                </a:solidFill>
                <a:cs typeface="Arial" pitchFamily="34" charset="0"/>
              </a:rPr>
              <a:t> </a:t>
            </a:r>
            <a:r>
              <a:rPr lang="en-US" sz="1400" dirty="0" err="1">
                <a:solidFill>
                  <a:srgbClr val="002060"/>
                </a:solidFill>
                <a:cs typeface="Arial" pitchFamily="34" charset="0"/>
              </a:rPr>
              <a:t>biệt</a:t>
            </a:r>
            <a:r>
              <a:rPr lang="en-US" sz="1400" dirty="0">
                <a:solidFill>
                  <a:srgbClr val="002060"/>
                </a:solidFill>
                <a:cs typeface="Arial" pitchFamily="34" charset="0"/>
              </a:rPr>
              <a:t> </a:t>
            </a:r>
            <a:r>
              <a:rPr lang="en-US" sz="1400" dirty="0" err="1">
                <a:solidFill>
                  <a:srgbClr val="002060"/>
                </a:solidFill>
                <a:cs typeface="Arial" pitchFamily="34" charset="0"/>
              </a:rPr>
              <a:t>với</a:t>
            </a:r>
            <a:r>
              <a:rPr lang="en-US" sz="1400" dirty="0">
                <a:solidFill>
                  <a:srgbClr val="002060"/>
                </a:solidFill>
                <a:cs typeface="Arial" pitchFamily="34" charset="0"/>
              </a:rPr>
              <a:t> </a:t>
            </a:r>
            <a:r>
              <a:rPr lang="en-US" sz="1400" dirty="0" err="1">
                <a:solidFill>
                  <a:srgbClr val="002060"/>
                </a:solidFill>
                <a:cs typeface="Arial" pitchFamily="34" charset="0"/>
              </a:rPr>
              <a:t>VNNB</a:t>
            </a:r>
            <a:r>
              <a:rPr lang="en-US" sz="1400" dirty="0">
                <a:solidFill>
                  <a:srgbClr val="002060"/>
                </a:solidFill>
                <a:cs typeface="Arial" pitchFamily="34" charset="0"/>
              </a:rPr>
              <a:t>, Dengue</a:t>
            </a:r>
          </a:p>
          <a:p>
            <a:pPr marL="285750" indent="-285750">
              <a:buFontTx/>
              <a:buChar char="-"/>
            </a:pPr>
            <a:r>
              <a:rPr lang="en-US" sz="1400" b="1" dirty="0" err="1">
                <a:solidFill>
                  <a:schemeClr val="accent6">
                    <a:lumMod val="50000"/>
                  </a:schemeClr>
                </a:solidFill>
                <a:cs typeface="Arial" pitchFamily="34" charset="0"/>
              </a:rPr>
              <a:t>PRNT</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với</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ZIKV</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va</a:t>
            </a:r>
            <a:r>
              <a:rPr lang="en-US" sz="1400" b="1" dirty="0">
                <a:solidFill>
                  <a:schemeClr val="accent6">
                    <a:lumMod val="50000"/>
                  </a:schemeClr>
                </a:solidFill>
                <a:cs typeface="Arial" pitchFamily="34" charset="0"/>
              </a:rPr>
              <a:t>̀ (-) </a:t>
            </a:r>
            <a:r>
              <a:rPr lang="en-US" sz="1400" b="1" dirty="0" err="1">
                <a:solidFill>
                  <a:schemeClr val="accent6">
                    <a:lumMod val="50000"/>
                  </a:schemeClr>
                </a:solidFill>
                <a:cs typeface="Arial" pitchFamily="34" charset="0"/>
              </a:rPr>
              <a:t>với</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Flavivirut</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khác</a:t>
            </a:r>
            <a:r>
              <a:rPr lang="en-US" sz="1400" dirty="0">
                <a:cs typeface="Arial" pitchFamily="34" charset="0"/>
              </a:rPr>
              <a:t>: </a:t>
            </a:r>
            <a:r>
              <a:rPr lang="en-US" sz="1400" dirty="0" err="1">
                <a:solidFill>
                  <a:srgbClr val="002060"/>
                </a:solidFill>
                <a:cs typeface="Arial" pitchFamily="34" charset="0"/>
              </a:rPr>
              <a:t>xem</a:t>
            </a:r>
            <a:r>
              <a:rPr lang="en-US" sz="1400" dirty="0">
                <a:solidFill>
                  <a:srgbClr val="002060"/>
                </a:solidFill>
                <a:cs typeface="Arial" pitchFamily="34" charset="0"/>
              </a:rPr>
              <a:t> </a:t>
            </a:r>
            <a:r>
              <a:rPr lang="en-US" sz="1400" dirty="0" err="1">
                <a:solidFill>
                  <a:srgbClr val="002060"/>
                </a:solidFill>
                <a:cs typeface="Arial" pitchFamily="34" charset="0"/>
              </a:rPr>
              <a:t>xét</a:t>
            </a:r>
            <a:r>
              <a:rPr lang="en-US" sz="1400" dirty="0">
                <a:solidFill>
                  <a:srgbClr val="002060"/>
                </a:solidFill>
                <a:cs typeface="Arial" pitchFamily="34" charset="0"/>
              </a:rPr>
              <a:t> </a:t>
            </a:r>
            <a:r>
              <a:rPr lang="en-US" sz="1400" dirty="0" err="1">
                <a:solidFill>
                  <a:srgbClr val="002060"/>
                </a:solidFill>
                <a:cs typeface="Arial" pitchFamily="34" charset="0"/>
              </a:rPr>
              <a:t>làm</a:t>
            </a:r>
            <a:r>
              <a:rPr lang="en-US" sz="1400" dirty="0">
                <a:solidFill>
                  <a:srgbClr val="002060"/>
                </a:solidFill>
                <a:cs typeface="Arial" pitchFamily="34" charset="0"/>
              </a:rPr>
              <a:t> </a:t>
            </a:r>
            <a:r>
              <a:rPr lang="en-US" sz="1400" dirty="0" err="1">
                <a:solidFill>
                  <a:srgbClr val="002060"/>
                </a:solidFill>
                <a:cs typeface="Arial" pitchFamily="34" charset="0"/>
              </a:rPr>
              <a:t>PRNT</a:t>
            </a:r>
            <a:r>
              <a:rPr lang="en-US" sz="1400" dirty="0">
                <a:solidFill>
                  <a:srgbClr val="002060"/>
                </a:solidFill>
                <a:cs typeface="Arial" pitchFamily="34" charset="0"/>
              </a:rPr>
              <a:t> </a:t>
            </a:r>
            <a:r>
              <a:rPr lang="en-US" sz="1400" dirty="0" err="1">
                <a:solidFill>
                  <a:srgbClr val="002060"/>
                </a:solidFill>
                <a:cs typeface="Arial" pitchFamily="34" charset="0"/>
              </a:rPr>
              <a:t>trên</a:t>
            </a:r>
            <a:r>
              <a:rPr lang="en-US" sz="1400" dirty="0">
                <a:solidFill>
                  <a:srgbClr val="002060"/>
                </a:solidFill>
                <a:cs typeface="Arial" pitchFamily="34" charset="0"/>
              </a:rPr>
              <a:t> </a:t>
            </a:r>
            <a:r>
              <a:rPr lang="en-US" sz="1400" dirty="0" err="1">
                <a:solidFill>
                  <a:srgbClr val="002060"/>
                </a:solidFill>
                <a:cs typeface="Arial" pitchFamily="34" charset="0"/>
              </a:rPr>
              <a:t>mẫu</a:t>
            </a:r>
            <a:r>
              <a:rPr lang="en-US" sz="1400" dirty="0">
                <a:solidFill>
                  <a:srgbClr val="002060"/>
                </a:solidFill>
                <a:cs typeface="Arial" pitchFamily="34" charset="0"/>
              </a:rPr>
              <a:t> </a:t>
            </a:r>
            <a:r>
              <a:rPr lang="en-US" sz="1400" dirty="0" err="1">
                <a:solidFill>
                  <a:srgbClr val="002060"/>
                </a:solidFill>
                <a:cs typeface="Arial" pitchFamily="34" charset="0"/>
              </a:rPr>
              <a:t>máu</a:t>
            </a:r>
            <a:r>
              <a:rPr lang="en-US" sz="1400" dirty="0">
                <a:solidFill>
                  <a:srgbClr val="002060"/>
                </a:solidFill>
                <a:cs typeface="Arial" pitchFamily="34" charset="0"/>
              </a:rPr>
              <a:t> 2 (</a:t>
            </a:r>
            <a:r>
              <a:rPr lang="en-US" sz="1400" dirty="0" err="1">
                <a:solidFill>
                  <a:srgbClr val="002060"/>
                </a:solidFill>
                <a:cs typeface="Arial" pitchFamily="34" charset="0"/>
              </a:rPr>
              <a:t>lấy</a:t>
            </a:r>
            <a:r>
              <a:rPr lang="en-US" sz="1400" dirty="0">
                <a:solidFill>
                  <a:srgbClr val="002060"/>
                </a:solidFill>
                <a:cs typeface="Arial" pitchFamily="34" charset="0"/>
              </a:rPr>
              <a:t> </a:t>
            </a:r>
            <a:r>
              <a:rPr lang="en-US" sz="1400" dirty="0" err="1">
                <a:solidFill>
                  <a:srgbClr val="002060"/>
                </a:solidFill>
                <a:cs typeface="Arial" pitchFamily="34" charset="0"/>
              </a:rPr>
              <a:t>sau</a:t>
            </a:r>
            <a:r>
              <a:rPr lang="en-US" sz="1400" dirty="0">
                <a:solidFill>
                  <a:srgbClr val="002060"/>
                </a:solidFill>
                <a:cs typeface="Arial" pitchFamily="34" charset="0"/>
              </a:rPr>
              <a:t> 18 </a:t>
            </a:r>
            <a:r>
              <a:rPr lang="en-US" sz="1400" dirty="0" err="1">
                <a:solidFill>
                  <a:srgbClr val="002060"/>
                </a:solidFill>
                <a:cs typeface="Arial" pitchFamily="34" charset="0"/>
              </a:rPr>
              <a:t>tháng</a:t>
            </a:r>
            <a:r>
              <a:rPr lang="en-US" sz="1400" dirty="0">
                <a:solidFill>
                  <a:srgbClr val="002060"/>
                </a:solidFill>
                <a:cs typeface="Arial" pitchFamily="34" charset="0"/>
              </a:rPr>
              <a:t> </a:t>
            </a:r>
            <a:r>
              <a:rPr lang="en-US" sz="1400" dirty="0" err="1">
                <a:solidFill>
                  <a:srgbClr val="002060"/>
                </a:solidFill>
                <a:cs typeface="Arial" pitchFamily="34" charset="0"/>
              </a:rPr>
              <a:t>sau</a:t>
            </a:r>
            <a:r>
              <a:rPr lang="en-US" sz="1400" dirty="0">
                <a:solidFill>
                  <a:srgbClr val="002060"/>
                </a:solidFill>
                <a:cs typeface="Arial" pitchFamily="34" charset="0"/>
              </a:rPr>
              <a:t> </a:t>
            </a:r>
            <a:r>
              <a:rPr lang="en-US" sz="1400" dirty="0" err="1">
                <a:solidFill>
                  <a:srgbClr val="002060"/>
                </a:solidFill>
                <a:cs typeface="Arial" pitchFamily="34" charset="0"/>
              </a:rPr>
              <a:t>sinh</a:t>
            </a:r>
            <a:endParaRPr lang="en-US" sz="1400" dirty="0">
              <a:solidFill>
                <a:srgbClr val="002060"/>
              </a:solidFill>
              <a:cs typeface="Arial" pitchFamily="34" charset="0"/>
            </a:endParaRPr>
          </a:p>
          <a:p>
            <a:pPr marL="285750" indent="-285750">
              <a:buFontTx/>
              <a:buChar char="-"/>
            </a:pPr>
            <a:r>
              <a:rPr lang="en-US" sz="1400" b="1" dirty="0" err="1">
                <a:solidFill>
                  <a:schemeClr val="accent6">
                    <a:lumMod val="50000"/>
                  </a:schemeClr>
                </a:solidFill>
                <a:cs typeface="Arial" pitchFamily="34" charset="0"/>
              </a:rPr>
              <a:t>PRNT</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với</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ZIKV</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va</a:t>
            </a:r>
            <a:r>
              <a:rPr lang="en-US" sz="1400" b="1" dirty="0">
                <a:solidFill>
                  <a:schemeClr val="accent6">
                    <a:lumMod val="50000"/>
                  </a:schemeClr>
                </a:solidFill>
                <a:cs typeface="Arial" pitchFamily="34" charset="0"/>
              </a:rPr>
              <a:t>̀ (+) </a:t>
            </a:r>
            <a:r>
              <a:rPr lang="en-US" sz="1400" b="1" dirty="0" err="1">
                <a:solidFill>
                  <a:schemeClr val="accent6">
                    <a:lumMod val="50000"/>
                  </a:schemeClr>
                </a:solidFill>
                <a:cs typeface="Arial" pitchFamily="34" charset="0"/>
              </a:rPr>
              <a:t>với</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Flavivirut</a:t>
            </a:r>
            <a:r>
              <a:rPr lang="en-US" sz="1400" b="1" dirty="0">
                <a:solidFill>
                  <a:schemeClr val="accent6">
                    <a:lumMod val="50000"/>
                  </a:schemeClr>
                </a:solidFill>
                <a:cs typeface="Arial" pitchFamily="34" charset="0"/>
              </a:rPr>
              <a:t> </a:t>
            </a:r>
            <a:r>
              <a:rPr lang="en-US" sz="1400" b="1" dirty="0" err="1">
                <a:solidFill>
                  <a:schemeClr val="accent6">
                    <a:lumMod val="50000"/>
                  </a:schemeClr>
                </a:solidFill>
                <a:cs typeface="Arial" pitchFamily="34" charset="0"/>
              </a:rPr>
              <a:t>khác</a:t>
            </a:r>
            <a:r>
              <a:rPr lang="en-US" sz="1400" dirty="0">
                <a:cs typeface="Arial" pitchFamily="34" charset="0"/>
              </a:rPr>
              <a:t>: </a:t>
            </a:r>
            <a:r>
              <a:rPr lang="en-US" sz="1400" dirty="0" err="1">
                <a:solidFill>
                  <a:srgbClr val="002060"/>
                </a:solidFill>
                <a:cs typeface="Arial" pitchFamily="34" charset="0"/>
              </a:rPr>
              <a:t>không</a:t>
            </a:r>
            <a:r>
              <a:rPr lang="en-US" sz="1400" dirty="0">
                <a:solidFill>
                  <a:srgbClr val="002060"/>
                </a:solidFill>
                <a:cs typeface="Arial" pitchFamily="34" charset="0"/>
              </a:rPr>
              <a:t> </a:t>
            </a:r>
            <a:r>
              <a:rPr lang="en-US" sz="1400" dirty="0" err="1">
                <a:solidFill>
                  <a:srgbClr val="002060"/>
                </a:solidFill>
                <a:cs typeface="Arial" pitchFamily="34" charset="0"/>
              </a:rPr>
              <a:t>loại</a:t>
            </a:r>
            <a:r>
              <a:rPr lang="en-US" sz="1400" dirty="0">
                <a:solidFill>
                  <a:srgbClr val="002060"/>
                </a:solidFill>
                <a:cs typeface="Arial" pitchFamily="34" charset="0"/>
              </a:rPr>
              <a:t> </a:t>
            </a:r>
            <a:r>
              <a:rPr lang="en-US" sz="1400" dirty="0" err="1">
                <a:solidFill>
                  <a:srgbClr val="002060"/>
                </a:solidFill>
                <a:cs typeface="Arial" pitchFamily="34" charset="0"/>
              </a:rPr>
              <a:t>trư</a:t>
            </a:r>
            <a:r>
              <a:rPr lang="en-US" sz="1400" dirty="0">
                <a:solidFill>
                  <a:srgbClr val="002060"/>
                </a:solidFill>
                <a:cs typeface="Arial" pitchFamily="34" charset="0"/>
              </a:rPr>
              <a:t>̀ </a:t>
            </a:r>
            <a:r>
              <a:rPr lang="en-US" sz="1400" dirty="0" err="1">
                <a:solidFill>
                  <a:srgbClr val="002060"/>
                </a:solidFill>
                <a:cs typeface="Arial" pitchFamily="34" charset="0"/>
              </a:rPr>
              <a:t>kha</a:t>
            </a:r>
            <a:r>
              <a:rPr lang="en-US" sz="1400" dirty="0">
                <a:solidFill>
                  <a:srgbClr val="002060"/>
                </a:solidFill>
                <a:cs typeface="Arial" pitchFamily="34" charset="0"/>
              </a:rPr>
              <a:t>̉ </a:t>
            </a:r>
            <a:r>
              <a:rPr lang="en-US" sz="1400" dirty="0" err="1">
                <a:solidFill>
                  <a:srgbClr val="002060"/>
                </a:solidFill>
                <a:cs typeface="Arial" pitchFamily="34" charset="0"/>
              </a:rPr>
              <a:t>năng</a:t>
            </a:r>
            <a:r>
              <a:rPr lang="en-US" sz="1400" dirty="0">
                <a:solidFill>
                  <a:srgbClr val="002060"/>
                </a:solidFill>
                <a:cs typeface="Arial" pitchFamily="34" charset="0"/>
              </a:rPr>
              <a:t> </a:t>
            </a:r>
            <a:r>
              <a:rPr lang="en-US" sz="1400" dirty="0" err="1">
                <a:solidFill>
                  <a:srgbClr val="002060"/>
                </a:solidFill>
                <a:cs typeface="Arial" pitchFamily="34" charset="0"/>
              </a:rPr>
              <a:t>nhiễm</a:t>
            </a:r>
            <a:r>
              <a:rPr lang="en-US" sz="1400" dirty="0">
                <a:solidFill>
                  <a:srgbClr val="002060"/>
                </a:solidFill>
                <a:cs typeface="Arial" pitchFamily="34" charset="0"/>
              </a:rPr>
              <a:t> </a:t>
            </a:r>
            <a:r>
              <a:rPr lang="en-US" sz="1400" dirty="0" err="1">
                <a:solidFill>
                  <a:srgbClr val="002060"/>
                </a:solidFill>
                <a:cs typeface="Arial" pitchFamily="34" charset="0"/>
              </a:rPr>
              <a:t>Zika</a:t>
            </a:r>
            <a:r>
              <a:rPr lang="en-US" sz="1400" dirty="0">
                <a:solidFill>
                  <a:srgbClr val="002060"/>
                </a:solidFill>
                <a:cs typeface="Arial" pitchFamily="34" charset="0"/>
              </a:rPr>
              <a:t> </a:t>
            </a:r>
            <a:r>
              <a:rPr lang="en-US" sz="1400" dirty="0" err="1">
                <a:solidFill>
                  <a:srgbClr val="002060"/>
                </a:solidFill>
                <a:cs typeface="Arial" pitchFamily="34" charset="0"/>
              </a:rPr>
              <a:t>va</a:t>
            </a:r>
            <a:r>
              <a:rPr lang="en-US" sz="1400" dirty="0">
                <a:solidFill>
                  <a:srgbClr val="002060"/>
                </a:solidFill>
                <a:cs typeface="Arial" pitchFamily="34" charset="0"/>
              </a:rPr>
              <a:t>̀ </a:t>
            </a:r>
            <a:r>
              <a:rPr lang="en-US" sz="1400" dirty="0" err="1">
                <a:solidFill>
                  <a:srgbClr val="002060"/>
                </a:solidFill>
                <a:cs typeface="Arial" pitchFamily="34" charset="0"/>
              </a:rPr>
              <a:t>Flavivirut</a:t>
            </a:r>
            <a:r>
              <a:rPr lang="en-US" sz="1400" dirty="0">
                <a:solidFill>
                  <a:srgbClr val="002060"/>
                </a:solidFill>
                <a:cs typeface="Arial" pitchFamily="34" charset="0"/>
              </a:rPr>
              <a:t> </a:t>
            </a:r>
            <a:r>
              <a:rPr lang="en-US" sz="1400" dirty="0" err="1">
                <a:solidFill>
                  <a:srgbClr val="002060"/>
                </a:solidFill>
                <a:cs typeface="Arial" pitchFamily="34" charset="0"/>
              </a:rPr>
              <a:t>khác</a:t>
            </a:r>
            <a:endParaRPr lang="en-US" sz="1400" dirty="0">
              <a:solidFill>
                <a:srgbClr val="002060"/>
              </a:solidFill>
              <a:cs typeface="Arial" pitchFamily="34" charset="0"/>
            </a:endParaRPr>
          </a:p>
        </p:txBody>
      </p:sp>
      <p:sp>
        <p:nvSpPr>
          <p:cNvPr id="7" name="Title 1"/>
          <p:cNvSpPr txBox="1">
            <a:spLocks/>
          </p:cNvSpPr>
          <p:nvPr/>
        </p:nvSpPr>
        <p:spPr>
          <a:xfrm>
            <a:off x="0" y="152400"/>
            <a:ext cx="9144000" cy="8382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a:solidFill>
                  <a:srgbClr val="800000"/>
                </a:solidFill>
                <a:cs typeface="Arial" pitchFamily="34" charset="0"/>
              </a:rPr>
              <a:t>Chẩn đoán</a:t>
            </a:r>
          </a:p>
        </p:txBody>
      </p:sp>
      <p:sp>
        <p:nvSpPr>
          <p:cNvPr id="8" name="TextBox 7"/>
          <p:cNvSpPr txBox="1"/>
          <p:nvPr/>
        </p:nvSpPr>
        <p:spPr>
          <a:xfrm>
            <a:off x="268472" y="4899660"/>
            <a:ext cx="8153400" cy="307777"/>
          </a:xfrm>
          <a:prstGeom prst="rect">
            <a:avLst/>
          </a:prstGeom>
          <a:noFill/>
        </p:spPr>
        <p:txBody>
          <a:bodyPr wrap="square" rtlCol="0">
            <a:spAutoFit/>
          </a:bodyPr>
          <a:lstStyle/>
          <a:p>
            <a:r>
              <a:rPr lang="en-US" sz="1400" i="1" dirty="0">
                <a:cs typeface="Arial" pitchFamily="34" charset="0"/>
              </a:rPr>
              <a:t>NAT: </a:t>
            </a:r>
            <a:r>
              <a:rPr lang="en-US" sz="1400" i="1" dirty="0" err="1">
                <a:cs typeface="Arial" pitchFamily="34" charset="0"/>
              </a:rPr>
              <a:t>phát</a:t>
            </a:r>
            <a:r>
              <a:rPr lang="en-US" sz="1400" i="1" dirty="0">
                <a:cs typeface="Arial" pitchFamily="34" charset="0"/>
              </a:rPr>
              <a:t> </a:t>
            </a:r>
            <a:r>
              <a:rPr lang="en-US" sz="1400" i="1" dirty="0" err="1">
                <a:cs typeface="Arial" pitchFamily="34" charset="0"/>
              </a:rPr>
              <a:t>hiện</a:t>
            </a:r>
            <a:r>
              <a:rPr lang="en-US" sz="1400" i="1" dirty="0">
                <a:cs typeface="Arial" pitchFamily="34" charset="0"/>
              </a:rPr>
              <a:t> </a:t>
            </a:r>
            <a:r>
              <a:rPr lang="en-US" sz="1400" i="1" dirty="0" err="1">
                <a:cs typeface="Arial" pitchFamily="34" charset="0"/>
              </a:rPr>
              <a:t>bô</a:t>
            </a:r>
            <a:r>
              <a:rPr lang="en-US" sz="1400" i="1" dirty="0">
                <a:cs typeface="Arial" pitchFamily="34" charset="0"/>
              </a:rPr>
              <a:t>̣ gen </a:t>
            </a:r>
            <a:r>
              <a:rPr lang="en-US" sz="1400" i="1" dirty="0" err="1">
                <a:cs typeface="Arial" pitchFamily="34" charset="0"/>
              </a:rPr>
              <a:t>bằng</a:t>
            </a:r>
            <a:r>
              <a:rPr lang="en-US" sz="1400" i="1" dirty="0">
                <a:cs typeface="Arial" pitchFamily="34" charset="0"/>
              </a:rPr>
              <a:t> </a:t>
            </a:r>
            <a:r>
              <a:rPr lang="en-US" sz="1400" i="1" dirty="0" err="1">
                <a:cs typeface="Arial" pitchFamily="34" charset="0"/>
              </a:rPr>
              <a:t>ky</a:t>
            </a:r>
            <a:r>
              <a:rPr lang="en-US" sz="1400" i="1" dirty="0">
                <a:cs typeface="Arial" pitchFamily="34" charset="0"/>
              </a:rPr>
              <a:t>̃ </a:t>
            </a:r>
            <a:r>
              <a:rPr lang="en-US" sz="1400" i="1" dirty="0" err="1">
                <a:cs typeface="Arial" pitchFamily="34" charset="0"/>
              </a:rPr>
              <a:t>thuật</a:t>
            </a:r>
            <a:r>
              <a:rPr lang="en-US" sz="1400" i="1" dirty="0">
                <a:cs typeface="Arial" pitchFamily="34" charset="0"/>
              </a:rPr>
              <a:t> </a:t>
            </a:r>
            <a:r>
              <a:rPr lang="en-US" sz="1400" i="1" dirty="0" err="1">
                <a:cs typeface="Arial" pitchFamily="34" charset="0"/>
              </a:rPr>
              <a:t>RT-PCR</a:t>
            </a:r>
            <a:r>
              <a:rPr lang="en-US" sz="1400" i="1" dirty="0">
                <a:cs typeface="Arial" pitchFamily="34" charset="0"/>
              </a:rPr>
              <a:t>, </a:t>
            </a:r>
            <a:r>
              <a:rPr lang="en-US" sz="1400" i="1" dirty="0" err="1">
                <a:cs typeface="Arial" pitchFamily="34" charset="0"/>
              </a:rPr>
              <a:t>Realtime</a:t>
            </a:r>
            <a:r>
              <a:rPr lang="en-US" sz="1400" i="1" dirty="0">
                <a:cs typeface="Arial" pitchFamily="34" charset="0"/>
              </a:rPr>
              <a:t> </a:t>
            </a:r>
            <a:r>
              <a:rPr lang="en-US" sz="1400" i="1" dirty="0" err="1">
                <a:cs typeface="Arial" pitchFamily="34" charset="0"/>
              </a:rPr>
              <a:t>RT-PCR</a:t>
            </a:r>
            <a:r>
              <a:rPr lang="en-US" sz="1400" i="1" dirty="0">
                <a:cs typeface="Arial" pitchFamily="34" charset="0"/>
              </a:rPr>
              <a:t> </a:t>
            </a:r>
            <a:r>
              <a:rPr lang="en-US" sz="1400" i="1" dirty="0" err="1">
                <a:cs typeface="Arial" pitchFamily="34" charset="0"/>
              </a:rPr>
              <a:t>hoặc</a:t>
            </a:r>
            <a:r>
              <a:rPr lang="en-US" sz="1400" i="1" dirty="0">
                <a:cs typeface="Arial" pitchFamily="34" charset="0"/>
              </a:rPr>
              <a:t> </a:t>
            </a:r>
            <a:r>
              <a:rPr lang="en-US" sz="1400" i="1" dirty="0" err="1">
                <a:cs typeface="Arial" pitchFamily="34" charset="0"/>
              </a:rPr>
              <a:t>phân</a:t>
            </a:r>
            <a:r>
              <a:rPr lang="en-US" sz="1400" i="1" dirty="0">
                <a:cs typeface="Arial" pitchFamily="34" charset="0"/>
              </a:rPr>
              <a:t> </a:t>
            </a:r>
            <a:r>
              <a:rPr lang="en-US" sz="1400" i="1" dirty="0" err="1">
                <a:cs typeface="Arial" pitchFamily="34" charset="0"/>
              </a:rPr>
              <a:t>lập</a:t>
            </a:r>
            <a:r>
              <a:rPr lang="en-US" sz="1400" i="1" dirty="0">
                <a:cs typeface="Arial" pitchFamily="34" charset="0"/>
              </a:rPr>
              <a:t> vi </a:t>
            </a:r>
            <a:r>
              <a:rPr lang="en-US" sz="1400" i="1" dirty="0" err="1">
                <a:cs typeface="Arial" pitchFamily="34" charset="0"/>
              </a:rPr>
              <a:t>rút</a:t>
            </a:r>
            <a:endParaRPr lang="en-US" sz="1400" i="1" dirty="0">
              <a:cs typeface="Arial" pitchFamily="34" charset="0"/>
            </a:endParaRPr>
          </a:p>
        </p:txBody>
      </p:sp>
    </p:spTree>
    <p:extLst>
      <p:ext uri="{BB962C8B-B14F-4D97-AF65-F5344CB8AC3E}">
        <p14:creationId xmlns:p14="http://schemas.microsoft.com/office/powerpoint/2010/main" val="18973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007866C-C005-47E2-AF28-046B7B72CEBE}"/>
              </a:ext>
            </a:extLst>
          </p:cNvPr>
          <p:cNvSpPr>
            <a:spLocks noGrp="1"/>
          </p:cNvSpPr>
          <p:nvPr>
            <p:ph idx="1"/>
          </p:nvPr>
        </p:nvSpPr>
        <p:spPr>
          <a:xfrm>
            <a:off x="1258644" y="1143000"/>
            <a:ext cx="7732955" cy="5181600"/>
          </a:xfrm>
        </p:spPr>
        <p:txBody>
          <a:bodyPr>
            <a:normAutofit/>
          </a:bodyPr>
          <a:lstStyle/>
          <a:p>
            <a:pPr marL="0" indent="0" eaLnBrk="1" fontAlgn="auto" hangingPunct="1">
              <a:lnSpc>
                <a:spcPct val="150000"/>
              </a:lnSpc>
              <a:spcAft>
                <a:spcPts val="0"/>
              </a:spcAft>
              <a:buFont typeface="Wingdings 3"/>
              <a:buNone/>
              <a:defRPr/>
            </a:pPr>
            <a:r>
              <a:rPr lang="pt-BR" altLang="ja-JP" sz="2400" dirty="0">
                <a:cs typeface="Arial" pitchFamily="34" charset="0"/>
              </a:rPr>
              <a:t>Các căn nguyên vi rút:</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err="1">
                <a:cs typeface="Arial" pitchFamily="34" charset="0"/>
              </a:rPr>
              <a:t>Sốt</a:t>
            </a:r>
            <a:r>
              <a:rPr lang="en-US" altLang="ja-JP" sz="2400" dirty="0">
                <a:cs typeface="Arial" pitchFamily="34" charset="0"/>
              </a:rPr>
              <a:t> </a:t>
            </a:r>
            <a:r>
              <a:rPr lang="en-US" altLang="ja-JP" sz="2400" dirty="0" err="1">
                <a:cs typeface="Arial" pitchFamily="34" charset="0"/>
              </a:rPr>
              <a:t>xuất</a:t>
            </a:r>
            <a:r>
              <a:rPr lang="en-US" altLang="ja-JP" sz="2400" dirty="0">
                <a:cs typeface="Arial" pitchFamily="34" charset="0"/>
              </a:rPr>
              <a:t> </a:t>
            </a:r>
            <a:r>
              <a:rPr lang="en-US" altLang="ja-JP" sz="2400" dirty="0" err="1">
                <a:cs typeface="Arial" pitchFamily="34" charset="0"/>
              </a:rPr>
              <a:t>huyết</a:t>
            </a:r>
            <a:r>
              <a:rPr lang="en-US" altLang="ja-JP" sz="2400" dirty="0">
                <a:cs typeface="Arial" pitchFamily="34" charset="0"/>
              </a:rPr>
              <a:t> Dengue </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err="1">
                <a:cs typeface="Arial" pitchFamily="34" charset="0"/>
              </a:rPr>
              <a:t>Chikungunya</a:t>
            </a:r>
            <a:r>
              <a:rPr lang="en-US" altLang="ja-JP" sz="2400" dirty="0">
                <a:cs typeface="Arial" pitchFamily="34" charset="0"/>
              </a:rPr>
              <a:t> </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a:cs typeface="Arial" pitchFamily="34" charset="0"/>
              </a:rPr>
              <a:t>Rubella </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err="1">
                <a:cs typeface="Arial" pitchFamily="34" charset="0"/>
              </a:rPr>
              <a:t>Sởi</a:t>
            </a:r>
            <a:r>
              <a:rPr lang="en-US" altLang="ja-JP" sz="2400" dirty="0">
                <a:cs typeface="Arial" pitchFamily="34" charset="0"/>
              </a:rPr>
              <a:t> </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err="1">
                <a:cs typeface="Arial" pitchFamily="34" charset="0"/>
              </a:rPr>
              <a:t>Enterovirus</a:t>
            </a:r>
            <a:r>
              <a:rPr lang="en-US" altLang="ja-JP" sz="2400" dirty="0">
                <a:cs typeface="Arial" pitchFamily="34" charset="0"/>
              </a:rPr>
              <a:t> </a:t>
            </a:r>
            <a:endParaRPr lang="ja-JP" altLang="ja-JP" sz="24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400" dirty="0">
                <a:cs typeface="Arial" pitchFamily="34" charset="0"/>
              </a:rPr>
              <a:t>Adenovirus </a:t>
            </a:r>
            <a:endParaRPr lang="ja-JP" altLang="ja-JP" sz="2400" dirty="0">
              <a:cs typeface="Arial" pitchFamily="34" charset="0"/>
            </a:endParaRPr>
          </a:p>
        </p:txBody>
      </p:sp>
      <p:sp>
        <p:nvSpPr>
          <p:cNvPr id="2" name="Title 1">
            <a:extLst>
              <a:ext uri="{FF2B5EF4-FFF2-40B4-BE49-F238E27FC236}">
                <a16:creationId xmlns:a16="http://schemas.microsoft.com/office/drawing/2014/main" xmlns="" id="{289AEF2A-C624-4ADF-8618-CE8312F3864C}"/>
              </a:ext>
            </a:extLst>
          </p:cNvPr>
          <p:cNvSpPr>
            <a:spLocks noGrp="1"/>
          </p:cNvSpPr>
          <p:nvPr>
            <p:ph type="title"/>
          </p:nvPr>
        </p:nvSpPr>
        <p:spPr>
          <a:xfrm>
            <a:off x="1905000" y="0"/>
            <a:ext cx="6172200" cy="1143000"/>
          </a:xfrm>
        </p:spPr>
        <p:txBody>
          <a:bodyPr>
            <a:normAutofit/>
          </a:bodyPr>
          <a:lstStyle/>
          <a:p>
            <a:pPr eaLnBrk="1" fontAlgn="auto" hangingPunct="1">
              <a:spcAft>
                <a:spcPts val="0"/>
              </a:spcAft>
              <a:defRPr/>
            </a:pPr>
            <a:r>
              <a:rPr lang="en-GB" altLang="ja-JP" b="1" dirty="0" err="1">
                <a:solidFill>
                  <a:srgbClr val="800000"/>
                </a:solidFill>
                <a:effectLst/>
                <a:latin typeface="+mn-lt"/>
                <a:cs typeface="Arial" pitchFamily="34" charset="0"/>
              </a:rPr>
              <a:t>Chẩn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đoán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phân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biệt</a:t>
            </a:r>
            <a:r>
              <a:rPr lang="en-GB" altLang="ja-JP" b="1" dirty="0">
                <a:solidFill>
                  <a:srgbClr val="800000"/>
                </a:solidFill>
                <a:effectLst/>
                <a:latin typeface="+mn-lt"/>
                <a:cs typeface="Arial" pitchFamily="34" charset="0"/>
              </a:rPr>
              <a:t> (1)</a:t>
            </a:r>
            <a:endParaRPr lang="ja-JP" altLang="en-US" b="1" dirty="0">
              <a:solidFill>
                <a:srgbClr val="800000"/>
              </a:solidFill>
              <a:effectLst/>
              <a:latin typeface="+mn-lt"/>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1760846-5E7A-4052-98B7-80940B7BED46}"/>
              </a:ext>
            </a:extLst>
          </p:cNvPr>
          <p:cNvSpPr>
            <a:spLocks noGrp="1"/>
          </p:cNvSpPr>
          <p:nvPr>
            <p:ph idx="1"/>
          </p:nvPr>
        </p:nvSpPr>
        <p:spPr>
          <a:xfrm>
            <a:off x="304800" y="1143000"/>
            <a:ext cx="8686800" cy="5181600"/>
          </a:xfrm>
        </p:spPr>
        <p:txBody>
          <a:bodyPr>
            <a:normAutofit/>
          </a:bodyPr>
          <a:lstStyle/>
          <a:p>
            <a:pPr marL="0" indent="0" eaLnBrk="1" fontAlgn="auto" hangingPunct="1">
              <a:lnSpc>
                <a:spcPct val="150000"/>
              </a:lnSpc>
              <a:spcAft>
                <a:spcPts val="0"/>
              </a:spcAft>
              <a:buFont typeface="Wingdings 3"/>
              <a:buNone/>
              <a:defRPr/>
            </a:pPr>
            <a:r>
              <a:rPr lang="en-US" altLang="ja-JP" sz="2800" dirty="0" err="1">
                <a:cs typeface="Arial" pitchFamily="34" charset="0"/>
              </a:rPr>
              <a:t>Nhiễm</a:t>
            </a:r>
            <a:r>
              <a:rPr lang="en-US" altLang="ja-JP" sz="2800" dirty="0">
                <a:cs typeface="Arial" pitchFamily="34" charset="0"/>
              </a:rPr>
              <a:t> vi </a:t>
            </a:r>
            <a:r>
              <a:rPr lang="en-US" altLang="ja-JP" sz="2800" dirty="0" err="1">
                <a:cs typeface="Arial" pitchFamily="34" charset="0"/>
              </a:rPr>
              <a:t>khuẩn</a:t>
            </a:r>
            <a:r>
              <a:rPr lang="en-US" altLang="ja-JP" sz="2800" dirty="0">
                <a:cs typeface="Arial" pitchFamily="34" charset="0"/>
              </a:rPr>
              <a:t> </a:t>
            </a:r>
            <a:r>
              <a:rPr lang="en-US" altLang="ja-JP" sz="2800" dirty="0" err="1">
                <a:cs typeface="Arial" pitchFamily="34" charset="0"/>
              </a:rPr>
              <a:t>và</a:t>
            </a:r>
            <a:r>
              <a:rPr lang="en-US" altLang="ja-JP" sz="2800" dirty="0">
                <a:cs typeface="Arial" pitchFamily="34" charset="0"/>
              </a:rPr>
              <a:t> </a:t>
            </a:r>
            <a:r>
              <a:rPr lang="en-US" altLang="ja-JP" sz="2800" dirty="0" err="1">
                <a:cs typeface="Arial" pitchFamily="34" charset="0"/>
              </a:rPr>
              <a:t>ký</a:t>
            </a:r>
            <a:r>
              <a:rPr lang="en-US" altLang="ja-JP" sz="2800" dirty="0">
                <a:cs typeface="Arial" pitchFamily="34" charset="0"/>
              </a:rPr>
              <a:t> </a:t>
            </a:r>
            <a:r>
              <a:rPr lang="en-US" altLang="ja-JP" sz="2800" dirty="0" err="1">
                <a:cs typeface="Arial" pitchFamily="34" charset="0"/>
              </a:rPr>
              <a:t>sinh</a:t>
            </a:r>
            <a:r>
              <a:rPr lang="en-US" altLang="ja-JP" sz="2800" dirty="0">
                <a:cs typeface="Arial" pitchFamily="34" charset="0"/>
              </a:rPr>
              <a:t> </a:t>
            </a:r>
            <a:r>
              <a:rPr lang="en-US" altLang="ja-JP" sz="2800" dirty="0" err="1">
                <a:cs typeface="Arial" pitchFamily="34" charset="0"/>
              </a:rPr>
              <a:t>trùng</a:t>
            </a:r>
            <a:r>
              <a:rPr lang="en-US" altLang="ja-JP" sz="2800" dirty="0">
                <a:cs typeface="Arial" pitchFamily="34" charset="0"/>
              </a:rPr>
              <a:t>:</a:t>
            </a:r>
            <a:endParaRPr lang="ja-JP" altLang="ja-JP" sz="28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800" dirty="0" err="1">
                <a:cs typeface="Arial" pitchFamily="34" charset="0"/>
              </a:rPr>
              <a:t>Bệnh</a:t>
            </a:r>
            <a:r>
              <a:rPr lang="en-US" altLang="ja-JP" sz="2800" dirty="0">
                <a:cs typeface="Arial" pitchFamily="34" charset="0"/>
              </a:rPr>
              <a:t> do </a:t>
            </a:r>
            <a:r>
              <a:rPr lang="en-US" altLang="ja-JP" sz="2800" dirty="0" err="1">
                <a:cs typeface="Arial" pitchFamily="34" charset="0"/>
              </a:rPr>
              <a:t>Leptospira</a:t>
            </a:r>
            <a:endParaRPr lang="ja-JP" altLang="ja-JP" sz="28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800" dirty="0" err="1">
                <a:cs typeface="Arial" pitchFamily="34" charset="0"/>
              </a:rPr>
              <a:t>Bệnh</a:t>
            </a:r>
            <a:r>
              <a:rPr lang="en-US" altLang="ja-JP" sz="2800" dirty="0">
                <a:cs typeface="Arial" pitchFamily="34" charset="0"/>
              </a:rPr>
              <a:t> do </a:t>
            </a:r>
            <a:r>
              <a:rPr lang="en-US" altLang="ja-JP" sz="2800" dirty="0" err="1">
                <a:cs typeface="Arial" pitchFamily="34" charset="0"/>
              </a:rPr>
              <a:t>Ricketsia</a:t>
            </a:r>
            <a:endParaRPr lang="ja-JP" altLang="ja-JP" sz="2800" dirty="0">
              <a:cs typeface="Arial" pitchFamily="34" charset="0"/>
            </a:endParaRPr>
          </a:p>
          <a:p>
            <a:pPr marL="365760" indent="-256032" eaLnBrk="1" fontAlgn="auto" hangingPunct="1">
              <a:lnSpc>
                <a:spcPct val="150000"/>
              </a:lnSpc>
              <a:spcAft>
                <a:spcPts val="0"/>
              </a:spcAft>
              <a:buFont typeface="Wingdings 3"/>
              <a:buChar char=""/>
              <a:defRPr/>
            </a:pPr>
            <a:r>
              <a:rPr lang="en-US" altLang="ja-JP" sz="2800" dirty="0" err="1">
                <a:cs typeface="Arial" pitchFamily="34" charset="0"/>
              </a:rPr>
              <a:t>Nhiễm</a:t>
            </a:r>
            <a:r>
              <a:rPr lang="en-US" altLang="ja-JP" sz="2800" dirty="0">
                <a:cs typeface="Arial" pitchFamily="34" charset="0"/>
              </a:rPr>
              <a:t> </a:t>
            </a:r>
            <a:r>
              <a:rPr lang="en-US" altLang="ja-JP" sz="2800" dirty="0" err="1">
                <a:cs typeface="Arial" pitchFamily="34" charset="0"/>
              </a:rPr>
              <a:t>liên</a:t>
            </a:r>
            <a:r>
              <a:rPr lang="en-US" altLang="ja-JP" sz="2800" dirty="0">
                <a:cs typeface="Arial" pitchFamily="34" charset="0"/>
              </a:rPr>
              <a:t> </a:t>
            </a:r>
            <a:r>
              <a:rPr lang="en-US" altLang="ja-JP" sz="2800" dirty="0" err="1">
                <a:cs typeface="Arial" pitchFamily="34" charset="0"/>
              </a:rPr>
              <a:t>cầu</a:t>
            </a:r>
            <a:r>
              <a:rPr lang="en-US" altLang="ja-JP" sz="2800" dirty="0">
                <a:cs typeface="Arial" pitchFamily="34" charset="0"/>
              </a:rPr>
              <a:t> </a:t>
            </a:r>
            <a:r>
              <a:rPr lang="en-US" altLang="ja-JP" sz="2800" dirty="0" err="1">
                <a:cs typeface="Arial" pitchFamily="34" charset="0"/>
              </a:rPr>
              <a:t>nhóm</a:t>
            </a:r>
            <a:r>
              <a:rPr lang="en-US" altLang="ja-JP" sz="2800" dirty="0">
                <a:cs typeface="Arial" pitchFamily="34" charset="0"/>
              </a:rPr>
              <a:t> A.</a:t>
            </a:r>
            <a:endParaRPr lang="ja-JP" altLang="ja-JP" sz="2800" dirty="0">
              <a:cs typeface="Arial" pitchFamily="34" charset="0"/>
            </a:endParaRPr>
          </a:p>
          <a:p>
            <a:pPr marL="365760" indent="-256032" eaLnBrk="1" fontAlgn="auto" hangingPunct="1">
              <a:lnSpc>
                <a:spcPct val="150000"/>
              </a:lnSpc>
              <a:spcAft>
                <a:spcPts val="0"/>
              </a:spcAft>
              <a:buFont typeface="Wingdings 3"/>
              <a:buChar char=""/>
              <a:defRPr/>
            </a:pPr>
            <a:endParaRPr lang="ja-JP" altLang="en-US" sz="2800" dirty="0">
              <a:cs typeface="Arial" pitchFamily="34" charset="0"/>
            </a:endParaRPr>
          </a:p>
        </p:txBody>
      </p:sp>
      <p:sp>
        <p:nvSpPr>
          <p:cNvPr id="2" name="Title 1">
            <a:extLst>
              <a:ext uri="{FF2B5EF4-FFF2-40B4-BE49-F238E27FC236}">
                <a16:creationId xmlns:a16="http://schemas.microsoft.com/office/drawing/2014/main" xmlns="" id="{354F2855-E403-45F6-B738-A9FAB781523A}"/>
              </a:ext>
            </a:extLst>
          </p:cNvPr>
          <p:cNvSpPr>
            <a:spLocks noGrp="1"/>
          </p:cNvSpPr>
          <p:nvPr>
            <p:ph type="title"/>
          </p:nvPr>
        </p:nvSpPr>
        <p:spPr>
          <a:xfrm>
            <a:off x="1905000" y="0"/>
            <a:ext cx="6172200" cy="1143000"/>
          </a:xfrm>
        </p:spPr>
        <p:txBody>
          <a:bodyPr>
            <a:normAutofit/>
          </a:bodyPr>
          <a:lstStyle/>
          <a:p>
            <a:pPr eaLnBrk="1" fontAlgn="auto" hangingPunct="1">
              <a:spcAft>
                <a:spcPts val="0"/>
              </a:spcAft>
              <a:defRPr/>
            </a:pPr>
            <a:r>
              <a:rPr lang="en-GB" altLang="ja-JP" b="1" dirty="0" err="1">
                <a:solidFill>
                  <a:srgbClr val="800000"/>
                </a:solidFill>
                <a:effectLst/>
                <a:latin typeface="+mn-lt"/>
                <a:cs typeface="Arial" pitchFamily="34" charset="0"/>
              </a:rPr>
              <a:t>Chẩn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đoán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phân</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biệt</a:t>
            </a:r>
            <a:r>
              <a:rPr lang="en-GB" altLang="ja-JP" b="1" dirty="0">
                <a:solidFill>
                  <a:srgbClr val="800000"/>
                </a:solidFill>
                <a:effectLst/>
                <a:latin typeface="+mn-lt"/>
                <a:cs typeface="Arial" pitchFamily="34" charset="0"/>
              </a:rPr>
              <a:t> (2)</a:t>
            </a:r>
            <a:endParaRPr lang="ja-JP" altLang="en-US" b="1" dirty="0">
              <a:solidFill>
                <a:srgbClr val="800000"/>
              </a:solidFill>
              <a:effectLst/>
              <a:latin typeface="+mn-lt"/>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48D6A1E9-8217-4DD2-A0F6-F8255A02F0C3}"/>
              </a:ext>
            </a:extLst>
          </p:cNvPr>
          <p:cNvSpPr>
            <a:spLocks noGrp="1" noChangeArrowheads="1"/>
          </p:cNvSpPr>
          <p:nvPr>
            <p:ph type="title"/>
          </p:nvPr>
        </p:nvSpPr>
        <p:spPr>
          <a:xfrm>
            <a:off x="1200373" y="301532"/>
            <a:ext cx="7943627" cy="1143000"/>
          </a:xfrm>
        </p:spPr>
        <p:txBody>
          <a:bodyPr>
            <a:normAutofit/>
          </a:bodyPr>
          <a:lstStyle/>
          <a:p>
            <a:pPr eaLnBrk="1" hangingPunct="1">
              <a:defRPr/>
            </a:pPr>
            <a:r>
              <a:rPr lang="en-US" sz="3200" b="1" dirty="0">
                <a:solidFill>
                  <a:srgbClr val="800000"/>
                </a:solidFill>
                <a:latin typeface="+mn-lt"/>
                <a:cs typeface="Arial" panose="020B0604020202020204" pitchFamily="34" charset="0"/>
              </a:rPr>
              <a:t>CĐ </a:t>
            </a:r>
            <a:r>
              <a:rPr lang="en-US" sz="3200" b="1" dirty="0" err="1">
                <a:solidFill>
                  <a:srgbClr val="800000"/>
                </a:solidFill>
                <a:latin typeface="+mn-lt"/>
                <a:cs typeface="Arial" panose="020B0604020202020204" pitchFamily="34" charset="0"/>
              </a:rPr>
              <a:t>phân</a:t>
            </a:r>
            <a:r>
              <a:rPr lang="en-US" sz="3200" b="1" dirty="0">
                <a:solidFill>
                  <a:srgbClr val="800000"/>
                </a:solidFill>
                <a:latin typeface="+mn-lt"/>
                <a:cs typeface="Arial" panose="020B0604020202020204" pitchFamily="34" charset="0"/>
              </a:rPr>
              <a:t> </a:t>
            </a:r>
            <a:r>
              <a:rPr lang="en-US" sz="3200" b="1" dirty="0" err="1">
                <a:solidFill>
                  <a:srgbClr val="800000"/>
                </a:solidFill>
                <a:latin typeface="+mn-lt"/>
                <a:cs typeface="Arial" panose="020B0604020202020204" pitchFamily="34" charset="0"/>
              </a:rPr>
              <a:t>biệt</a:t>
            </a:r>
            <a:r>
              <a:rPr lang="en-US" sz="3200" b="1" dirty="0">
                <a:solidFill>
                  <a:srgbClr val="800000"/>
                </a:solidFill>
                <a:latin typeface="+mn-lt"/>
                <a:cs typeface="Arial" panose="020B0604020202020204" pitchFamily="34" charset="0"/>
              </a:rPr>
              <a:t>: NGUYÊN NHÂN GÂY ĐẦU NHỎ (1)</a:t>
            </a:r>
          </a:p>
        </p:txBody>
      </p:sp>
      <p:sp>
        <p:nvSpPr>
          <p:cNvPr id="34819" name="Rectangle 3">
            <a:extLst>
              <a:ext uri="{FF2B5EF4-FFF2-40B4-BE49-F238E27FC236}">
                <a16:creationId xmlns:a16="http://schemas.microsoft.com/office/drawing/2014/main" xmlns="" id="{8BF5D99B-95C8-4A50-8BF9-3BF1ABA2FDB5}"/>
              </a:ext>
            </a:extLst>
          </p:cNvPr>
          <p:cNvSpPr>
            <a:spLocks noGrp="1" noChangeArrowheads="1"/>
          </p:cNvSpPr>
          <p:nvPr>
            <p:ph type="body" idx="1"/>
          </p:nvPr>
        </p:nvSpPr>
        <p:spPr/>
        <p:txBody>
          <a:bodyPr>
            <a:normAutofit/>
          </a:bodyPr>
          <a:lstStyle/>
          <a:p>
            <a:pPr eaLnBrk="1" hangingPunct="1"/>
            <a:r>
              <a:rPr lang="en-US" altLang="en-US" sz="2800" b="1" i="1" dirty="0" err="1">
                <a:cs typeface="Arial" panose="020B0604020202020204" pitchFamily="34" charset="0"/>
              </a:rPr>
              <a:t>Các</a:t>
            </a:r>
            <a:r>
              <a:rPr lang="en-US" altLang="en-US" sz="2800" b="1" i="1" dirty="0">
                <a:cs typeface="Arial" panose="020B0604020202020204" pitchFamily="34" charset="0"/>
              </a:rPr>
              <a:t> </a:t>
            </a:r>
            <a:r>
              <a:rPr lang="en-US" altLang="en-US" sz="2800" b="1" i="1" dirty="0" err="1">
                <a:cs typeface="Arial" panose="020B0604020202020204" pitchFamily="34" charset="0"/>
              </a:rPr>
              <a:t>nguyên</a:t>
            </a:r>
            <a:r>
              <a:rPr lang="en-US" altLang="en-US" sz="2800" b="1" i="1" dirty="0">
                <a:cs typeface="Arial" panose="020B0604020202020204" pitchFamily="34" charset="0"/>
              </a:rPr>
              <a:t> </a:t>
            </a:r>
            <a:r>
              <a:rPr lang="en-US" altLang="en-US" sz="2800" b="1" i="1" dirty="0" err="1">
                <a:cs typeface="Arial" panose="020B0604020202020204" pitchFamily="34" charset="0"/>
              </a:rPr>
              <a:t>nhân</a:t>
            </a:r>
            <a:r>
              <a:rPr lang="en-US" altLang="en-US" sz="2800" b="1" i="1" dirty="0">
                <a:cs typeface="Arial" panose="020B0604020202020204" pitchFamily="34" charset="0"/>
              </a:rPr>
              <a:t> </a:t>
            </a:r>
            <a:r>
              <a:rPr lang="en-US" altLang="en-US" sz="2800" b="1" i="1" dirty="0" err="1">
                <a:cs typeface="Arial" panose="020B0604020202020204" pitchFamily="34" charset="0"/>
              </a:rPr>
              <a:t>nhiễm</a:t>
            </a:r>
            <a:r>
              <a:rPr lang="en-US" altLang="en-US" sz="2800" b="1" i="1" dirty="0">
                <a:cs typeface="Arial" panose="020B0604020202020204" pitchFamily="34" charset="0"/>
              </a:rPr>
              <a:t> </a:t>
            </a:r>
            <a:r>
              <a:rPr lang="en-US" altLang="en-US" sz="2800" b="1" i="1" dirty="0" err="1">
                <a:cs typeface="Arial" panose="020B0604020202020204" pitchFamily="34" charset="0"/>
              </a:rPr>
              <a:t>độc</a:t>
            </a:r>
            <a:r>
              <a:rPr lang="en-US" altLang="en-US" sz="2800" dirty="0">
                <a:cs typeface="Arial" panose="020B0604020202020204" pitchFamily="34" charset="0"/>
              </a:rPr>
              <a:t> </a:t>
            </a:r>
          </a:p>
          <a:p>
            <a:pPr eaLnBrk="1" hangingPunct="1">
              <a:buFontTx/>
              <a:buNone/>
            </a:pPr>
            <a:r>
              <a:rPr lang="en-US" altLang="en-US" sz="2800" dirty="0">
                <a:cs typeface="Arial" panose="020B0604020202020204" pitchFamily="34" charset="0"/>
              </a:rPr>
              <a:t>- Do </a:t>
            </a:r>
            <a:r>
              <a:rPr lang="en-US" altLang="en-US" sz="2800" dirty="0" err="1">
                <a:cs typeface="Arial" panose="020B0604020202020204" pitchFamily="34" charset="0"/>
              </a:rPr>
              <a:t>chiếu</a:t>
            </a:r>
            <a:r>
              <a:rPr lang="en-US" altLang="en-US" sz="2800" dirty="0">
                <a:cs typeface="Arial" panose="020B0604020202020204" pitchFamily="34" charset="0"/>
              </a:rPr>
              <a:t> </a:t>
            </a:r>
            <a:r>
              <a:rPr lang="en-US" altLang="en-US" sz="2800" dirty="0" err="1">
                <a:cs typeface="Arial" panose="020B0604020202020204" pitchFamily="34" charset="0"/>
              </a:rPr>
              <a:t>xạ</a:t>
            </a:r>
            <a:endParaRPr lang="en-US" altLang="en-US" sz="2800" dirty="0">
              <a:cs typeface="Arial" panose="020B0604020202020204" pitchFamily="34" charset="0"/>
            </a:endParaRPr>
          </a:p>
          <a:p>
            <a:pPr eaLnBrk="1" hangingPunct="1">
              <a:buFontTx/>
              <a:buNone/>
            </a:pPr>
            <a:r>
              <a:rPr lang="en-US" altLang="en-US" sz="2800" dirty="0">
                <a:cs typeface="Arial" panose="020B0604020202020204" pitchFamily="34" charset="0"/>
              </a:rPr>
              <a:t>- </a:t>
            </a:r>
            <a:r>
              <a:rPr lang="en-US" altLang="en-US" sz="2800" dirty="0" err="1">
                <a:cs typeface="Arial" panose="020B0604020202020204" pitchFamily="34" charset="0"/>
              </a:rPr>
              <a:t>Hội</a:t>
            </a:r>
            <a:r>
              <a:rPr lang="en-US" altLang="en-US" sz="2800" dirty="0">
                <a:cs typeface="Arial" panose="020B0604020202020204" pitchFamily="34" charset="0"/>
              </a:rPr>
              <a:t> </a:t>
            </a:r>
            <a:r>
              <a:rPr lang="en-US" altLang="en-US" sz="2800" dirty="0" err="1">
                <a:cs typeface="Arial" panose="020B0604020202020204" pitchFamily="34" charset="0"/>
              </a:rPr>
              <a:t>chứng</a:t>
            </a:r>
            <a:r>
              <a:rPr lang="en-US" altLang="en-US" sz="2800" dirty="0">
                <a:cs typeface="Arial" panose="020B0604020202020204" pitchFamily="34" charset="0"/>
              </a:rPr>
              <a:t> </a:t>
            </a:r>
            <a:r>
              <a:rPr lang="en-US" altLang="en-US" sz="2800" dirty="0" err="1">
                <a:cs typeface="Arial" panose="020B0604020202020204" pitchFamily="34" charset="0"/>
              </a:rPr>
              <a:t>nghiện</a:t>
            </a:r>
            <a:r>
              <a:rPr lang="en-US" altLang="en-US" sz="2800" dirty="0">
                <a:cs typeface="Arial" panose="020B0604020202020204" pitchFamily="34" charset="0"/>
              </a:rPr>
              <a:t> </a:t>
            </a:r>
            <a:r>
              <a:rPr lang="en-US" altLang="en-US" sz="2800" dirty="0" err="1">
                <a:cs typeface="Arial" panose="020B0604020202020204" pitchFamily="34" charset="0"/>
              </a:rPr>
              <a:t>rượu</a:t>
            </a:r>
            <a:endParaRPr lang="en-US" altLang="en-US" sz="2800" dirty="0">
              <a:cs typeface="Arial" panose="020B0604020202020204" pitchFamily="34" charset="0"/>
            </a:endParaRPr>
          </a:p>
          <a:p>
            <a:pPr eaLnBrk="1" hangingPunct="1">
              <a:buFontTx/>
              <a:buNone/>
            </a:pPr>
            <a:r>
              <a:rPr lang="en-US" altLang="en-US" sz="2800" dirty="0">
                <a:cs typeface="Arial" panose="020B0604020202020204" pitchFamily="34" charset="0"/>
              </a:rPr>
              <a:t>- </a:t>
            </a:r>
            <a:r>
              <a:rPr lang="en-US" altLang="en-US" sz="2800" dirty="0" err="1">
                <a:cs typeface="Arial" panose="020B0604020202020204" pitchFamily="34" charset="0"/>
              </a:rPr>
              <a:t>Sử</a:t>
            </a:r>
            <a:r>
              <a:rPr lang="en-US" altLang="en-US" sz="2800" dirty="0">
                <a:cs typeface="Arial" panose="020B0604020202020204" pitchFamily="34" charset="0"/>
              </a:rPr>
              <a:t> </a:t>
            </a:r>
            <a:r>
              <a:rPr lang="en-US" altLang="en-US" sz="2800" dirty="0" err="1">
                <a:cs typeface="Arial" panose="020B0604020202020204" pitchFamily="34" charset="0"/>
              </a:rPr>
              <a:t>dụng</a:t>
            </a:r>
            <a:r>
              <a:rPr lang="en-US" altLang="en-US" sz="2800" dirty="0">
                <a:cs typeface="Arial" panose="020B0604020202020204" pitchFamily="34" charset="0"/>
              </a:rPr>
              <a:t> </a:t>
            </a:r>
            <a:r>
              <a:rPr lang="en-US" altLang="en-US" sz="2800" dirty="0" err="1">
                <a:cs typeface="Arial" panose="020B0604020202020204" pitchFamily="34" charset="0"/>
              </a:rPr>
              <a:t>amonopterine</a:t>
            </a:r>
            <a:endParaRPr lang="en-US" altLang="en-US" sz="2800" dirty="0">
              <a:cs typeface="Arial" panose="020B0604020202020204" pitchFamily="34" charset="0"/>
            </a:endParaRPr>
          </a:p>
          <a:p>
            <a:pPr eaLnBrk="1" hangingPunct="1">
              <a:buFontTx/>
              <a:buNone/>
            </a:pPr>
            <a:r>
              <a:rPr lang="en-US" altLang="en-US" sz="2800" dirty="0">
                <a:cs typeface="Arial" panose="020B0604020202020204" pitchFamily="34" charset="0"/>
              </a:rPr>
              <a:t>- </a:t>
            </a:r>
            <a:r>
              <a:rPr lang="en-US" altLang="en-US" sz="2800" dirty="0" err="1">
                <a:cs typeface="Arial" panose="020B0604020202020204" pitchFamily="34" charset="0"/>
              </a:rPr>
              <a:t>Hội</a:t>
            </a:r>
            <a:r>
              <a:rPr lang="en-US" altLang="en-US" sz="2800" dirty="0">
                <a:cs typeface="Arial" panose="020B0604020202020204" pitchFamily="34" charset="0"/>
              </a:rPr>
              <a:t> </a:t>
            </a:r>
            <a:r>
              <a:rPr lang="en-US" altLang="en-US" sz="2800" dirty="0" err="1">
                <a:cs typeface="Arial" panose="020B0604020202020204" pitchFamily="34" charset="0"/>
              </a:rPr>
              <a:t>chứng</a:t>
            </a:r>
            <a:r>
              <a:rPr lang="en-US" altLang="en-US" sz="2800" dirty="0">
                <a:cs typeface="Arial" panose="020B0604020202020204" pitchFamily="34" charset="0"/>
              </a:rPr>
              <a:t> </a:t>
            </a:r>
            <a:r>
              <a:rPr lang="en-US" altLang="en-US" sz="2800" dirty="0" err="1">
                <a:cs typeface="Arial" panose="020B0604020202020204" pitchFamily="34" charset="0"/>
              </a:rPr>
              <a:t>Phenylcetone</a:t>
            </a:r>
            <a:r>
              <a:rPr lang="en-US" altLang="en-US" sz="2800" dirty="0">
                <a:cs typeface="Arial" panose="020B0604020202020204" pitchFamily="34" charset="0"/>
              </a:rPr>
              <a:t> </a:t>
            </a:r>
            <a:r>
              <a:rPr lang="en-US" altLang="en-US" sz="2800" dirty="0" err="1">
                <a:cs typeface="Arial" panose="020B0604020202020204" pitchFamily="34" charset="0"/>
              </a:rPr>
              <a:t>niệu</a:t>
            </a:r>
            <a:r>
              <a:rPr lang="en-US" altLang="en-US" sz="2800" dirty="0">
                <a:cs typeface="Arial" panose="020B0604020202020204" pitchFamily="34" charset="0"/>
              </a:rPr>
              <a:t> </a:t>
            </a:r>
            <a:r>
              <a:rPr lang="en-US" altLang="en-US" sz="2800" dirty="0" err="1">
                <a:cs typeface="Arial" panose="020B0604020202020204" pitchFamily="34" charset="0"/>
              </a:rPr>
              <a:t>của</a:t>
            </a:r>
            <a:r>
              <a:rPr lang="en-US" altLang="en-US" sz="2800" dirty="0">
                <a:cs typeface="Arial" panose="020B0604020202020204" pitchFamily="34" charset="0"/>
              </a:rPr>
              <a:t> </a:t>
            </a:r>
            <a:r>
              <a:rPr lang="en-US" altLang="en-US" sz="2800" dirty="0" err="1">
                <a:cs typeface="Arial" panose="020B0604020202020204" pitchFamily="34" charset="0"/>
              </a:rPr>
              <a:t>mẹ</a:t>
            </a:r>
            <a:endParaRPr lang="en-US" altLang="en-US" sz="2800" dirty="0">
              <a:cs typeface="Arial" panose="020B0604020202020204" pitchFamily="34" charset="0"/>
            </a:endParaRPr>
          </a:p>
          <a:p>
            <a:pPr eaLnBrk="1" hangingPunct="1">
              <a:buFontTx/>
              <a:buNone/>
            </a:pPr>
            <a:r>
              <a:rPr lang="en-US" altLang="en-US" sz="2800" dirty="0">
                <a:cs typeface="Arial" panose="020B0604020202020204" pitchFamily="34" charset="0"/>
              </a:rPr>
              <a:t>- </a:t>
            </a:r>
            <a:r>
              <a:rPr lang="en-US" altLang="en-US" sz="2800" dirty="0" err="1">
                <a:cs typeface="Arial" panose="020B0604020202020204" pitchFamily="34" charset="0"/>
              </a:rPr>
              <a:t>Ngạt</a:t>
            </a:r>
            <a:r>
              <a:rPr lang="en-US" altLang="en-US" sz="2800" dirty="0">
                <a:cs typeface="Arial" panose="020B0604020202020204" pitchFamily="34" charset="0"/>
              </a:rPr>
              <a:t> </a:t>
            </a:r>
            <a:r>
              <a:rPr lang="en-US" altLang="en-US" sz="2800" dirty="0" err="1">
                <a:cs typeface="Arial" panose="020B0604020202020204" pitchFamily="34" charset="0"/>
              </a:rPr>
              <a:t>người</a:t>
            </a:r>
            <a:r>
              <a:rPr lang="en-US" altLang="en-US" sz="2800" dirty="0">
                <a:cs typeface="Arial" panose="020B0604020202020204" pitchFamily="34" charset="0"/>
              </a:rPr>
              <a:t> </a:t>
            </a:r>
            <a:r>
              <a:rPr lang="en-US" altLang="en-US" sz="2800" dirty="0" err="1">
                <a:cs typeface="Arial" panose="020B0604020202020204" pitchFamily="34" charset="0"/>
              </a:rPr>
              <a:t>mẹ</a:t>
            </a:r>
            <a:r>
              <a:rPr lang="en-US" altLang="en-US" sz="2800" dirty="0">
                <a:cs typeface="Arial" panose="020B0604020202020204" pitchFamily="34"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D0F9FA42-1CBB-4031-82EF-19C142D3843C}"/>
              </a:ext>
            </a:extLst>
          </p:cNvPr>
          <p:cNvSpPr>
            <a:spLocks noGrp="1" noChangeArrowheads="1"/>
          </p:cNvSpPr>
          <p:nvPr>
            <p:ph type="title"/>
          </p:nvPr>
        </p:nvSpPr>
        <p:spPr/>
        <p:txBody>
          <a:bodyPr>
            <a:normAutofit/>
          </a:bodyPr>
          <a:lstStyle/>
          <a:p>
            <a:pPr eaLnBrk="1" hangingPunct="1">
              <a:defRPr/>
            </a:pPr>
            <a:r>
              <a:rPr lang="en-US" sz="3600" b="1" dirty="0">
                <a:solidFill>
                  <a:srgbClr val="800000"/>
                </a:solidFill>
                <a:latin typeface="+mn-lt"/>
                <a:cs typeface="Arial" panose="020B0604020202020204" pitchFamily="34" charset="0"/>
              </a:rPr>
              <a:t>NGUYÊN NHÂN GÂY ĐẦU NHỎ (2)</a:t>
            </a:r>
          </a:p>
        </p:txBody>
      </p:sp>
      <p:sp>
        <p:nvSpPr>
          <p:cNvPr id="35843" name="Rectangle 3">
            <a:extLst>
              <a:ext uri="{FF2B5EF4-FFF2-40B4-BE49-F238E27FC236}">
                <a16:creationId xmlns:a16="http://schemas.microsoft.com/office/drawing/2014/main" xmlns="" id="{3E38E39F-1968-4CF1-96B6-93DB9CF12E6C}"/>
              </a:ext>
            </a:extLst>
          </p:cNvPr>
          <p:cNvSpPr>
            <a:spLocks noChangeArrowheads="1"/>
          </p:cNvSpPr>
          <p:nvPr/>
        </p:nvSpPr>
        <p:spPr bwMode="auto">
          <a:xfrm>
            <a:off x="609600" y="1676400"/>
            <a:ext cx="75438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255588">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eaLnBrk="1" hangingPunct="1">
              <a:buClr>
                <a:srgbClr val="2DA2BF"/>
              </a:buClr>
            </a:pPr>
            <a:r>
              <a:rPr lang="en-US" altLang="en-US" b="1" i="1" dirty="0" err="1">
                <a:solidFill>
                  <a:srgbClr val="000000"/>
                </a:solidFill>
                <a:latin typeface="+mn-lt"/>
                <a:cs typeface="Arial" panose="020B0604020202020204" pitchFamily="34" charset="0"/>
              </a:rPr>
              <a:t>Nguyên</a:t>
            </a:r>
            <a:r>
              <a:rPr lang="en-US" altLang="en-US" b="1" i="1" dirty="0">
                <a:solidFill>
                  <a:srgbClr val="000000"/>
                </a:solidFill>
                <a:latin typeface="+mn-lt"/>
                <a:cs typeface="Arial" panose="020B0604020202020204" pitchFamily="34" charset="0"/>
              </a:rPr>
              <a:t> </a:t>
            </a:r>
            <a:r>
              <a:rPr lang="en-US" altLang="en-US" b="1" i="1" dirty="0" err="1">
                <a:solidFill>
                  <a:srgbClr val="000000"/>
                </a:solidFill>
                <a:latin typeface="+mn-lt"/>
                <a:cs typeface="Arial" panose="020B0604020202020204" pitchFamily="34" charset="0"/>
              </a:rPr>
              <a:t>nhân</a:t>
            </a:r>
            <a:r>
              <a:rPr lang="en-US" altLang="en-US" b="1" i="1" dirty="0">
                <a:solidFill>
                  <a:srgbClr val="000000"/>
                </a:solidFill>
                <a:latin typeface="+mn-lt"/>
                <a:cs typeface="Arial" panose="020B0604020202020204" pitchFamily="34" charset="0"/>
              </a:rPr>
              <a:t> </a:t>
            </a:r>
            <a:r>
              <a:rPr lang="en-US" altLang="en-US" b="1" i="1" dirty="0" err="1">
                <a:solidFill>
                  <a:srgbClr val="000000"/>
                </a:solidFill>
                <a:latin typeface="+mn-lt"/>
                <a:cs typeface="Arial" panose="020B0604020202020204" pitchFamily="34" charset="0"/>
              </a:rPr>
              <a:t>nhiễm</a:t>
            </a:r>
            <a:r>
              <a:rPr lang="en-US" altLang="en-US" b="1" i="1" dirty="0">
                <a:solidFill>
                  <a:srgbClr val="000000"/>
                </a:solidFill>
                <a:latin typeface="+mn-lt"/>
                <a:cs typeface="Arial" panose="020B0604020202020204" pitchFamily="34" charset="0"/>
              </a:rPr>
              <a:t> </a:t>
            </a:r>
            <a:r>
              <a:rPr lang="en-US" altLang="en-US" b="1" i="1" dirty="0" err="1">
                <a:solidFill>
                  <a:srgbClr val="000000"/>
                </a:solidFill>
                <a:latin typeface="+mn-lt"/>
                <a:cs typeface="Arial" panose="020B0604020202020204" pitchFamily="34" charset="0"/>
              </a:rPr>
              <a:t>trùng</a:t>
            </a:r>
            <a:r>
              <a:rPr lang="en-US" altLang="en-US" dirty="0">
                <a:solidFill>
                  <a:srgbClr val="000000"/>
                </a:solidFill>
                <a:latin typeface="+mn-lt"/>
                <a:cs typeface="Arial" panose="020B0604020202020204" pitchFamily="34" charset="0"/>
              </a:rPr>
              <a:t> </a:t>
            </a:r>
          </a:p>
          <a:p>
            <a:pPr eaLnBrk="1" hangingPunct="1">
              <a:buClr>
                <a:srgbClr val="2DA2BF"/>
              </a:buClr>
              <a:buFontTx/>
              <a:buNone/>
            </a:pP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Nhiễm</a:t>
            </a: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trùng</a:t>
            </a:r>
            <a:r>
              <a:rPr lang="en-US" altLang="en-US" dirty="0">
                <a:solidFill>
                  <a:srgbClr val="000000"/>
                </a:solidFill>
                <a:latin typeface="+mn-lt"/>
                <a:cs typeface="Arial" panose="020B0604020202020204" pitchFamily="34" charset="0"/>
              </a:rPr>
              <a:t> Rubella</a:t>
            </a:r>
          </a:p>
          <a:p>
            <a:pPr eaLnBrk="1" hangingPunct="1">
              <a:buClr>
                <a:srgbClr val="2DA2BF"/>
              </a:buClr>
              <a:buFontTx/>
              <a:buNone/>
            </a:pP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Nhiễm</a:t>
            </a: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trùng</a:t>
            </a:r>
            <a:r>
              <a:rPr lang="en-US" altLang="en-US" dirty="0">
                <a:solidFill>
                  <a:srgbClr val="000000"/>
                </a:solidFill>
                <a:latin typeface="+mn-lt"/>
                <a:cs typeface="Arial" panose="020B0604020202020204" pitchFamily="34" charset="0"/>
              </a:rPr>
              <a:t> CMV</a:t>
            </a:r>
          </a:p>
          <a:p>
            <a:pPr eaLnBrk="1" hangingPunct="1">
              <a:buClr>
                <a:srgbClr val="2DA2BF"/>
              </a:buClr>
              <a:buFontTx/>
              <a:buNone/>
            </a:pP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Nhiễm</a:t>
            </a: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trùng</a:t>
            </a:r>
            <a:r>
              <a:rPr lang="en-US" altLang="en-US" dirty="0">
                <a:solidFill>
                  <a:srgbClr val="000000"/>
                </a:solidFill>
                <a:latin typeface="+mn-lt"/>
                <a:cs typeface="Arial" panose="020B0604020202020204" pitchFamily="34" charset="0"/>
              </a:rPr>
              <a:t> </a:t>
            </a:r>
            <a:r>
              <a:rPr lang="en-US" altLang="en-US" dirty="0" err="1">
                <a:solidFill>
                  <a:srgbClr val="000000"/>
                </a:solidFill>
                <a:latin typeface="+mn-lt"/>
                <a:cs typeface="Arial" panose="020B0604020202020204" pitchFamily="34" charset="0"/>
              </a:rPr>
              <a:t>Toxplasma</a:t>
            </a:r>
            <a:r>
              <a:rPr lang="en-US" altLang="en-US" dirty="0">
                <a:solidFill>
                  <a:srgbClr val="000000"/>
                </a:solidFill>
                <a:latin typeface="+mn-lt"/>
                <a:cs typeface="Arial" panose="020B0604020202020204" pitchFamily="34"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5147BCC4-C75E-4481-880C-80C364685B43}"/>
              </a:ext>
            </a:extLst>
          </p:cNvPr>
          <p:cNvSpPr>
            <a:spLocks noGrp="1" noChangeArrowheads="1"/>
          </p:cNvSpPr>
          <p:nvPr>
            <p:ph type="title"/>
          </p:nvPr>
        </p:nvSpPr>
        <p:spPr/>
        <p:txBody>
          <a:bodyPr>
            <a:normAutofit/>
          </a:bodyPr>
          <a:lstStyle/>
          <a:p>
            <a:pPr>
              <a:defRPr/>
            </a:pPr>
            <a:r>
              <a:rPr lang="en-US" sz="3200" b="1" dirty="0">
                <a:solidFill>
                  <a:srgbClr val="800000"/>
                </a:solidFill>
                <a:cs typeface="Arial" panose="020B0604020202020204" pitchFamily="34" charset="0"/>
              </a:rPr>
              <a:t> CĐ </a:t>
            </a:r>
            <a:r>
              <a:rPr lang="en-US" sz="3200" b="1" dirty="0" err="1">
                <a:solidFill>
                  <a:srgbClr val="800000"/>
                </a:solidFill>
                <a:cs typeface="Arial" panose="020B0604020202020204" pitchFamily="34" charset="0"/>
              </a:rPr>
              <a:t>phân</a:t>
            </a:r>
            <a:r>
              <a:rPr lang="en-US" sz="3200" b="1" dirty="0">
                <a:solidFill>
                  <a:srgbClr val="800000"/>
                </a:solidFill>
                <a:cs typeface="Arial" panose="020B0604020202020204" pitchFamily="34" charset="0"/>
              </a:rPr>
              <a:t> </a:t>
            </a:r>
            <a:r>
              <a:rPr lang="en-US" sz="3200" b="1" dirty="0" err="1">
                <a:solidFill>
                  <a:srgbClr val="800000"/>
                </a:solidFill>
                <a:cs typeface="Arial" panose="020B0604020202020204" pitchFamily="34" charset="0"/>
              </a:rPr>
              <a:t>biệt</a:t>
            </a:r>
            <a:r>
              <a:rPr lang="en-US" sz="3200" b="1" dirty="0">
                <a:solidFill>
                  <a:srgbClr val="800000"/>
                </a:solidFill>
                <a:cs typeface="Arial" panose="020B0604020202020204" pitchFamily="34" charset="0"/>
              </a:rPr>
              <a:t>: NGUYÊN NHÂN GÂY ĐẦU NHỎ (1)</a:t>
            </a:r>
            <a:endParaRPr lang="en-US" sz="3200" dirty="0">
              <a:latin typeface="Arial" panose="020B0604020202020204" pitchFamily="34" charset="0"/>
              <a:cs typeface="Arial" panose="020B0604020202020204" pitchFamily="34" charset="0"/>
            </a:endParaRPr>
          </a:p>
        </p:txBody>
      </p:sp>
      <p:sp>
        <p:nvSpPr>
          <p:cNvPr id="36867" name="Rectangle 3">
            <a:extLst>
              <a:ext uri="{FF2B5EF4-FFF2-40B4-BE49-F238E27FC236}">
                <a16:creationId xmlns:a16="http://schemas.microsoft.com/office/drawing/2014/main" xmlns="" id="{D5507E68-A6F7-41CD-B697-941B9BDC4C73}"/>
              </a:ext>
            </a:extLst>
          </p:cNvPr>
          <p:cNvSpPr txBox="1">
            <a:spLocks noChangeArrowheads="1"/>
          </p:cNvSpPr>
          <p:nvPr/>
        </p:nvSpPr>
        <p:spPr bwMode="auto">
          <a:xfrm>
            <a:off x="152400" y="1417638"/>
            <a:ext cx="8991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620713" indent="-22860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858838"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1430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13716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1828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286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2743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2004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eaLnBrk="1" hangingPunct="1"/>
            <a:r>
              <a:rPr lang="en-US" altLang="en-US" sz="2800" b="1" i="1" dirty="0" err="1">
                <a:latin typeface="+mn-lt"/>
                <a:cs typeface="Arial" panose="020B0604020202020204" pitchFamily="34" charset="0"/>
              </a:rPr>
              <a:t>Nguyên</a:t>
            </a:r>
            <a:r>
              <a:rPr lang="en-US" altLang="en-US" sz="2800" b="1" i="1" dirty="0">
                <a:latin typeface="+mn-lt"/>
                <a:cs typeface="Arial" panose="020B0604020202020204" pitchFamily="34" charset="0"/>
              </a:rPr>
              <a:t> </a:t>
            </a:r>
            <a:r>
              <a:rPr lang="en-US" altLang="en-US" sz="2800" b="1" i="1" dirty="0" err="1">
                <a:latin typeface="+mn-lt"/>
                <a:cs typeface="Arial" panose="020B0604020202020204" pitchFamily="34" charset="0"/>
              </a:rPr>
              <a:t>nhân</a:t>
            </a:r>
            <a:r>
              <a:rPr lang="en-US" altLang="en-US" sz="2800" b="1" i="1" dirty="0">
                <a:latin typeface="+mn-lt"/>
                <a:cs typeface="Arial" panose="020B0604020202020204" pitchFamily="34" charset="0"/>
              </a:rPr>
              <a:t> </a:t>
            </a:r>
            <a:r>
              <a:rPr lang="en-US" altLang="en-US" sz="2800" b="1" i="1" dirty="0" err="1">
                <a:latin typeface="+mn-lt"/>
                <a:cs typeface="Arial" panose="020B0604020202020204" pitchFamily="34" charset="0"/>
              </a:rPr>
              <a:t>nhiễm</a:t>
            </a:r>
            <a:r>
              <a:rPr lang="en-US" altLang="en-US" sz="2800" b="1" i="1" dirty="0">
                <a:latin typeface="+mn-lt"/>
                <a:cs typeface="Arial" panose="020B0604020202020204" pitchFamily="34" charset="0"/>
              </a:rPr>
              <a:t> </a:t>
            </a:r>
            <a:r>
              <a:rPr lang="en-US" altLang="en-US" sz="2800" b="1" i="1" dirty="0" err="1">
                <a:latin typeface="+mn-lt"/>
                <a:cs typeface="Arial" panose="020B0604020202020204" pitchFamily="34" charset="0"/>
              </a:rPr>
              <a:t>sắc</a:t>
            </a:r>
            <a:r>
              <a:rPr lang="en-US" altLang="en-US" sz="2800" b="1" i="1" dirty="0">
                <a:latin typeface="+mn-lt"/>
                <a:cs typeface="Arial" panose="020B0604020202020204" pitchFamily="34" charset="0"/>
              </a:rPr>
              <a:t> </a:t>
            </a:r>
            <a:r>
              <a:rPr lang="en-US" altLang="en-US" sz="2800" b="1" i="1" dirty="0" err="1">
                <a:latin typeface="+mn-lt"/>
                <a:cs typeface="Arial" panose="020B0604020202020204" pitchFamily="34" charset="0"/>
              </a:rPr>
              <a:t>thể</a:t>
            </a:r>
            <a:r>
              <a:rPr lang="en-US" altLang="en-US" sz="2800" dirty="0">
                <a:latin typeface="+mn-lt"/>
                <a:cs typeface="Arial" panose="020B0604020202020204" pitchFamily="34" charset="0"/>
              </a:rPr>
              <a:t> </a:t>
            </a:r>
          </a:p>
          <a:p>
            <a:pPr eaLnBrk="1" hangingPunct="1">
              <a:buFontTx/>
              <a:buNone/>
            </a:pP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Gặp</a:t>
            </a:r>
            <a:r>
              <a:rPr lang="en-US" altLang="en-US" sz="2800" dirty="0">
                <a:latin typeface="+mn-lt"/>
                <a:cs typeface="Arial" panose="020B0604020202020204" pitchFamily="34" charset="0"/>
              </a:rPr>
              <a:t> ở 23% </a:t>
            </a:r>
            <a:r>
              <a:rPr lang="en-US" altLang="en-US" sz="2800" dirty="0" err="1">
                <a:latin typeface="+mn-lt"/>
                <a:cs typeface="Arial" panose="020B0604020202020204" pitchFamily="34" charset="0"/>
              </a:rPr>
              <a:t>số</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trường</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hợp</a:t>
            </a:r>
            <a:r>
              <a:rPr lang="en-US" altLang="en-US" sz="2800" dirty="0">
                <a:latin typeface="+mn-lt"/>
                <a:cs typeface="Arial" panose="020B0604020202020204" pitchFamily="34" charset="0"/>
              </a:rPr>
              <a:t> </a:t>
            </a:r>
          </a:p>
          <a:p>
            <a:pPr eaLnBrk="1" hangingPunct="1">
              <a:buFontTx/>
              <a:buNone/>
            </a:pPr>
            <a:r>
              <a:rPr lang="en-US" altLang="en-US" sz="2800" dirty="0">
                <a:latin typeface="+mn-lt"/>
                <a:cs typeface="Arial" panose="020B0604020202020204" pitchFamily="34" charset="0"/>
              </a:rPr>
              <a:t>	Hay </a:t>
            </a:r>
            <a:r>
              <a:rPr lang="en-US" altLang="en-US" sz="2800" dirty="0" err="1">
                <a:latin typeface="+mn-lt"/>
                <a:cs typeface="Arial" panose="020B0604020202020204" pitchFamily="34" charset="0"/>
              </a:rPr>
              <a:t>gặp</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khi</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hội</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chứng</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đầu</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nhỏ</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có</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kèm</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theo</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các</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bất</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thường</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khác</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nhất</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là</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khi</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có</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thai</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chậm</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phát</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triển</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trong</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tử</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cung</a:t>
            </a:r>
            <a:endParaRPr lang="en-US" altLang="en-US" sz="2800" dirty="0">
              <a:latin typeface="+mn-lt"/>
              <a:cs typeface="Arial" panose="020B0604020202020204" pitchFamily="34" charset="0"/>
            </a:endParaRPr>
          </a:p>
          <a:p>
            <a:pPr eaLnBrk="1" hangingPunct="1"/>
            <a:r>
              <a:rPr lang="en-US" altLang="en-US" sz="2800" dirty="0" err="1">
                <a:latin typeface="+mn-lt"/>
                <a:cs typeface="Arial" panose="020B0604020202020204" pitchFamily="34" charset="0"/>
              </a:rPr>
              <a:t>Bất</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thường</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cấu</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trúc</a:t>
            </a:r>
            <a:r>
              <a:rPr lang="en-US" altLang="en-US" sz="2800" dirty="0">
                <a:latin typeface="+mn-lt"/>
                <a:cs typeface="Arial" panose="020B0604020202020204" pitchFamily="34" charset="0"/>
              </a:rPr>
              <a:t> NST: </a:t>
            </a:r>
            <a:r>
              <a:rPr lang="en-US" altLang="en-US" sz="2800" dirty="0" err="1">
                <a:latin typeface="+mn-lt"/>
                <a:cs typeface="Arial" panose="020B0604020202020204" pitchFamily="34" charset="0"/>
              </a:rPr>
              <a:t>mất</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đoạn</a:t>
            </a:r>
            <a:r>
              <a:rPr lang="en-US" altLang="en-US" sz="2800" dirty="0">
                <a:latin typeface="+mn-lt"/>
                <a:cs typeface="Arial" panose="020B0604020202020204" pitchFamily="34" charset="0"/>
              </a:rPr>
              <a:t>: 3p, 4p, 5p, 11q, 13q, 18p, 18q, </a:t>
            </a:r>
          </a:p>
          <a:p>
            <a:pPr eaLnBrk="1" hangingPunct="1"/>
            <a:r>
              <a:rPr lang="en-US" altLang="en-US" sz="2800" dirty="0" err="1">
                <a:latin typeface="+mn-lt"/>
                <a:cs typeface="Arial" panose="020B0604020202020204" pitchFamily="34" charset="0"/>
              </a:rPr>
              <a:t>Nhân</a:t>
            </a:r>
            <a:r>
              <a:rPr lang="en-US" altLang="en-US" sz="2800" dirty="0">
                <a:latin typeface="+mn-lt"/>
                <a:cs typeface="Arial" panose="020B0604020202020204" pitchFamily="34" charset="0"/>
              </a:rPr>
              <a:t> </a:t>
            </a:r>
            <a:r>
              <a:rPr lang="en-US" altLang="en-US" sz="2800" dirty="0" err="1">
                <a:latin typeface="+mn-lt"/>
                <a:cs typeface="Arial" panose="020B0604020202020204" pitchFamily="34" charset="0"/>
              </a:rPr>
              <a:t>đoạn</a:t>
            </a:r>
            <a:r>
              <a:rPr lang="en-US" altLang="en-US" sz="2800" dirty="0">
                <a:latin typeface="+mn-lt"/>
                <a:cs typeface="Arial" panose="020B0604020202020204" pitchFamily="34" charset="0"/>
              </a:rPr>
              <a:t> 10q</a:t>
            </a:r>
          </a:p>
          <a:p>
            <a:pPr eaLnBrk="1" hangingPunct="1"/>
            <a:r>
              <a:rPr lang="en-US" altLang="en-US" sz="2800" dirty="0" err="1">
                <a:latin typeface="+mn-lt"/>
                <a:cs typeface="Arial" panose="020B0604020202020204" pitchFamily="34" charset="0"/>
              </a:rPr>
              <a:t>Trisomie</a:t>
            </a:r>
            <a:r>
              <a:rPr lang="en-US" altLang="en-US" sz="2800" dirty="0">
                <a:latin typeface="+mn-lt"/>
                <a:cs typeface="Arial" panose="020B0604020202020204" pitchFamily="34" charset="0"/>
              </a:rPr>
              <a:t> 13, 18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402AE1A0-E936-4338-B730-6E5B8422695E}"/>
              </a:ext>
            </a:extLst>
          </p:cNvPr>
          <p:cNvSpPr>
            <a:spLocks noGrp="1" noChangeArrowheads="1"/>
          </p:cNvSpPr>
          <p:nvPr>
            <p:ph type="title"/>
          </p:nvPr>
        </p:nvSpPr>
        <p:spPr/>
        <p:txBody>
          <a:bodyPr>
            <a:normAutofit/>
          </a:bodyPr>
          <a:lstStyle/>
          <a:p>
            <a:pPr eaLnBrk="1" hangingPunct="1">
              <a:defRPr/>
            </a:pPr>
            <a:r>
              <a:rPr lang="en-US" sz="3600" b="1" dirty="0">
                <a:solidFill>
                  <a:srgbClr val="800000"/>
                </a:solidFill>
                <a:latin typeface="+mn-lt"/>
                <a:cs typeface="Arial" panose="020B0604020202020204" pitchFamily="34" charset="0"/>
              </a:rPr>
              <a:t>NGUYÊN NHÂN GÂY ĐẦU NHỎ (4)</a:t>
            </a:r>
          </a:p>
        </p:txBody>
      </p:sp>
      <p:sp>
        <p:nvSpPr>
          <p:cNvPr id="37891" name="Rectangle 3">
            <a:extLst>
              <a:ext uri="{FF2B5EF4-FFF2-40B4-BE49-F238E27FC236}">
                <a16:creationId xmlns:a16="http://schemas.microsoft.com/office/drawing/2014/main" xmlns="" id="{D7ED48F4-92BF-4201-81F1-E26B059BA45C}"/>
              </a:ext>
            </a:extLst>
          </p:cNvPr>
          <p:cNvSpPr txBox="1">
            <a:spLocks noChangeArrowheads="1"/>
          </p:cNvSpPr>
          <p:nvPr/>
        </p:nvSpPr>
        <p:spPr bwMode="auto">
          <a:xfrm>
            <a:off x="304800" y="1600200"/>
            <a:ext cx="86868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620713" indent="-22860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858838"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1430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13716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1828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286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2743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2004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eaLnBrk="1" hangingPunct="1"/>
            <a:r>
              <a:rPr lang="en-US" altLang="en-US" b="1" i="1" dirty="0" err="1">
                <a:latin typeface="+mn-lt"/>
                <a:cs typeface="Arial" panose="020B0604020202020204" pitchFamily="34" charset="0"/>
              </a:rPr>
              <a:t>Nguyên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nhân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hội</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chứng</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bệnh</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lý</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về</a:t>
            </a:r>
            <a:r>
              <a:rPr lang="en-US" altLang="en-US" b="1" i="1" dirty="0">
                <a:latin typeface="+mn-lt"/>
                <a:cs typeface="Arial" panose="020B0604020202020204" pitchFamily="34" charset="0"/>
              </a:rPr>
              <a:t> gen</a:t>
            </a:r>
          </a:p>
          <a:p>
            <a:pPr eaLnBrk="1" hangingPunct="1">
              <a:buFontTx/>
              <a:buNone/>
            </a:pPr>
            <a:r>
              <a:rPr lang="en-US" altLang="en-US" dirty="0" err="1">
                <a:latin typeface="+mn-lt"/>
                <a:cs typeface="Arial" panose="020B0604020202020204" pitchFamily="34" charset="0"/>
              </a:rPr>
              <a:t>Gặp</a:t>
            </a:r>
            <a:r>
              <a:rPr lang="en-US" altLang="en-US" dirty="0">
                <a:latin typeface="+mn-lt"/>
                <a:cs typeface="Arial" panose="020B0604020202020204" pitchFamily="34" charset="0"/>
              </a:rPr>
              <a:t> ở 20% </a:t>
            </a:r>
            <a:r>
              <a:rPr lang="en-US" altLang="en-US" dirty="0" err="1">
                <a:latin typeface="+mn-lt"/>
                <a:cs typeface="Arial" panose="020B0604020202020204" pitchFamily="34" charset="0"/>
              </a:rPr>
              <a:t>số</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trường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hợp</a:t>
            </a:r>
            <a:r>
              <a:rPr lang="en-US" altLang="en-US" dirty="0">
                <a:latin typeface="+mn-lt"/>
                <a:cs typeface="Arial" panose="020B0604020202020204" pitchFamily="34" charset="0"/>
              </a:rPr>
              <a:t> </a:t>
            </a:r>
          </a:p>
          <a:p>
            <a:pPr eaLnBrk="1" hangingPunct="1">
              <a:buFontTx/>
              <a:buNone/>
            </a:pP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Hội</a:t>
            </a: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chứng</a:t>
            </a:r>
            <a:r>
              <a:rPr lang="en-US" altLang="en-US" i="1" dirty="0">
                <a:latin typeface="+mn-lt"/>
                <a:cs typeface="Arial" panose="020B0604020202020204" pitchFamily="34" charset="0"/>
              </a:rPr>
              <a:t> Miller Dicker</a:t>
            </a:r>
            <a:r>
              <a:rPr lang="en-US" altLang="en-US" dirty="0">
                <a:latin typeface="+mn-lt"/>
                <a:cs typeface="Arial" panose="020B0604020202020204" pitchFamily="34" charset="0"/>
              </a:rPr>
              <a:t>  </a:t>
            </a:r>
          </a:p>
          <a:p>
            <a:pPr eaLnBrk="1" hangingPunct="1">
              <a:buFontTx/>
              <a:buNone/>
            </a:pP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Hội</a:t>
            </a: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chứng</a:t>
            </a:r>
            <a:r>
              <a:rPr lang="en-US" altLang="en-US" i="1" dirty="0">
                <a:latin typeface="+mn-lt"/>
                <a:cs typeface="Arial" panose="020B0604020202020204" pitchFamily="34" charset="0"/>
              </a:rPr>
              <a:t> Seckel</a:t>
            </a:r>
            <a:endParaRPr lang="en-US" altLang="en-US" dirty="0">
              <a:latin typeface="+mn-lt"/>
              <a:cs typeface="Arial" panose="020B0604020202020204" pitchFamily="34" charset="0"/>
            </a:endParaRPr>
          </a:p>
          <a:p>
            <a:pPr eaLnBrk="1" hangingPunct="1">
              <a:buFontTx/>
              <a:buNone/>
            </a:pP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Hội</a:t>
            </a: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chứng</a:t>
            </a:r>
            <a:r>
              <a:rPr lang="en-US" altLang="en-US" i="1" dirty="0">
                <a:latin typeface="+mn-lt"/>
                <a:cs typeface="Arial" panose="020B0604020202020204" pitchFamily="34" charset="0"/>
              </a:rPr>
              <a:t> Lenz</a:t>
            </a:r>
            <a:r>
              <a:rPr lang="en-US" altLang="en-US" dirty="0">
                <a:latin typeface="+mn-lt"/>
                <a:cs typeface="Arial" panose="020B0604020202020204" pitchFamily="34" charset="0"/>
              </a:rPr>
              <a:t> </a:t>
            </a:r>
          </a:p>
          <a:p>
            <a:pPr eaLnBrk="1" hangingPunct="1">
              <a:buFontTx/>
              <a:buNone/>
            </a:pP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Hội</a:t>
            </a: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chứng</a:t>
            </a:r>
            <a:r>
              <a:rPr lang="en-US" altLang="en-US" i="1" dirty="0">
                <a:latin typeface="+mn-lt"/>
                <a:cs typeface="Arial" panose="020B0604020202020204" pitchFamily="34" charset="0"/>
              </a:rPr>
              <a:t> Williams</a:t>
            </a:r>
            <a:r>
              <a:rPr lang="en-US" altLang="en-US" dirty="0">
                <a:latin typeface="+mn-lt"/>
                <a:cs typeface="Arial" panose="020B0604020202020204" pitchFamily="34" charset="0"/>
              </a:rPr>
              <a:t> </a:t>
            </a:r>
          </a:p>
          <a:p>
            <a:pPr eaLnBrk="1" hangingPunct="1">
              <a:buFontTx/>
              <a:buNone/>
            </a:pP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Hội</a:t>
            </a:r>
            <a:r>
              <a:rPr lang="en-US" altLang="en-US" i="1" dirty="0">
                <a:latin typeface="+mn-lt"/>
                <a:cs typeface="Arial" panose="020B0604020202020204" pitchFamily="34" charset="0"/>
              </a:rPr>
              <a:t> </a:t>
            </a:r>
            <a:r>
              <a:rPr lang="en-US" altLang="en-US" i="1" dirty="0" err="1">
                <a:latin typeface="+mn-lt"/>
                <a:cs typeface="Arial" panose="020B0604020202020204" pitchFamily="34" charset="0"/>
              </a:rPr>
              <a:t>chứng</a:t>
            </a:r>
            <a:r>
              <a:rPr lang="en-US" altLang="en-US" i="1" dirty="0">
                <a:latin typeface="+mn-lt"/>
                <a:cs typeface="Arial" panose="020B0604020202020204" pitchFamily="34" charset="0"/>
              </a:rPr>
              <a:t> Aicardi</a:t>
            </a:r>
            <a:r>
              <a:rPr lang="en-US" altLang="en-US" dirty="0">
                <a:latin typeface="+mn-lt"/>
                <a:cs typeface="Arial" panose="020B0604020202020204" pitchFamily="34"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78F739-3203-4C97-A87D-377BE359F766}"/>
              </a:ext>
            </a:extLst>
          </p:cNvPr>
          <p:cNvSpPr>
            <a:spLocks noGrp="1"/>
          </p:cNvSpPr>
          <p:nvPr>
            <p:ph type="title"/>
          </p:nvPr>
        </p:nvSpPr>
        <p:spPr/>
        <p:txBody>
          <a:bodyPr/>
          <a:lstStyle/>
          <a:p>
            <a:r>
              <a:rPr lang="en-US" b="1" dirty="0">
                <a:solidFill>
                  <a:srgbClr val="800000"/>
                </a:solidFill>
              </a:rPr>
              <a:t>NỘI DUNG</a:t>
            </a:r>
          </a:p>
        </p:txBody>
      </p:sp>
      <p:sp>
        <p:nvSpPr>
          <p:cNvPr id="3" name="Content Placeholder 2">
            <a:extLst>
              <a:ext uri="{FF2B5EF4-FFF2-40B4-BE49-F238E27FC236}">
                <a16:creationId xmlns:a16="http://schemas.microsoft.com/office/drawing/2014/main" xmlns="" id="{390D42E9-CAB6-47CD-A541-25EE5660BB4A}"/>
              </a:ext>
            </a:extLst>
          </p:cNvPr>
          <p:cNvSpPr>
            <a:spLocks noGrp="1"/>
          </p:cNvSpPr>
          <p:nvPr>
            <p:ph idx="1"/>
          </p:nvPr>
        </p:nvSpPr>
        <p:spPr>
          <a:xfrm>
            <a:off x="699247" y="2035884"/>
            <a:ext cx="8229600" cy="2901875"/>
          </a:xfrm>
        </p:spPr>
        <p:txBody>
          <a:bodyPr/>
          <a:lstStyle/>
          <a:p>
            <a:r>
              <a:rPr lang="en-US" dirty="0" err="1"/>
              <a:t>Chẩn</a:t>
            </a:r>
            <a:r>
              <a:rPr lang="en-US" dirty="0"/>
              <a:t> </a:t>
            </a:r>
            <a:r>
              <a:rPr lang="en-US" dirty="0" err="1"/>
              <a:t>đoán</a:t>
            </a:r>
            <a:r>
              <a:rPr lang="en-US" dirty="0"/>
              <a:t> </a:t>
            </a:r>
            <a:r>
              <a:rPr lang="en-US" dirty="0" err="1"/>
              <a:t>nhiễm</a:t>
            </a:r>
            <a:r>
              <a:rPr lang="en-US" dirty="0"/>
              <a:t> zika virus</a:t>
            </a:r>
          </a:p>
          <a:p>
            <a:r>
              <a:rPr lang="en-US" dirty="0" err="1"/>
              <a:t>Điều</a:t>
            </a:r>
            <a:r>
              <a:rPr lang="en-US" dirty="0"/>
              <a:t> </a:t>
            </a:r>
            <a:r>
              <a:rPr lang="en-US" dirty="0" err="1"/>
              <a:t>trị</a:t>
            </a:r>
            <a:r>
              <a:rPr lang="en-US" dirty="0"/>
              <a:t> </a:t>
            </a:r>
            <a:r>
              <a:rPr lang="en-US" dirty="0" err="1"/>
              <a:t>nhiễm</a:t>
            </a:r>
            <a:r>
              <a:rPr lang="en-US" dirty="0"/>
              <a:t> zika virus</a:t>
            </a:r>
          </a:p>
          <a:p>
            <a:r>
              <a:rPr lang="en-US" dirty="0" err="1"/>
              <a:t>Phòng</a:t>
            </a:r>
            <a:r>
              <a:rPr lang="en-US" dirty="0"/>
              <a:t> </a:t>
            </a:r>
            <a:r>
              <a:rPr lang="en-US" dirty="0" err="1"/>
              <a:t>bệnh</a:t>
            </a:r>
            <a:endParaRPr lang="en-US" dirty="0"/>
          </a:p>
        </p:txBody>
      </p:sp>
    </p:spTree>
    <p:extLst>
      <p:ext uri="{BB962C8B-B14F-4D97-AF65-F5344CB8AC3E}">
        <p14:creationId xmlns:p14="http://schemas.microsoft.com/office/powerpoint/2010/main" val="1908295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043A2E67-E1D9-4BC0-833D-F4BD6EA9D5C9}"/>
              </a:ext>
            </a:extLst>
          </p:cNvPr>
          <p:cNvSpPr>
            <a:spLocks noGrp="1" noChangeArrowheads="1"/>
          </p:cNvSpPr>
          <p:nvPr>
            <p:ph type="title"/>
          </p:nvPr>
        </p:nvSpPr>
        <p:spPr/>
        <p:txBody>
          <a:bodyPr>
            <a:normAutofit/>
          </a:bodyPr>
          <a:lstStyle/>
          <a:p>
            <a:pPr eaLnBrk="1" hangingPunct="1">
              <a:defRPr/>
            </a:pPr>
            <a:r>
              <a:rPr lang="en-US" sz="3600" b="1" dirty="0">
                <a:solidFill>
                  <a:srgbClr val="800000"/>
                </a:solidFill>
                <a:latin typeface="+mn-lt"/>
                <a:cs typeface="Arial" panose="020B0604020202020204" pitchFamily="34" charset="0"/>
              </a:rPr>
              <a:t>NGUYÊN NHÂN GÂY ĐẦU NHỎ (5)</a:t>
            </a:r>
          </a:p>
        </p:txBody>
      </p:sp>
      <p:sp>
        <p:nvSpPr>
          <p:cNvPr id="38915" name="Rectangle 3">
            <a:extLst>
              <a:ext uri="{FF2B5EF4-FFF2-40B4-BE49-F238E27FC236}">
                <a16:creationId xmlns:a16="http://schemas.microsoft.com/office/drawing/2014/main" xmlns="" id="{03BA5519-F6A6-46A2-B957-BF75C84020A7}"/>
              </a:ext>
            </a:extLst>
          </p:cNvPr>
          <p:cNvSpPr txBox="1">
            <a:spLocks noChangeArrowheads="1"/>
          </p:cNvSpPr>
          <p:nvPr/>
        </p:nvSpPr>
        <p:spPr bwMode="auto">
          <a:xfrm>
            <a:off x="152400" y="1447800"/>
            <a:ext cx="8839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620713" indent="-22860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858838"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1430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13716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1828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286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2743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2004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algn="just" eaLnBrk="1" hangingPunct="1">
              <a:spcBef>
                <a:spcPts val="0"/>
              </a:spcBef>
            </a:pPr>
            <a:r>
              <a:rPr lang="en-US" altLang="en-US" b="1" i="1" dirty="0" err="1">
                <a:latin typeface="+mn-lt"/>
                <a:cs typeface="Arial" panose="020B0604020202020204" pitchFamily="34" charset="0"/>
              </a:rPr>
              <a:t>Trường</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hợp</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đầu</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nhỏ</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đơn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độc</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không</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có</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hẹp</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sọ</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không</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có</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rối</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loạn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hình</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thành</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và</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phát</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triển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của</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các</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nếp</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nhăn</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vỏ</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não</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cấu</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trúc</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não</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bình</a:t>
            </a:r>
            <a:r>
              <a:rPr lang="en-US" altLang="en-US" b="1" i="1" dirty="0">
                <a:latin typeface="+mn-lt"/>
                <a:cs typeface="Arial" panose="020B0604020202020204" pitchFamily="34" charset="0"/>
              </a:rPr>
              <a:t> </a:t>
            </a:r>
            <a:r>
              <a:rPr lang="en-US" altLang="en-US" b="1" i="1" dirty="0" err="1">
                <a:latin typeface="+mn-lt"/>
                <a:cs typeface="Arial" panose="020B0604020202020204" pitchFamily="34" charset="0"/>
              </a:rPr>
              <a:t>thường</a:t>
            </a:r>
            <a:r>
              <a:rPr lang="en-US" altLang="en-US" b="1" dirty="0">
                <a:latin typeface="+mn-lt"/>
                <a:cs typeface="Arial" panose="020B0604020202020204" pitchFamily="34" charset="0"/>
              </a:rPr>
              <a:t> </a:t>
            </a:r>
          </a:p>
          <a:p>
            <a:pPr algn="just" eaLnBrk="1" hangingPunct="1">
              <a:spcBef>
                <a:spcPts val="0"/>
              </a:spcBef>
              <a:buFontTx/>
              <a:buNone/>
            </a:pPr>
            <a:r>
              <a:rPr lang="en-US" altLang="en-US" dirty="0">
                <a:latin typeface="+mn-lt"/>
                <a:cs typeface="Arial" panose="020B0604020202020204" pitchFamily="34" charset="0"/>
              </a:rPr>
              <a:t>	- </a:t>
            </a:r>
            <a:r>
              <a:rPr lang="en-US" altLang="en-US" dirty="0" err="1">
                <a:latin typeface="+mn-lt"/>
                <a:cs typeface="Arial" panose="020B0604020202020204" pitchFamily="34" charset="0"/>
              </a:rPr>
              <a:t>Đây</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có</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thể</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là</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dạng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đầu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nhỏ</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xuất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hiện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đơn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độc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rải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rác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không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liên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quan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đến</a:t>
            </a:r>
            <a:r>
              <a:rPr lang="en-US" altLang="en-US" dirty="0">
                <a:latin typeface="+mn-lt"/>
                <a:cs typeface="Arial" panose="020B0604020202020204" pitchFamily="34" charset="0"/>
              </a:rPr>
              <a:t> di </a:t>
            </a:r>
            <a:r>
              <a:rPr lang="en-US" altLang="en-US" dirty="0" err="1">
                <a:latin typeface="+mn-lt"/>
                <a:cs typeface="Arial" panose="020B0604020202020204" pitchFamily="34" charset="0"/>
              </a:rPr>
              <a:t>truyền</a:t>
            </a:r>
            <a:endParaRPr lang="en-US" altLang="en-US" dirty="0">
              <a:latin typeface="+mn-lt"/>
              <a:cs typeface="Arial" panose="020B0604020202020204" pitchFamily="34" charset="0"/>
            </a:endParaRPr>
          </a:p>
          <a:p>
            <a:pPr algn="just" eaLnBrk="1" hangingPunct="1">
              <a:spcBef>
                <a:spcPts val="0"/>
              </a:spcBef>
              <a:buFontTx/>
              <a:buNone/>
            </a:pPr>
            <a:r>
              <a:rPr lang="en-US" altLang="en-US" dirty="0">
                <a:latin typeface="+mn-lt"/>
                <a:cs typeface="Arial" panose="020B0604020202020204" pitchFamily="34" charset="0"/>
              </a:rPr>
              <a:t>	- </a:t>
            </a:r>
            <a:r>
              <a:rPr lang="en-US" altLang="en-US" dirty="0" err="1">
                <a:latin typeface="+mn-lt"/>
                <a:cs typeface="Arial" panose="020B0604020202020204" pitchFamily="34" charset="0"/>
              </a:rPr>
              <a:t>Đây</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cũng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có</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thể</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là</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dạng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đầu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nhỏ</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có</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tính</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chất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gia</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đình</a:t>
            </a:r>
            <a:r>
              <a:rPr lang="en-US" altLang="en-US" dirty="0">
                <a:latin typeface="+mn-lt"/>
                <a:cs typeface="Arial" panose="020B0604020202020204" pitchFamily="34" charset="0"/>
              </a:rPr>
              <a:t> </a:t>
            </a:r>
          </a:p>
          <a:p>
            <a:pPr algn="just" eaLnBrk="1" hangingPunct="1">
              <a:spcBef>
                <a:spcPts val="0"/>
              </a:spcBef>
              <a:buFontTx/>
              <a:buNone/>
            </a:pPr>
            <a:r>
              <a:rPr lang="en-US" altLang="en-US" dirty="0">
                <a:latin typeface="+mn-lt"/>
                <a:cs typeface="Arial" panose="020B0604020202020204" pitchFamily="34" charset="0"/>
              </a:rPr>
              <a:t>	- </a:t>
            </a:r>
            <a:r>
              <a:rPr lang="en-US" altLang="en-US" dirty="0" err="1">
                <a:latin typeface="+mn-lt"/>
                <a:cs typeface="Arial" panose="020B0604020202020204" pitchFamily="34" charset="0"/>
              </a:rPr>
              <a:t>Một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số</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trường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hợp</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đầu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nhỏ</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thể</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nhẹ</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được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phát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hiện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trước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khi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sinh</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có</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tiến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triển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chậm</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sau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khi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đẻ</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và</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sẽ</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trở</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thành</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hội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chứng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đầu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nhỏ</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nặng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sau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khi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sinh</a:t>
            </a:r>
            <a:r>
              <a:rPr lang="en-US" altLang="en-US" dirty="0">
                <a:latin typeface="+mn-lt"/>
                <a:cs typeface="Arial" panose="020B0604020202020204" pitchFamily="34" charset="0"/>
              </a:rPr>
              <a:t>  </a:t>
            </a:r>
            <a:r>
              <a:rPr lang="en-US" altLang="en-US" i="1" dirty="0">
                <a:latin typeface="+mn-lt"/>
                <a:cs typeface="Arial" panose="020B0604020202020204" pitchFamily="34"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9E81B637-9017-4F76-B03E-4688D579C3ED}"/>
              </a:ext>
            </a:extLst>
          </p:cNvPr>
          <p:cNvSpPr>
            <a:spLocks noGrp="1" noChangeArrowheads="1"/>
          </p:cNvSpPr>
          <p:nvPr>
            <p:ph type="title"/>
          </p:nvPr>
        </p:nvSpPr>
        <p:spPr/>
        <p:txBody>
          <a:bodyPr>
            <a:normAutofit/>
          </a:bodyPr>
          <a:lstStyle/>
          <a:p>
            <a:pPr eaLnBrk="1" hangingPunct="1">
              <a:defRPr/>
            </a:pPr>
            <a:r>
              <a:rPr lang="en-US" sz="3200" b="1" dirty="0">
                <a:solidFill>
                  <a:srgbClr val="800000"/>
                </a:solidFill>
                <a:latin typeface="+mn-lt"/>
                <a:cs typeface="Arial" panose="020B0604020202020204" pitchFamily="34" charset="0"/>
              </a:rPr>
              <a:t>NGUYÊN NHÂN GÂY ĐẦU NHỎ (6)</a:t>
            </a:r>
          </a:p>
        </p:txBody>
      </p:sp>
      <p:sp>
        <p:nvSpPr>
          <p:cNvPr id="39939" name="Rectangle 3">
            <a:extLst>
              <a:ext uri="{FF2B5EF4-FFF2-40B4-BE49-F238E27FC236}">
                <a16:creationId xmlns:a16="http://schemas.microsoft.com/office/drawing/2014/main" xmlns="" id="{415509F7-72BA-40D4-88D7-AE409EBD8F25}"/>
              </a:ext>
            </a:extLst>
          </p:cNvPr>
          <p:cNvSpPr txBox="1">
            <a:spLocks noChangeArrowheads="1"/>
          </p:cNvSpPr>
          <p:nvPr/>
        </p:nvSpPr>
        <p:spPr bwMode="auto">
          <a:xfrm>
            <a:off x="518614" y="1828800"/>
            <a:ext cx="8229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620713" indent="-22860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858838"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1430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13716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1828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286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2743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2004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algn="just" eaLnBrk="1" hangingPunct="1"/>
            <a:r>
              <a:rPr lang="en-US" altLang="en-US" dirty="0" err="1">
                <a:latin typeface="+mn-lt"/>
                <a:cs typeface="Arial" panose="020B0604020202020204" pitchFamily="34" charset="0"/>
              </a:rPr>
              <a:t>Gần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đây</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người</a:t>
            </a:r>
            <a:r>
              <a:rPr lang="en-US" altLang="en-US" dirty="0">
                <a:latin typeface="+mn-lt"/>
                <a:cs typeface="Arial" panose="020B0604020202020204" pitchFamily="34" charset="0"/>
              </a:rPr>
              <a:t> ta </a:t>
            </a:r>
            <a:r>
              <a:rPr lang="en-US" altLang="en-US" dirty="0" err="1">
                <a:latin typeface="+mn-lt"/>
                <a:cs typeface="Arial" panose="020B0604020202020204" pitchFamily="34" charset="0"/>
              </a:rPr>
              <a:t>phát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hiện</a:t>
            </a:r>
            <a:r>
              <a:rPr lang="en-US" altLang="en-US" dirty="0">
                <a:latin typeface="+mn-lt"/>
                <a:cs typeface="Arial" panose="020B0604020202020204" pitchFamily="34" charset="0"/>
              </a:rPr>
              <a:t> ra </a:t>
            </a:r>
            <a:r>
              <a:rPr lang="en-US" altLang="en-US" dirty="0" err="1">
                <a:latin typeface="+mn-lt"/>
                <a:cs typeface="Arial" panose="020B0604020202020204" pitchFamily="34" charset="0"/>
              </a:rPr>
              <a:t>một</a:t>
            </a:r>
            <a:r>
              <a:rPr lang="en-US" altLang="en-US" dirty="0">
                <a:latin typeface="+mn-lt"/>
                <a:cs typeface="Arial" panose="020B0604020202020204" pitchFamily="34" charset="0"/>
              </a:rPr>
              <a:t> gen </a:t>
            </a:r>
            <a:r>
              <a:rPr lang="en-US" altLang="en-US" dirty="0" err="1">
                <a:latin typeface="+mn-lt"/>
                <a:cs typeface="Arial" panose="020B0604020202020204" pitchFamily="34" charset="0"/>
              </a:rPr>
              <a:t>là</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nguyên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nhân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của</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hội</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chứng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đầu</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nhỏ</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nguyên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phát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vừa</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được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xác</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định</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trên</a:t>
            </a:r>
            <a:r>
              <a:rPr lang="en-US" altLang="en-US" dirty="0">
                <a:latin typeface="+mn-lt"/>
                <a:cs typeface="Arial" panose="020B0604020202020204" pitchFamily="34" charset="0"/>
              </a:rPr>
              <a:t> NST </a:t>
            </a:r>
            <a:r>
              <a:rPr lang="en-US" altLang="en-US" dirty="0" err="1">
                <a:latin typeface="+mn-lt"/>
                <a:cs typeface="Arial" panose="020B0604020202020204" pitchFamily="34" charset="0"/>
              </a:rPr>
              <a:t>số</a:t>
            </a:r>
            <a:r>
              <a:rPr lang="en-US" altLang="en-US" dirty="0">
                <a:latin typeface="+mn-lt"/>
                <a:cs typeface="Arial" panose="020B0604020202020204" pitchFamily="34" charset="0"/>
              </a:rPr>
              <a:t> 8 (MCPH1)</a:t>
            </a:r>
          </a:p>
          <a:p>
            <a:pPr algn="just" eaLnBrk="1" hangingPunct="1"/>
            <a:r>
              <a:rPr lang="en-US" altLang="en-US" dirty="0" err="1">
                <a:latin typeface="+mn-lt"/>
                <a:cs typeface="Arial" panose="020B0604020202020204" pitchFamily="34" charset="0"/>
              </a:rPr>
              <a:t>Một</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số</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trường</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hợp</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cho</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đến</a:t>
            </a:r>
            <a:r>
              <a:rPr lang="en-US" altLang="en-US" dirty="0">
                <a:latin typeface="+mn-lt"/>
                <a:cs typeface="Arial" panose="020B0604020202020204" pitchFamily="34" charset="0"/>
              </a:rPr>
              <a:t> nay </a:t>
            </a:r>
            <a:r>
              <a:rPr lang="en-US" altLang="en-US" dirty="0" err="1">
                <a:latin typeface="+mn-lt"/>
                <a:cs typeface="Arial" panose="020B0604020202020204" pitchFamily="34" charset="0"/>
              </a:rPr>
              <a:t>chưa</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tìm</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thấy</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nguyên</a:t>
            </a:r>
            <a:r>
              <a:rPr lang="en-US" altLang="en-US" dirty="0">
                <a:latin typeface="+mn-lt"/>
                <a:cs typeface="Arial" panose="020B0604020202020204" pitchFamily="34" charset="0"/>
              </a:rPr>
              <a:t> </a:t>
            </a:r>
            <a:r>
              <a:rPr lang="en-US" altLang="en-US" dirty="0" err="1">
                <a:latin typeface="+mn-lt"/>
                <a:cs typeface="Arial" panose="020B0604020202020204" pitchFamily="34" charset="0"/>
              </a:rPr>
              <a:t>nhân</a:t>
            </a:r>
            <a:r>
              <a:rPr lang="en-US" altLang="en-US" dirty="0">
                <a:latin typeface="+mn-lt"/>
                <a:cs typeface="Arial" panose="020B0604020202020204" pitchFamily="34" charset="0"/>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xmlns="" id="{5A0226A6-D6F5-4219-AD5F-FD87E039D1B6}"/>
              </a:ext>
            </a:extLst>
          </p:cNvPr>
          <p:cNvSpPr>
            <a:spLocks noGrp="1" noChangeArrowheads="1"/>
          </p:cNvSpPr>
          <p:nvPr>
            <p:ph type="title"/>
          </p:nvPr>
        </p:nvSpPr>
        <p:spPr/>
        <p:txBody>
          <a:bodyPr>
            <a:normAutofit/>
          </a:bodyPr>
          <a:lstStyle/>
          <a:p>
            <a:pPr algn="ctr" eaLnBrk="1" hangingPunct="1">
              <a:defRPr/>
            </a:pPr>
            <a:r>
              <a:rPr lang="en-US" sz="4000" b="1" dirty="0">
                <a:solidFill>
                  <a:srgbClr val="800000"/>
                </a:solidFill>
                <a:latin typeface="+mn-lt"/>
                <a:cs typeface="Arial" panose="020B0604020202020204" pitchFamily="34" charset="0"/>
              </a:rPr>
              <a:t>TIÊN LƯỢNG</a:t>
            </a:r>
          </a:p>
        </p:txBody>
      </p:sp>
      <p:sp>
        <p:nvSpPr>
          <p:cNvPr id="40963" name="Rectangle 3">
            <a:extLst>
              <a:ext uri="{FF2B5EF4-FFF2-40B4-BE49-F238E27FC236}">
                <a16:creationId xmlns:a16="http://schemas.microsoft.com/office/drawing/2014/main" xmlns="" id="{F0B667D4-93AF-4E88-A8F3-EBBDDBFF21BD}"/>
              </a:ext>
            </a:extLst>
          </p:cNvPr>
          <p:cNvSpPr>
            <a:spLocks noGrp="1" noChangeArrowheads="1"/>
          </p:cNvSpPr>
          <p:nvPr>
            <p:ph type="body" idx="1"/>
          </p:nvPr>
        </p:nvSpPr>
        <p:spPr>
          <a:xfrm>
            <a:off x="152400" y="1447800"/>
            <a:ext cx="8686800" cy="4800600"/>
          </a:xfrm>
        </p:spPr>
        <p:txBody>
          <a:bodyPr>
            <a:normAutofit fontScale="85000" lnSpcReduction="10000"/>
          </a:bodyPr>
          <a:lstStyle/>
          <a:p>
            <a:pPr algn="just" eaLnBrk="1" hangingPunct="1">
              <a:lnSpc>
                <a:spcPct val="150000"/>
              </a:lnSpc>
            </a:pPr>
            <a:r>
              <a:rPr lang="en-US" altLang="en-US" dirty="0">
                <a:cs typeface="Arial" panose="020B0604020202020204" pitchFamily="34" charset="0"/>
              </a:rPr>
              <a:t>Thai </a:t>
            </a:r>
            <a:r>
              <a:rPr lang="en-US" altLang="en-US" dirty="0" err="1">
                <a:cs typeface="Arial" panose="020B0604020202020204" pitchFamily="34" charset="0"/>
              </a:rPr>
              <a:t>bị</a:t>
            </a:r>
            <a:r>
              <a:rPr lang="en-US" altLang="en-US" dirty="0">
                <a:cs typeface="Arial" panose="020B0604020202020204" pitchFamily="34" charset="0"/>
              </a:rPr>
              <a:t> </a:t>
            </a:r>
            <a:r>
              <a:rPr lang="en-US" altLang="en-US" dirty="0" err="1">
                <a:cs typeface="Arial" panose="020B0604020202020204" pitchFamily="34" charset="0"/>
              </a:rPr>
              <a:t>hội</a:t>
            </a:r>
            <a:r>
              <a:rPr lang="en-US" altLang="en-US" dirty="0">
                <a:cs typeface="Arial" panose="020B0604020202020204" pitchFamily="34" charset="0"/>
              </a:rPr>
              <a:t> </a:t>
            </a:r>
            <a:r>
              <a:rPr lang="en-US" altLang="en-US" dirty="0" err="1">
                <a:cs typeface="Arial" panose="020B0604020202020204" pitchFamily="34" charset="0"/>
              </a:rPr>
              <a:t>chứng</a:t>
            </a:r>
            <a:r>
              <a:rPr lang="en-US" altLang="en-US" dirty="0">
                <a:cs typeface="Arial" panose="020B0604020202020204" pitchFamily="34" charset="0"/>
              </a:rPr>
              <a:t> </a:t>
            </a:r>
            <a:r>
              <a:rPr lang="en-US" altLang="en-US" dirty="0" err="1">
                <a:cs typeface="Arial" panose="020B0604020202020204" pitchFamily="34" charset="0"/>
              </a:rPr>
              <a:t>đầu</a:t>
            </a:r>
            <a:r>
              <a:rPr lang="en-US" altLang="en-US" dirty="0">
                <a:cs typeface="Arial" panose="020B0604020202020204" pitchFamily="34" charset="0"/>
              </a:rPr>
              <a:t> </a:t>
            </a:r>
            <a:r>
              <a:rPr lang="en-US" altLang="en-US" dirty="0" err="1">
                <a:cs typeface="Arial" panose="020B0604020202020204" pitchFamily="34" charset="0"/>
              </a:rPr>
              <a:t>nhỏ</a:t>
            </a:r>
            <a:r>
              <a:rPr lang="en-US" altLang="en-US" dirty="0">
                <a:cs typeface="Arial" panose="020B0604020202020204" pitchFamily="34" charset="0"/>
              </a:rPr>
              <a:t> </a:t>
            </a:r>
            <a:r>
              <a:rPr lang="en-US" altLang="en-US" dirty="0" err="1">
                <a:cs typeface="Arial" panose="020B0604020202020204" pitchFamily="34" charset="0"/>
              </a:rPr>
              <a:t>thường</a:t>
            </a:r>
            <a:r>
              <a:rPr lang="en-US" altLang="en-US" dirty="0">
                <a:cs typeface="Arial" panose="020B0604020202020204" pitchFamily="34" charset="0"/>
              </a:rPr>
              <a:t> </a:t>
            </a:r>
            <a:r>
              <a:rPr lang="en-US" altLang="en-US" dirty="0" err="1">
                <a:cs typeface="Arial" panose="020B0604020202020204" pitchFamily="34" charset="0"/>
              </a:rPr>
              <a:t>dẫn</a:t>
            </a:r>
            <a:r>
              <a:rPr lang="en-US" altLang="en-US" dirty="0">
                <a:cs typeface="Arial" panose="020B0604020202020204" pitchFamily="34" charset="0"/>
              </a:rPr>
              <a:t> </a:t>
            </a:r>
            <a:r>
              <a:rPr lang="en-US" altLang="en-US" dirty="0" err="1">
                <a:cs typeface="Arial" panose="020B0604020202020204" pitchFamily="34" charset="0"/>
              </a:rPr>
              <a:t>đến</a:t>
            </a:r>
            <a:r>
              <a:rPr lang="en-US" altLang="en-US" dirty="0">
                <a:cs typeface="Arial" panose="020B0604020202020204" pitchFamily="34" charset="0"/>
              </a:rPr>
              <a:t> </a:t>
            </a:r>
            <a:r>
              <a:rPr lang="en-US" altLang="en-US" dirty="0" err="1">
                <a:cs typeface="Arial" panose="020B0604020202020204" pitchFamily="34" charset="0"/>
              </a:rPr>
              <a:t>hậu</a:t>
            </a:r>
            <a:r>
              <a:rPr lang="en-US" altLang="en-US" dirty="0">
                <a:cs typeface="Arial" panose="020B0604020202020204" pitchFamily="34" charset="0"/>
              </a:rPr>
              <a:t> </a:t>
            </a:r>
            <a:r>
              <a:rPr lang="en-US" altLang="en-US" dirty="0" err="1">
                <a:cs typeface="Arial" panose="020B0604020202020204" pitchFamily="34" charset="0"/>
              </a:rPr>
              <a:t>quả</a:t>
            </a:r>
            <a:r>
              <a:rPr lang="en-US" altLang="en-US" dirty="0">
                <a:cs typeface="Arial" panose="020B0604020202020204" pitchFamily="34" charset="0"/>
              </a:rPr>
              <a:t> </a:t>
            </a:r>
            <a:r>
              <a:rPr lang="en-US" altLang="en-US" dirty="0" err="1">
                <a:cs typeface="Arial" panose="020B0604020202020204" pitchFamily="34" charset="0"/>
              </a:rPr>
              <a:t>chậm</a:t>
            </a:r>
            <a:r>
              <a:rPr lang="en-US" altLang="en-US" dirty="0">
                <a:cs typeface="Arial" panose="020B0604020202020204" pitchFamily="34" charset="0"/>
              </a:rPr>
              <a:t> </a:t>
            </a:r>
            <a:r>
              <a:rPr lang="en-US" altLang="en-US" dirty="0" err="1">
                <a:cs typeface="Arial" panose="020B0604020202020204" pitchFamily="34" charset="0"/>
              </a:rPr>
              <a:t>phát</a:t>
            </a:r>
            <a:r>
              <a:rPr lang="en-US" altLang="en-US" dirty="0">
                <a:cs typeface="Arial" panose="020B0604020202020204" pitchFamily="34" charset="0"/>
              </a:rPr>
              <a:t> </a:t>
            </a:r>
            <a:r>
              <a:rPr lang="en-US" altLang="en-US" dirty="0" err="1">
                <a:cs typeface="Arial" panose="020B0604020202020204" pitchFamily="34" charset="0"/>
              </a:rPr>
              <a:t>triển</a:t>
            </a:r>
            <a:r>
              <a:rPr lang="en-US" altLang="en-US" dirty="0">
                <a:cs typeface="Arial" panose="020B0604020202020204" pitchFamily="34" charset="0"/>
              </a:rPr>
              <a:t> </a:t>
            </a:r>
            <a:r>
              <a:rPr lang="en-US" altLang="en-US" dirty="0" err="1">
                <a:cs typeface="Arial" panose="020B0604020202020204" pitchFamily="34" charset="0"/>
              </a:rPr>
              <a:t>trí</a:t>
            </a:r>
            <a:r>
              <a:rPr lang="en-US" altLang="en-US" dirty="0">
                <a:cs typeface="Arial" panose="020B0604020202020204" pitchFamily="34" charset="0"/>
              </a:rPr>
              <a:t> </a:t>
            </a:r>
            <a:r>
              <a:rPr lang="en-US" altLang="en-US" dirty="0" err="1">
                <a:cs typeface="Arial" panose="020B0604020202020204" pitchFamily="34" charset="0"/>
              </a:rPr>
              <a:t>tuệ</a:t>
            </a:r>
            <a:r>
              <a:rPr lang="en-US" altLang="en-US" dirty="0">
                <a:cs typeface="Arial" panose="020B0604020202020204" pitchFamily="34" charset="0"/>
              </a:rPr>
              <a:t> </a:t>
            </a:r>
            <a:r>
              <a:rPr lang="en-US" altLang="en-US" dirty="0" err="1">
                <a:cs typeface="Arial" panose="020B0604020202020204" pitchFamily="34" charset="0"/>
              </a:rPr>
              <a:t>tùy</a:t>
            </a:r>
            <a:r>
              <a:rPr lang="en-US" altLang="en-US" dirty="0">
                <a:cs typeface="Arial" panose="020B0604020202020204" pitchFamily="34" charset="0"/>
              </a:rPr>
              <a:t> </a:t>
            </a:r>
            <a:r>
              <a:rPr lang="en-US" altLang="en-US" dirty="0" err="1">
                <a:cs typeface="Arial" panose="020B0604020202020204" pitchFamily="34" charset="0"/>
              </a:rPr>
              <a:t>từng</a:t>
            </a:r>
            <a:r>
              <a:rPr lang="en-US" altLang="en-US" dirty="0">
                <a:cs typeface="Arial" panose="020B0604020202020204" pitchFamily="34" charset="0"/>
              </a:rPr>
              <a:t> </a:t>
            </a:r>
            <a:r>
              <a:rPr lang="en-US" altLang="en-US" dirty="0" err="1">
                <a:cs typeface="Arial" panose="020B0604020202020204" pitchFamily="34" charset="0"/>
              </a:rPr>
              <a:t>mức</a:t>
            </a:r>
            <a:r>
              <a:rPr lang="en-US" altLang="en-US" dirty="0">
                <a:cs typeface="Arial" panose="020B0604020202020204" pitchFamily="34" charset="0"/>
              </a:rPr>
              <a:t> </a:t>
            </a:r>
            <a:r>
              <a:rPr lang="en-US" altLang="en-US" dirty="0" err="1">
                <a:cs typeface="Arial" panose="020B0604020202020204" pitchFamily="34" charset="0"/>
              </a:rPr>
              <a:t>độ</a:t>
            </a:r>
            <a:r>
              <a:rPr lang="en-US" altLang="en-US" dirty="0">
                <a:cs typeface="Arial" panose="020B0604020202020204" pitchFamily="34" charset="0"/>
              </a:rPr>
              <a:t>, </a:t>
            </a:r>
            <a:r>
              <a:rPr lang="en-US" altLang="en-US" dirty="0" err="1">
                <a:cs typeface="Arial" panose="020B0604020202020204" pitchFamily="34" charset="0"/>
              </a:rPr>
              <a:t>từ</a:t>
            </a:r>
            <a:r>
              <a:rPr lang="en-US" altLang="en-US" dirty="0">
                <a:cs typeface="Arial" panose="020B0604020202020204" pitchFamily="34" charset="0"/>
              </a:rPr>
              <a:t> </a:t>
            </a:r>
            <a:r>
              <a:rPr lang="en-US" altLang="en-US" dirty="0" err="1">
                <a:cs typeface="Arial" panose="020B0604020202020204" pitchFamily="34" charset="0"/>
              </a:rPr>
              <a:t>nhẹ</a:t>
            </a:r>
            <a:r>
              <a:rPr lang="en-US" altLang="en-US" dirty="0">
                <a:cs typeface="Arial" panose="020B0604020202020204" pitchFamily="34" charset="0"/>
              </a:rPr>
              <a:t> </a:t>
            </a:r>
            <a:r>
              <a:rPr lang="en-US" altLang="en-US" dirty="0" err="1">
                <a:cs typeface="Arial" panose="020B0604020202020204" pitchFamily="34" charset="0"/>
              </a:rPr>
              <a:t>đến</a:t>
            </a:r>
            <a:r>
              <a:rPr lang="en-US" altLang="en-US" dirty="0">
                <a:cs typeface="Arial" panose="020B0604020202020204" pitchFamily="34" charset="0"/>
              </a:rPr>
              <a:t> </a:t>
            </a:r>
            <a:r>
              <a:rPr lang="en-US" altLang="en-US" dirty="0" err="1">
                <a:cs typeface="Arial" panose="020B0604020202020204" pitchFamily="34" charset="0"/>
              </a:rPr>
              <a:t>trầm</a:t>
            </a:r>
            <a:r>
              <a:rPr lang="en-US" altLang="en-US" dirty="0">
                <a:cs typeface="Arial" panose="020B0604020202020204" pitchFamily="34" charset="0"/>
              </a:rPr>
              <a:t> </a:t>
            </a:r>
            <a:r>
              <a:rPr lang="en-US" altLang="en-US" dirty="0" err="1">
                <a:cs typeface="Arial" panose="020B0604020202020204" pitchFamily="34" charset="0"/>
              </a:rPr>
              <a:t>trọng</a:t>
            </a:r>
            <a:r>
              <a:rPr lang="en-US" altLang="en-US" dirty="0">
                <a:cs typeface="Arial" panose="020B0604020202020204" pitchFamily="34" charset="0"/>
              </a:rPr>
              <a:t>. </a:t>
            </a:r>
            <a:r>
              <a:rPr lang="en-US" altLang="en-US" dirty="0" err="1">
                <a:cs typeface="Arial" panose="020B0604020202020204" pitchFamily="34" charset="0"/>
              </a:rPr>
              <a:t>Gặp</a:t>
            </a:r>
            <a:r>
              <a:rPr lang="en-US" altLang="en-US" dirty="0">
                <a:cs typeface="Arial" panose="020B0604020202020204" pitchFamily="34" charset="0"/>
              </a:rPr>
              <a:t> ở </a:t>
            </a:r>
            <a:r>
              <a:rPr lang="en-US" altLang="en-US" dirty="0" err="1">
                <a:cs typeface="Arial" panose="020B0604020202020204" pitchFamily="34" charset="0"/>
              </a:rPr>
              <a:t>từ</a:t>
            </a:r>
            <a:r>
              <a:rPr lang="en-US" altLang="en-US" dirty="0">
                <a:cs typeface="Arial" panose="020B0604020202020204" pitchFamily="34" charset="0"/>
              </a:rPr>
              <a:t> 33- 62% </a:t>
            </a:r>
            <a:r>
              <a:rPr lang="en-US" altLang="en-US" dirty="0" err="1">
                <a:cs typeface="Arial" panose="020B0604020202020204" pitchFamily="34" charset="0"/>
              </a:rPr>
              <a:t>tùy</a:t>
            </a:r>
            <a:r>
              <a:rPr lang="en-US" altLang="en-US" dirty="0">
                <a:cs typeface="Arial" panose="020B0604020202020204" pitchFamily="34" charset="0"/>
              </a:rPr>
              <a:t> </a:t>
            </a:r>
            <a:r>
              <a:rPr lang="en-US" altLang="en-US" dirty="0" err="1">
                <a:cs typeface="Arial" panose="020B0604020202020204" pitchFamily="34" charset="0"/>
              </a:rPr>
              <a:t>theo</a:t>
            </a:r>
            <a:r>
              <a:rPr lang="en-US" altLang="en-US" dirty="0">
                <a:cs typeface="Arial" panose="020B0604020202020204" pitchFamily="34" charset="0"/>
              </a:rPr>
              <a:t> </a:t>
            </a:r>
            <a:r>
              <a:rPr lang="en-US" altLang="en-US" dirty="0" err="1">
                <a:cs typeface="Arial" panose="020B0604020202020204" pitchFamily="34" charset="0"/>
              </a:rPr>
              <a:t>mức</a:t>
            </a:r>
            <a:r>
              <a:rPr lang="en-US" altLang="en-US" dirty="0">
                <a:cs typeface="Arial" panose="020B0604020202020204" pitchFamily="34" charset="0"/>
              </a:rPr>
              <a:t> </a:t>
            </a:r>
            <a:r>
              <a:rPr lang="en-US" altLang="en-US" dirty="0" err="1">
                <a:cs typeface="Arial" panose="020B0604020202020204" pitchFamily="34" charset="0"/>
              </a:rPr>
              <a:t>độ</a:t>
            </a:r>
            <a:r>
              <a:rPr lang="en-US" altLang="en-US" dirty="0">
                <a:cs typeface="Arial" panose="020B0604020202020204" pitchFamily="34" charset="0"/>
              </a:rPr>
              <a:t> </a:t>
            </a:r>
            <a:r>
              <a:rPr lang="en-US" altLang="en-US" dirty="0" err="1">
                <a:cs typeface="Arial" panose="020B0604020202020204" pitchFamily="34" charset="0"/>
              </a:rPr>
              <a:t>của</a:t>
            </a:r>
            <a:r>
              <a:rPr lang="en-US" altLang="en-US" dirty="0">
                <a:cs typeface="Arial" panose="020B0604020202020204" pitchFamily="34" charset="0"/>
              </a:rPr>
              <a:t> </a:t>
            </a:r>
            <a:r>
              <a:rPr lang="en-US" altLang="en-US" dirty="0" err="1">
                <a:cs typeface="Arial" panose="020B0604020202020204" pitchFamily="34" charset="0"/>
              </a:rPr>
              <a:t>đầu</a:t>
            </a:r>
            <a:r>
              <a:rPr lang="en-US" altLang="en-US" dirty="0">
                <a:cs typeface="Arial" panose="020B0604020202020204" pitchFamily="34" charset="0"/>
              </a:rPr>
              <a:t> </a:t>
            </a:r>
            <a:r>
              <a:rPr lang="en-US" altLang="en-US" dirty="0" err="1">
                <a:cs typeface="Arial" panose="020B0604020202020204" pitchFamily="34" charset="0"/>
              </a:rPr>
              <a:t>nhỏ</a:t>
            </a:r>
            <a:r>
              <a:rPr lang="en-US" altLang="en-US" dirty="0">
                <a:cs typeface="Arial" panose="020B0604020202020204" pitchFamily="34" charset="0"/>
              </a:rPr>
              <a:t> </a:t>
            </a:r>
          </a:p>
          <a:p>
            <a:pPr algn="just" eaLnBrk="1" hangingPunct="1">
              <a:lnSpc>
                <a:spcPct val="150000"/>
              </a:lnSpc>
            </a:pPr>
            <a:r>
              <a:rPr lang="en-US" altLang="en-US" dirty="0" err="1">
                <a:cs typeface="Arial" panose="020B0604020202020204" pitchFamily="34" charset="0"/>
              </a:rPr>
              <a:t>Một</a:t>
            </a:r>
            <a:r>
              <a:rPr lang="en-US" altLang="en-US" dirty="0">
                <a:cs typeface="Arial" panose="020B0604020202020204" pitchFamily="34" charset="0"/>
              </a:rPr>
              <a:t> </a:t>
            </a:r>
            <a:r>
              <a:rPr lang="en-US" altLang="en-US" dirty="0" err="1">
                <a:cs typeface="Arial" panose="020B0604020202020204" pitchFamily="34" charset="0"/>
              </a:rPr>
              <a:t>số</a:t>
            </a:r>
            <a:r>
              <a:rPr lang="en-US" altLang="en-US" dirty="0">
                <a:cs typeface="Arial" panose="020B0604020202020204" pitchFamily="34" charset="0"/>
              </a:rPr>
              <a:t> </a:t>
            </a:r>
            <a:r>
              <a:rPr lang="en-US" altLang="en-US" dirty="0" err="1">
                <a:cs typeface="Arial" panose="020B0604020202020204" pitchFamily="34" charset="0"/>
              </a:rPr>
              <a:t>nghiên</a:t>
            </a:r>
            <a:r>
              <a:rPr lang="en-US" altLang="en-US" dirty="0">
                <a:cs typeface="Arial" panose="020B0604020202020204" pitchFamily="34" charset="0"/>
              </a:rPr>
              <a:t> </a:t>
            </a:r>
            <a:r>
              <a:rPr lang="en-US" altLang="en-US" dirty="0" err="1">
                <a:cs typeface="Arial" panose="020B0604020202020204" pitchFamily="34" charset="0"/>
              </a:rPr>
              <a:t>cứu</a:t>
            </a:r>
            <a:r>
              <a:rPr lang="en-US" altLang="en-US" dirty="0">
                <a:cs typeface="Arial" panose="020B0604020202020204" pitchFamily="34" charset="0"/>
              </a:rPr>
              <a:t> </a:t>
            </a:r>
            <a:r>
              <a:rPr lang="en-US" altLang="en-US" dirty="0" err="1">
                <a:cs typeface="Arial" panose="020B0604020202020204" pitchFamily="34" charset="0"/>
              </a:rPr>
              <a:t>cho</a:t>
            </a:r>
            <a:r>
              <a:rPr lang="en-US" altLang="en-US" dirty="0">
                <a:cs typeface="Arial" panose="020B0604020202020204" pitchFamily="34" charset="0"/>
              </a:rPr>
              <a:t> </a:t>
            </a:r>
            <a:r>
              <a:rPr lang="en-US" altLang="en-US" dirty="0" err="1">
                <a:cs typeface="Arial" panose="020B0604020202020204" pitchFamily="34" charset="0"/>
              </a:rPr>
              <a:t>thấy</a:t>
            </a:r>
            <a:r>
              <a:rPr lang="en-US" altLang="en-US" dirty="0">
                <a:cs typeface="Arial" panose="020B0604020202020204" pitchFamily="34" charset="0"/>
              </a:rPr>
              <a:t> </a:t>
            </a:r>
            <a:r>
              <a:rPr lang="en-US" altLang="en-US" dirty="0" err="1">
                <a:cs typeface="Arial" panose="020B0604020202020204" pitchFamily="34" charset="0"/>
              </a:rPr>
              <a:t>nguy</a:t>
            </a:r>
            <a:r>
              <a:rPr lang="en-US" altLang="en-US" dirty="0">
                <a:cs typeface="Arial" panose="020B0604020202020204" pitchFamily="34" charset="0"/>
              </a:rPr>
              <a:t> </a:t>
            </a:r>
            <a:r>
              <a:rPr lang="en-US" altLang="en-US" dirty="0" err="1">
                <a:cs typeface="Arial" panose="020B0604020202020204" pitchFamily="34" charset="0"/>
              </a:rPr>
              <a:t>cơ</a:t>
            </a:r>
            <a:r>
              <a:rPr lang="en-US" altLang="en-US" dirty="0">
                <a:cs typeface="Arial" panose="020B0604020202020204" pitchFamily="34" charset="0"/>
              </a:rPr>
              <a:t> </a:t>
            </a:r>
            <a:r>
              <a:rPr lang="en-US" altLang="en-US" dirty="0" err="1">
                <a:cs typeface="Arial" panose="020B0604020202020204" pitchFamily="34" charset="0"/>
              </a:rPr>
              <a:t>chậm</a:t>
            </a:r>
            <a:r>
              <a:rPr lang="en-US" altLang="en-US" dirty="0">
                <a:cs typeface="Arial" panose="020B0604020202020204" pitchFamily="34" charset="0"/>
              </a:rPr>
              <a:t> </a:t>
            </a:r>
            <a:r>
              <a:rPr lang="en-US" altLang="en-US" dirty="0" err="1">
                <a:cs typeface="Arial" panose="020B0604020202020204" pitchFamily="34" charset="0"/>
              </a:rPr>
              <a:t>phát</a:t>
            </a:r>
            <a:r>
              <a:rPr lang="en-US" altLang="en-US" dirty="0">
                <a:cs typeface="Arial" panose="020B0604020202020204" pitchFamily="34" charset="0"/>
              </a:rPr>
              <a:t> </a:t>
            </a:r>
            <a:r>
              <a:rPr lang="en-US" altLang="en-US" dirty="0" err="1">
                <a:cs typeface="Arial" panose="020B0604020202020204" pitchFamily="34" charset="0"/>
              </a:rPr>
              <a:t>triển</a:t>
            </a:r>
            <a:r>
              <a:rPr lang="en-US" altLang="en-US" dirty="0">
                <a:cs typeface="Arial" panose="020B0604020202020204" pitchFamily="34" charset="0"/>
              </a:rPr>
              <a:t> </a:t>
            </a:r>
            <a:r>
              <a:rPr lang="en-US" altLang="en-US" dirty="0" err="1">
                <a:cs typeface="Arial" panose="020B0604020202020204" pitchFamily="34" charset="0"/>
              </a:rPr>
              <a:t>trí</a:t>
            </a:r>
            <a:r>
              <a:rPr lang="en-US" altLang="en-US" dirty="0">
                <a:cs typeface="Arial" panose="020B0604020202020204" pitchFamily="34" charset="0"/>
              </a:rPr>
              <a:t> </a:t>
            </a:r>
            <a:r>
              <a:rPr lang="en-US" altLang="en-US" dirty="0" err="1">
                <a:cs typeface="Arial" panose="020B0604020202020204" pitchFamily="34" charset="0"/>
              </a:rPr>
              <a:t>tuệ</a:t>
            </a:r>
            <a:r>
              <a:rPr lang="en-US" altLang="en-US" dirty="0">
                <a:cs typeface="Arial" panose="020B0604020202020204" pitchFamily="34" charset="0"/>
              </a:rPr>
              <a:t> </a:t>
            </a:r>
            <a:r>
              <a:rPr lang="en-US" altLang="en-US" dirty="0" err="1">
                <a:cs typeface="Arial" panose="020B0604020202020204" pitchFamily="34" charset="0"/>
              </a:rPr>
              <a:t>là</a:t>
            </a:r>
            <a:r>
              <a:rPr lang="en-US" altLang="en-US" dirty="0">
                <a:cs typeface="Arial" panose="020B0604020202020204" pitchFamily="34" charset="0"/>
              </a:rPr>
              <a:t> 50% </a:t>
            </a:r>
            <a:r>
              <a:rPr lang="en-US" altLang="en-US" dirty="0" err="1">
                <a:cs typeface="Arial" panose="020B0604020202020204" pitchFamily="34" charset="0"/>
              </a:rPr>
              <a:t>khi</a:t>
            </a:r>
            <a:r>
              <a:rPr lang="en-US" altLang="en-US" dirty="0">
                <a:cs typeface="Arial" panose="020B0604020202020204" pitchFamily="34" charset="0"/>
              </a:rPr>
              <a:t> chu vi </a:t>
            </a:r>
            <a:r>
              <a:rPr lang="en-US" altLang="en-US" dirty="0" err="1">
                <a:cs typeface="Arial" panose="020B0604020202020204" pitchFamily="34" charset="0"/>
              </a:rPr>
              <a:t>đầu</a:t>
            </a:r>
            <a:r>
              <a:rPr lang="en-US" altLang="en-US" dirty="0">
                <a:cs typeface="Arial" panose="020B0604020202020204" pitchFamily="34" charset="0"/>
              </a:rPr>
              <a:t> (PC) &lt; - 3  </a:t>
            </a:r>
            <a:r>
              <a:rPr lang="en-US" altLang="en-US" dirty="0" err="1">
                <a:cs typeface="Arial" panose="020B0604020202020204" pitchFamily="34" charset="0"/>
              </a:rPr>
              <a:t>đến</a:t>
            </a:r>
            <a:r>
              <a:rPr lang="en-US" altLang="en-US" dirty="0">
                <a:cs typeface="Arial" panose="020B0604020202020204" pitchFamily="34" charset="0"/>
              </a:rPr>
              <a:t>  - 3.99. </a:t>
            </a:r>
            <a:r>
              <a:rPr lang="en-US" altLang="en-US" dirty="0" err="1">
                <a:cs typeface="Arial" panose="020B0604020202020204" pitchFamily="34" charset="0"/>
              </a:rPr>
              <a:t>độ</a:t>
            </a:r>
            <a:r>
              <a:rPr lang="en-US" altLang="en-US" dirty="0">
                <a:cs typeface="Arial" panose="020B0604020202020204" pitchFamily="34" charset="0"/>
              </a:rPr>
              <a:t> </a:t>
            </a:r>
            <a:r>
              <a:rPr lang="en-US" altLang="en-US" dirty="0" err="1">
                <a:cs typeface="Arial" panose="020B0604020202020204" pitchFamily="34" charset="0"/>
              </a:rPr>
              <a:t>lệch</a:t>
            </a:r>
            <a:r>
              <a:rPr lang="en-US" altLang="en-US" dirty="0">
                <a:cs typeface="Arial" panose="020B0604020202020204" pitchFamily="34" charset="0"/>
              </a:rPr>
              <a:t> </a:t>
            </a:r>
            <a:r>
              <a:rPr lang="en-US" altLang="en-US" dirty="0" err="1">
                <a:cs typeface="Arial" panose="020B0604020202020204" pitchFamily="34" charset="0"/>
              </a:rPr>
              <a:t>chuẩn</a:t>
            </a:r>
            <a:r>
              <a:rPr lang="en-US" altLang="en-US" dirty="0">
                <a:cs typeface="Arial" panose="020B0604020202020204" pitchFamily="34" charset="0"/>
              </a:rPr>
              <a:t> (DS) </a:t>
            </a:r>
            <a:r>
              <a:rPr lang="en-US" altLang="en-US" dirty="0" err="1">
                <a:cs typeface="Arial" panose="020B0604020202020204" pitchFamily="34" charset="0"/>
              </a:rPr>
              <a:t>và</a:t>
            </a:r>
            <a:r>
              <a:rPr lang="en-US" altLang="en-US" dirty="0">
                <a:cs typeface="Arial" panose="020B0604020202020204" pitchFamily="34" charset="0"/>
              </a:rPr>
              <a:t> </a:t>
            </a:r>
            <a:r>
              <a:rPr lang="en-US" altLang="en-US" dirty="0" err="1">
                <a:cs typeface="Arial" panose="020B0604020202020204" pitchFamily="34" charset="0"/>
              </a:rPr>
              <a:t>tỷ</a:t>
            </a:r>
            <a:r>
              <a:rPr lang="en-US" altLang="en-US" dirty="0">
                <a:cs typeface="Arial" panose="020B0604020202020204" pitchFamily="34" charset="0"/>
              </a:rPr>
              <a:t> </a:t>
            </a:r>
            <a:r>
              <a:rPr lang="en-US" altLang="en-US" dirty="0" err="1">
                <a:cs typeface="Arial" panose="020B0604020202020204" pitchFamily="34" charset="0"/>
              </a:rPr>
              <a:t>lệ</a:t>
            </a:r>
            <a:r>
              <a:rPr lang="en-US" altLang="en-US" dirty="0">
                <a:cs typeface="Arial" panose="020B0604020202020204" pitchFamily="34" charset="0"/>
              </a:rPr>
              <a:t> </a:t>
            </a:r>
            <a:r>
              <a:rPr lang="en-US" altLang="en-US" dirty="0" err="1">
                <a:cs typeface="Arial" panose="020B0604020202020204" pitchFamily="34" charset="0"/>
              </a:rPr>
              <a:t>này</a:t>
            </a:r>
            <a:r>
              <a:rPr lang="en-US" altLang="en-US" dirty="0">
                <a:cs typeface="Arial" panose="020B0604020202020204" pitchFamily="34" charset="0"/>
              </a:rPr>
              <a:t> </a:t>
            </a:r>
            <a:r>
              <a:rPr lang="en-US" altLang="en-US" dirty="0" err="1">
                <a:cs typeface="Arial" panose="020B0604020202020204" pitchFamily="34" charset="0"/>
              </a:rPr>
              <a:t>là</a:t>
            </a:r>
            <a:r>
              <a:rPr lang="en-US" altLang="en-US" dirty="0">
                <a:cs typeface="Arial" panose="020B0604020202020204" pitchFamily="34" charset="0"/>
              </a:rPr>
              <a:t> </a:t>
            </a:r>
            <a:r>
              <a:rPr lang="en-US" altLang="en-US" dirty="0" err="1">
                <a:cs typeface="Arial" panose="020B0604020202020204" pitchFamily="34" charset="0"/>
              </a:rPr>
              <a:t>gần</a:t>
            </a:r>
            <a:r>
              <a:rPr lang="en-US" altLang="en-US" dirty="0">
                <a:cs typeface="Arial" panose="020B0604020202020204" pitchFamily="34" charset="0"/>
              </a:rPr>
              <a:t> 100% </a:t>
            </a:r>
            <a:r>
              <a:rPr lang="en-US" altLang="en-US" dirty="0" err="1">
                <a:cs typeface="Arial" panose="020B0604020202020204" pitchFamily="34" charset="0"/>
              </a:rPr>
              <a:t>khi</a:t>
            </a:r>
            <a:r>
              <a:rPr lang="en-US" altLang="en-US" dirty="0">
                <a:cs typeface="Arial" panose="020B0604020202020204" pitchFamily="34" charset="0"/>
              </a:rPr>
              <a:t> PC &lt; - 4. DS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058B20-D40F-4A29-B8D4-9B277E6F018D}"/>
              </a:ext>
            </a:extLst>
          </p:cNvPr>
          <p:cNvSpPr>
            <a:spLocks noGrp="1"/>
          </p:cNvSpPr>
          <p:nvPr>
            <p:ph type="title"/>
          </p:nvPr>
        </p:nvSpPr>
        <p:spPr/>
        <p:txBody>
          <a:bodyPr/>
          <a:lstStyle/>
          <a:p>
            <a:r>
              <a:rPr lang="en-US" dirty="0"/>
              <a:t>2. ĐIỀU TRỊ NHIỄM ZIKA VIRUS</a:t>
            </a:r>
          </a:p>
        </p:txBody>
      </p:sp>
      <p:sp>
        <p:nvSpPr>
          <p:cNvPr id="3" name="Text Placeholder 2">
            <a:extLst>
              <a:ext uri="{FF2B5EF4-FFF2-40B4-BE49-F238E27FC236}">
                <a16:creationId xmlns:a16="http://schemas.microsoft.com/office/drawing/2014/main" xmlns="" id="{24A59A7C-D0F7-454A-992D-2B5678C0AC7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50952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E07D4A2-A4D9-4911-B536-F90AC1D3AB9C}"/>
              </a:ext>
            </a:extLst>
          </p:cNvPr>
          <p:cNvSpPr>
            <a:spLocks noGrp="1"/>
          </p:cNvSpPr>
          <p:nvPr>
            <p:ph idx="1"/>
          </p:nvPr>
        </p:nvSpPr>
        <p:spPr>
          <a:xfrm>
            <a:off x="0" y="1066800"/>
            <a:ext cx="9144000" cy="5181600"/>
          </a:xfrm>
        </p:spPr>
        <p:txBody>
          <a:bodyPr>
            <a:normAutofit fontScale="77500" lnSpcReduction="20000"/>
          </a:bodyPr>
          <a:lstStyle/>
          <a:p>
            <a:pPr marL="365760" indent="-256032" algn="just" eaLnBrk="1" fontAlgn="auto" hangingPunct="1">
              <a:lnSpc>
                <a:spcPct val="150000"/>
              </a:lnSpc>
              <a:spcAft>
                <a:spcPts val="0"/>
              </a:spcAft>
              <a:buFont typeface="Wingdings 3"/>
              <a:buChar char=""/>
              <a:defRPr/>
            </a:pPr>
            <a:r>
              <a:rPr lang="pt-BR" altLang="ja-JP" dirty="0">
                <a:cs typeface="Arial" pitchFamily="34" charset="0"/>
              </a:rPr>
              <a:t>Điều trị triệu chứng là chính, bao gồm:</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r>
              <a:rPr lang="pt-BR" altLang="ja-JP" dirty="0">
                <a:cs typeface="Arial" pitchFamily="34" charset="0"/>
              </a:rPr>
              <a:t>- Nghỉ ngơi.</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r>
              <a:rPr lang="pt-BR" altLang="ja-JP" dirty="0">
                <a:cs typeface="Arial" pitchFamily="34" charset="0"/>
              </a:rPr>
              <a:t>- Hạ sốt bằng paracetamol. Không sử dụng aspirin và các thuốc giảm đau NSAID (ibuprofen, …) khi chưa loại trừ được sốt xuất huyết.</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r>
              <a:rPr lang="pt-BR" altLang="ja-JP" dirty="0">
                <a:cs typeface="Arial" pitchFamily="34" charset="0"/>
              </a:rPr>
              <a:t>- Bồi phụ nước và điện giải</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r>
              <a:rPr lang="pt-BR" altLang="ja-JP" dirty="0">
                <a:cs typeface="Arial" pitchFamily="34" charset="0"/>
              </a:rPr>
              <a:t>- Vệ sinh mắt bằng dung dịch nước muối sinh lý NaCl 0.9%</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r>
              <a:rPr lang="pt-BR" altLang="ja-JP" dirty="0">
                <a:cs typeface="Arial" pitchFamily="34" charset="0"/>
              </a:rPr>
              <a:t>- Theo dõi các biểu hiện tổn thương thần kinh như yếu, liệt cơ,... </a:t>
            </a:r>
            <a:endParaRPr lang="ja-JP" altLang="ja-JP" dirty="0">
              <a:cs typeface="Arial" pitchFamily="34" charset="0"/>
            </a:endParaRPr>
          </a:p>
          <a:p>
            <a:pPr marL="109728" indent="0" algn="just" eaLnBrk="1" fontAlgn="auto" hangingPunct="1">
              <a:lnSpc>
                <a:spcPct val="150000"/>
              </a:lnSpc>
              <a:spcAft>
                <a:spcPts val="0"/>
              </a:spcAft>
              <a:buFont typeface="Wingdings 3"/>
              <a:buNone/>
              <a:defRPr/>
            </a:pPr>
            <a:endParaRPr lang="ja-JP" altLang="en-US" dirty="0">
              <a:cs typeface="Arial" pitchFamily="34" charset="0"/>
            </a:endParaRPr>
          </a:p>
        </p:txBody>
      </p:sp>
      <p:sp>
        <p:nvSpPr>
          <p:cNvPr id="2" name="Title 1">
            <a:extLst>
              <a:ext uri="{FF2B5EF4-FFF2-40B4-BE49-F238E27FC236}">
                <a16:creationId xmlns:a16="http://schemas.microsoft.com/office/drawing/2014/main" xmlns="" id="{61A6EC6D-5FB2-429D-B638-8C582F7739F7}"/>
              </a:ext>
            </a:extLst>
          </p:cNvPr>
          <p:cNvSpPr>
            <a:spLocks noGrp="1"/>
          </p:cNvSpPr>
          <p:nvPr>
            <p:ph type="title"/>
          </p:nvPr>
        </p:nvSpPr>
        <p:spPr>
          <a:xfrm>
            <a:off x="3124200" y="-11084"/>
            <a:ext cx="3200400" cy="1143000"/>
          </a:xfrm>
        </p:spPr>
        <p:txBody>
          <a:bodyPr/>
          <a:lstStyle/>
          <a:p>
            <a:pPr eaLnBrk="1" fontAlgn="auto" hangingPunct="1">
              <a:spcAft>
                <a:spcPts val="0"/>
              </a:spcAft>
              <a:defRPr/>
            </a:pPr>
            <a:r>
              <a:rPr lang="en-GB" altLang="ja-JP" b="1" dirty="0" err="1">
                <a:solidFill>
                  <a:srgbClr val="800000"/>
                </a:solidFill>
                <a:effectLst/>
                <a:latin typeface="+mn-lt"/>
                <a:cs typeface="Arial" pitchFamily="34" charset="0"/>
              </a:rPr>
              <a:t>Điều</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trị</a:t>
            </a:r>
            <a:r>
              <a:rPr lang="en-GB" altLang="ja-JP" b="1" dirty="0">
                <a:solidFill>
                  <a:srgbClr val="800000"/>
                </a:solidFill>
                <a:effectLst/>
                <a:latin typeface="+mn-lt"/>
                <a:cs typeface="Arial" pitchFamily="34" charset="0"/>
              </a:rPr>
              <a:t> (1)</a:t>
            </a:r>
            <a:endParaRPr lang="ja-JP" altLang="en-US" b="1" dirty="0">
              <a:solidFill>
                <a:srgbClr val="800000"/>
              </a:solidFill>
              <a:effectLst/>
              <a:latin typeface="+mn-lt"/>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xmlns="" id="{346E5723-8628-468D-AEB3-85690605EC0D}"/>
              </a:ext>
            </a:extLst>
          </p:cNvPr>
          <p:cNvSpPr>
            <a:spLocks noGrp="1" noChangeArrowheads="1"/>
          </p:cNvSpPr>
          <p:nvPr>
            <p:ph type="title"/>
          </p:nvPr>
        </p:nvSpPr>
        <p:spPr>
          <a:xfrm>
            <a:off x="457200" y="76200"/>
            <a:ext cx="8686800" cy="1143000"/>
          </a:xfrm>
        </p:spPr>
        <p:txBody>
          <a:bodyPr/>
          <a:lstStyle/>
          <a:p>
            <a:pPr algn="ctr" eaLnBrk="1" hangingPunct="1">
              <a:defRPr/>
            </a:pPr>
            <a:r>
              <a:rPr lang="en-US" sz="3200" b="1" dirty="0">
                <a:solidFill>
                  <a:srgbClr val="800000"/>
                </a:solidFill>
                <a:latin typeface="+mn-lt"/>
                <a:cs typeface="Arial" panose="020B0604020202020204" pitchFamily="34" charset="0"/>
              </a:rPr>
              <a:t>Sơ đồ thái độ xử trí hội chứng đầu nhỏ</a:t>
            </a:r>
          </a:p>
        </p:txBody>
      </p:sp>
      <p:pic>
        <p:nvPicPr>
          <p:cNvPr id="65539" name="Picture 4">
            <a:extLst>
              <a:ext uri="{FF2B5EF4-FFF2-40B4-BE49-F238E27FC236}">
                <a16:creationId xmlns:a16="http://schemas.microsoft.com/office/drawing/2014/main" xmlns="" id="{EC3F7502-CA0E-4E78-8FBD-B51CD3302DD8}"/>
              </a:ext>
            </a:extLst>
          </p:cNvPr>
          <p:cNvPicPr>
            <a:picLocks noChangeAspect="1" noChangeArrowheads="1"/>
          </p:cNvPicPr>
          <p:nvPr/>
        </p:nvPicPr>
        <p:blipFill>
          <a:blip r:embed="rId2">
            <a:lum bright="6000"/>
            <a:extLst>
              <a:ext uri="{28A0092B-C50C-407E-A947-70E740481C1C}">
                <a14:useLocalDpi xmlns:a14="http://schemas.microsoft.com/office/drawing/2010/main" val="0"/>
              </a:ext>
            </a:extLst>
          </a:blip>
          <a:srcRect l="12413" t="1379" r="11725"/>
          <a:stretch>
            <a:fillRect/>
          </a:stretch>
        </p:blipFill>
        <p:spPr bwMode="auto">
          <a:xfrm>
            <a:off x="2449513" y="914400"/>
            <a:ext cx="45720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42E91DF-A185-4D7A-BB54-FD73BB105650}"/>
              </a:ext>
            </a:extLst>
          </p:cNvPr>
          <p:cNvSpPr>
            <a:spLocks noGrp="1"/>
          </p:cNvSpPr>
          <p:nvPr>
            <p:ph idx="1"/>
          </p:nvPr>
        </p:nvSpPr>
        <p:spPr>
          <a:xfrm>
            <a:off x="0" y="1516828"/>
            <a:ext cx="8991600" cy="4731572"/>
          </a:xfrm>
        </p:spPr>
        <p:txBody>
          <a:bodyPr>
            <a:normAutofit/>
          </a:bodyPr>
          <a:lstStyle/>
          <a:p>
            <a:pPr marL="365760" indent="-256032" algn="just" eaLnBrk="1" fontAlgn="auto" hangingPunct="1">
              <a:spcBef>
                <a:spcPts val="0"/>
              </a:spcBef>
              <a:spcAft>
                <a:spcPts val="0"/>
              </a:spcAft>
              <a:buFont typeface="Wingdings 3"/>
              <a:buChar char=""/>
              <a:defRPr/>
            </a:pPr>
            <a:r>
              <a:rPr lang="pt-BR" altLang="ja-JP" sz="2800" dirty="0">
                <a:cs typeface="Arial" pitchFamily="34" charset="0"/>
              </a:rPr>
              <a:t>Đối với phụ nữ có thai cần hội chẩn với chuyên khoa sản để theo dõi bất thường về thai nhi:</a:t>
            </a:r>
            <a:endParaRPr lang="ja-JP" altLang="ja-JP" sz="2800" dirty="0">
              <a:cs typeface="Arial" pitchFamily="34" charset="0"/>
            </a:endParaRPr>
          </a:p>
          <a:p>
            <a:pPr marL="109728" indent="0" algn="just" eaLnBrk="1" fontAlgn="auto" hangingPunct="1">
              <a:spcBef>
                <a:spcPts val="0"/>
              </a:spcBef>
              <a:spcAft>
                <a:spcPts val="0"/>
              </a:spcAft>
              <a:buFont typeface="Wingdings 3"/>
              <a:buNone/>
              <a:defRPr/>
            </a:pPr>
            <a:r>
              <a:rPr lang="pt-BR" altLang="ja-JP" sz="2800" dirty="0">
                <a:cs typeface="Arial" pitchFamily="34" charset="0"/>
              </a:rPr>
              <a:t>- Theo dõi siêu âm thai mỗi 2 tuần một lần để phát hiện sớm tình trạng đầu nhỏ hoặc vôi hóa não ở thai nhi.</a:t>
            </a:r>
            <a:endParaRPr lang="ja-JP" altLang="ja-JP" sz="2800" dirty="0">
              <a:cs typeface="Arial" pitchFamily="34" charset="0"/>
            </a:endParaRPr>
          </a:p>
          <a:p>
            <a:pPr marL="109728" indent="0" algn="just" eaLnBrk="1" fontAlgn="auto" hangingPunct="1">
              <a:spcBef>
                <a:spcPts val="0"/>
              </a:spcBef>
              <a:spcAft>
                <a:spcPts val="0"/>
              </a:spcAft>
              <a:buFont typeface="Wingdings 3"/>
              <a:buNone/>
              <a:defRPr/>
            </a:pPr>
            <a:r>
              <a:rPr lang="pt-BR" altLang="ja-JP" sz="2800" dirty="0">
                <a:cs typeface="Arial" pitchFamily="34" charset="0"/>
              </a:rPr>
              <a:t>- Phụ nữ có thai trên 15 tuần bị nhiễm vi rút Zika có thể chỉ định chọc ối làm xét nghiệm RT-PCR, hoặc lấy máu cuống rốn để làm xét nghiệm huyết thanh. </a:t>
            </a:r>
            <a:endParaRPr lang="ja-JP" altLang="ja-JP" sz="2800" dirty="0">
              <a:cs typeface="Arial" pitchFamily="34" charset="0"/>
            </a:endParaRPr>
          </a:p>
          <a:p>
            <a:pPr marL="365760" indent="-256032" algn="just" eaLnBrk="1" fontAlgn="auto" hangingPunct="1">
              <a:spcBef>
                <a:spcPts val="0"/>
              </a:spcBef>
              <a:spcAft>
                <a:spcPts val="0"/>
              </a:spcAft>
              <a:buFont typeface="Wingdings 3"/>
              <a:buChar char=""/>
              <a:defRPr/>
            </a:pPr>
            <a:endParaRPr lang="ja-JP" altLang="en-US" sz="2800" dirty="0">
              <a:cs typeface="Arial" pitchFamily="34" charset="0"/>
            </a:endParaRPr>
          </a:p>
        </p:txBody>
      </p:sp>
      <p:sp>
        <p:nvSpPr>
          <p:cNvPr id="2" name="Title 1">
            <a:extLst>
              <a:ext uri="{FF2B5EF4-FFF2-40B4-BE49-F238E27FC236}">
                <a16:creationId xmlns:a16="http://schemas.microsoft.com/office/drawing/2014/main" xmlns="" id="{9298699B-1EBF-4C76-B5A6-66362AF99C1E}"/>
              </a:ext>
            </a:extLst>
          </p:cNvPr>
          <p:cNvSpPr>
            <a:spLocks noGrp="1"/>
          </p:cNvSpPr>
          <p:nvPr>
            <p:ph type="title"/>
          </p:nvPr>
        </p:nvSpPr>
        <p:spPr>
          <a:xfrm>
            <a:off x="2971800" y="-18011"/>
            <a:ext cx="3200400" cy="1143000"/>
          </a:xfrm>
        </p:spPr>
        <p:txBody>
          <a:bodyPr/>
          <a:lstStyle/>
          <a:p>
            <a:pPr eaLnBrk="1" fontAlgn="auto" hangingPunct="1">
              <a:spcAft>
                <a:spcPts val="0"/>
              </a:spcAft>
              <a:defRPr/>
            </a:pPr>
            <a:r>
              <a:rPr lang="en-GB" altLang="ja-JP" b="1" dirty="0" err="1">
                <a:solidFill>
                  <a:srgbClr val="800000"/>
                </a:solidFill>
                <a:effectLst/>
                <a:latin typeface="+mn-lt"/>
                <a:cs typeface="Arial" pitchFamily="34" charset="0"/>
              </a:rPr>
              <a:t>Điều</a:t>
            </a:r>
            <a:r>
              <a:rPr lang="en-GB" altLang="ja-JP" b="1" dirty="0">
                <a:solidFill>
                  <a:srgbClr val="800000"/>
                </a:solidFill>
                <a:effectLst/>
                <a:latin typeface="+mn-lt"/>
                <a:cs typeface="Arial" pitchFamily="34" charset="0"/>
              </a:rPr>
              <a:t> </a:t>
            </a:r>
            <a:r>
              <a:rPr lang="en-GB" altLang="ja-JP" b="1" dirty="0" err="1">
                <a:solidFill>
                  <a:srgbClr val="800000"/>
                </a:solidFill>
                <a:effectLst/>
                <a:latin typeface="+mn-lt"/>
                <a:cs typeface="Arial" pitchFamily="34" charset="0"/>
              </a:rPr>
              <a:t>trị</a:t>
            </a:r>
            <a:r>
              <a:rPr lang="en-GB" altLang="ja-JP" b="1" dirty="0">
                <a:solidFill>
                  <a:srgbClr val="800000"/>
                </a:solidFill>
                <a:effectLst/>
                <a:latin typeface="+mn-lt"/>
                <a:cs typeface="Arial" pitchFamily="34" charset="0"/>
              </a:rPr>
              <a:t> (2)</a:t>
            </a:r>
            <a:endParaRPr lang="ja-JP" altLang="en-US" b="1" dirty="0">
              <a:solidFill>
                <a:srgbClr val="800000"/>
              </a:solidFill>
              <a:effectLst/>
              <a:latin typeface="+mn-lt"/>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3B6EEF9-55D0-44A7-B821-F1BEE707A2FA}"/>
              </a:ext>
            </a:extLst>
          </p:cNvPr>
          <p:cNvSpPr>
            <a:spLocks noGrp="1"/>
          </p:cNvSpPr>
          <p:nvPr>
            <p:ph idx="1"/>
          </p:nvPr>
        </p:nvSpPr>
        <p:spPr>
          <a:xfrm>
            <a:off x="7938" y="914400"/>
            <a:ext cx="8763000" cy="4953000"/>
          </a:xfrm>
        </p:spPr>
        <p:txBody>
          <a:bodyPr>
            <a:normAutofit/>
          </a:bodyPr>
          <a:lstStyle/>
          <a:p>
            <a:pPr marL="109728" indent="0" algn="just" eaLnBrk="1" fontAlgn="auto" hangingPunct="1">
              <a:lnSpc>
                <a:spcPct val="150000"/>
              </a:lnSpc>
              <a:spcAft>
                <a:spcPts val="0"/>
              </a:spcAft>
              <a:buFont typeface="Wingdings 3"/>
              <a:buNone/>
              <a:defRPr/>
            </a:pPr>
            <a:r>
              <a:rPr lang="pt-BR" altLang="ja-JP" sz="2800" dirty="0">
                <a:cs typeface="Arial" pitchFamily="34" charset="0"/>
              </a:rPr>
              <a:t> </a:t>
            </a:r>
            <a:endParaRPr lang="ja-JP" altLang="ja-JP" sz="2800" dirty="0">
              <a:cs typeface="Arial" pitchFamily="34" charset="0"/>
            </a:endParaRPr>
          </a:p>
          <a:p>
            <a:pPr marL="365760" indent="-256032" algn="just" eaLnBrk="1" fontAlgn="auto" hangingPunct="1">
              <a:lnSpc>
                <a:spcPct val="150000"/>
              </a:lnSpc>
              <a:spcAft>
                <a:spcPts val="0"/>
              </a:spcAft>
              <a:buFont typeface="Wingdings 3"/>
              <a:buChar char=""/>
              <a:defRPr/>
            </a:pPr>
            <a:r>
              <a:rPr lang="pt-BR" altLang="ja-JP" sz="2800" dirty="0">
                <a:cs typeface="Arial" pitchFamily="34" charset="0"/>
              </a:rPr>
              <a:t> Trẻ bị dị tật đầu nhỏ hoặc có tiền sử mẹ nhiễm vi rút Zika khi mang thai cần được theo dõi, đánh giá sự phát triển về tinh thần, vận động, đánh giá thị lực và điều trị các rối loạn như co giật, động kinh (nếu có).</a:t>
            </a:r>
            <a:endParaRPr lang="ja-JP" altLang="ja-JP" sz="2800" dirty="0">
              <a:cs typeface="Arial" pitchFamily="34" charset="0"/>
            </a:endParaRPr>
          </a:p>
          <a:p>
            <a:pPr marL="365760" indent="-256032" algn="just" eaLnBrk="1" fontAlgn="auto" hangingPunct="1">
              <a:lnSpc>
                <a:spcPct val="150000"/>
              </a:lnSpc>
              <a:spcAft>
                <a:spcPts val="0"/>
              </a:spcAft>
              <a:buFont typeface="Wingdings 3"/>
              <a:buChar char=""/>
              <a:defRPr/>
            </a:pPr>
            <a:endParaRPr lang="ja-JP" altLang="en-US" sz="2800" dirty="0">
              <a:cs typeface="Arial" pitchFamily="34" charset="0"/>
            </a:endParaRPr>
          </a:p>
        </p:txBody>
      </p:sp>
      <p:sp>
        <p:nvSpPr>
          <p:cNvPr id="2" name="Title 1">
            <a:extLst>
              <a:ext uri="{FF2B5EF4-FFF2-40B4-BE49-F238E27FC236}">
                <a16:creationId xmlns:a16="http://schemas.microsoft.com/office/drawing/2014/main" xmlns="" id="{07406937-A304-4166-B10D-8EDB21402858}"/>
              </a:ext>
            </a:extLst>
          </p:cNvPr>
          <p:cNvSpPr>
            <a:spLocks noGrp="1"/>
          </p:cNvSpPr>
          <p:nvPr>
            <p:ph type="title"/>
          </p:nvPr>
        </p:nvSpPr>
        <p:spPr>
          <a:xfrm>
            <a:off x="3352800" y="228600"/>
            <a:ext cx="3200400" cy="1143000"/>
          </a:xfrm>
        </p:spPr>
        <p:txBody>
          <a:bodyPr/>
          <a:lstStyle/>
          <a:p>
            <a:pPr eaLnBrk="1" fontAlgn="auto" hangingPunct="1">
              <a:spcAft>
                <a:spcPts val="0"/>
              </a:spcAft>
              <a:defRPr/>
            </a:pPr>
            <a:r>
              <a:rPr lang="en-GB" altLang="ja-JP" sz="3600" b="1" dirty="0" err="1">
                <a:solidFill>
                  <a:srgbClr val="800000"/>
                </a:solidFill>
                <a:effectLst/>
                <a:latin typeface="+mn-lt"/>
                <a:cs typeface="Arial" pitchFamily="34" charset="0"/>
              </a:rPr>
              <a:t>Điều</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trị</a:t>
            </a:r>
            <a:r>
              <a:rPr lang="en-GB" altLang="ja-JP" sz="3600" b="1" dirty="0">
                <a:solidFill>
                  <a:srgbClr val="800000"/>
                </a:solidFill>
                <a:effectLst/>
                <a:latin typeface="+mn-lt"/>
                <a:cs typeface="Arial" pitchFamily="34" charset="0"/>
              </a:rPr>
              <a:t> (3)</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058B20-D40F-4A29-B8D4-9B277E6F018D}"/>
              </a:ext>
            </a:extLst>
          </p:cNvPr>
          <p:cNvSpPr>
            <a:spLocks noGrp="1"/>
          </p:cNvSpPr>
          <p:nvPr>
            <p:ph type="title"/>
          </p:nvPr>
        </p:nvSpPr>
        <p:spPr/>
        <p:txBody>
          <a:bodyPr/>
          <a:lstStyle/>
          <a:p>
            <a:r>
              <a:rPr lang="en-US" dirty="0"/>
              <a:t>3. PHÒNG BỆNH</a:t>
            </a:r>
          </a:p>
        </p:txBody>
      </p:sp>
      <p:sp>
        <p:nvSpPr>
          <p:cNvPr id="3" name="Text Placeholder 2">
            <a:extLst>
              <a:ext uri="{FF2B5EF4-FFF2-40B4-BE49-F238E27FC236}">
                <a16:creationId xmlns:a16="http://schemas.microsoft.com/office/drawing/2014/main" xmlns="" id="{24A59A7C-D0F7-454A-992D-2B5678C0AC7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09758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C841549-08AB-474E-9F01-2E59CA369AF6}"/>
              </a:ext>
            </a:extLst>
          </p:cNvPr>
          <p:cNvSpPr>
            <a:spLocks noGrp="1"/>
          </p:cNvSpPr>
          <p:nvPr>
            <p:ph idx="1"/>
          </p:nvPr>
        </p:nvSpPr>
        <p:spPr>
          <a:xfrm>
            <a:off x="152400" y="1516828"/>
            <a:ext cx="8686800" cy="5493572"/>
          </a:xfrm>
        </p:spPr>
        <p:txBody>
          <a:bodyPr>
            <a:noAutofit/>
          </a:bodyPr>
          <a:lstStyle/>
          <a:p>
            <a:pPr marL="457200" indent="-457200" algn="just" eaLnBrk="1" fontAlgn="auto" hangingPunct="1">
              <a:spcBef>
                <a:spcPts val="0"/>
              </a:spcBef>
              <a:buFont typeface="Wingdings" pitchFamily="2" charset="2"/>
              <a:buChar char="Ø"/>
              <a:defRPr/>
            </a:pPr>
            <a:r>
              <a:rPr lang="en-US" altLang="ja-JP" sz="2400" dirty="0" err="1">
                <a:cs typeface="Arial" pitchFamily="34" charset="0"/>
              </a:rPr>
              <a:t>Biện</a:t>
            </a:r>
            <a:r>
              <a:rPr lang="en-US" altLang="ja-JP" sz="2400" dirty="0">
                <a:cs typeface="Arial" pitchFamily="34" charset="0"/>
              </a:rPr>
              <a:t> </a:t>
            </a:r>
            <a:r>
              <a:rPr lang="en-US" altLang="ja-JP" sz="2400" dirty="0" err="1">
                <a:cs typeface="Arial" pitchFamily="34" charset="0"/>
              </a:rPr>
              <a:t>pháp</a:t>
            </a:r>
            <a:r>
              <a:rPr lang="en-US" altLang="ja-JP" sz="2400" dirty="0">
                <a:cs typeface="Arial" pitchFamily="34" charset="0"/>
              </a:rPr>
              <a:t> </a:t>
            </a:r>
            <a:r>
              <a:rPr lang="en-US" altLang="ja-JP" sz="2400" dirty="0" err="1">
                <a:cs typeface="Arial" pitchFamily="34" charset="0"/>
              </a:rPr>
              <a:t>phòng</a:t>
            </a:r>
            <a:r>
              <a:rPr lang="en-US" altLang="ja-JP" sz="2400" dirty="0">
                <a:cs typeface="Arial" pitchFamily="34" charset="0"/>
              </a:rPr>
              <a:t> </a:t>
            </a:r>
            <a:r>
              <a:rPr lang="en-US" altLang="ja-JP" sz="2400" dirty="0" err="1">
                <a:cs typeface="Arial" pitchFamily="34" charset="0"/>
              </a:rPr>
              <a:t>bệnh</a:t>
            </a:r>
            <a:r>
              <a:rPr lang="en-US" altLang="ja-JP" sz="2400" dirty="0">
                <a:cs typeface="Arial" pitchFamily="34" charset="0"/>
              </a:rPr>
              <a:t> </a:t>
            </a:r>
            <a:r>
              <a:rPr lang="en-US" altLang="ja-JP" sz="2400" dirty="0" err="1">
                <a:cs typeface="Arial" pitchFamily="34" charset="0"/>
              </a:rPr>
              <a:t>tốt</a:t>
            </a:r>
            <a:r>
              <a:rPr lang="en-US" altLang="ja-JP" sz="2400" dirty="0">
                <a:cs typeface="Arial" pitchFamily="34" charset="0"/>
              </a:rPr>
              <a:t> </a:t>
            </a:r>
            <a:r>
              <a:rPr lang="en-US" altLang="ja-JP" sz="2400" dirty="0" err="1">
                <a:cs typeface="Arial" pitchFamily="34" charset="0"/>
              </a:rPr>
              <a:t>nhất</a:t>
            </a:r>
            <a:r>
              <a:rPr lang="en-US" altLang="ja-JP" sz="2400" dirty="0">
                <a:cs typeface="Arial" pitchFamily="34" charset="0"/>
              </a:rPr>
              <a:t> </a:t>
            </a:r>
            <a:r>
              <a:rPr lang="en-US" altLang="ja-JP" sz="2400" dirty="0" err="1">
                <a:cs typeface="Arial" pitchFamily="34" charset="0"/>
              </a:rPr>
              <a:t>hiện</a:t>
            </a:r>
            <a:r>
              <a:rPr lang="en-US" altLang="ja-JP" sz="2400" dirty="0">
                <a:cs typeface="Arial" pitchFamily="34" charset="0"/>
              </a:rPr>
              <a:t> nay </a:t>
            </a:r>
            <a:r>
              <a:rPr lang="en-US" altLang="ja-JP" sz="2400" dirty="0" err="1">
                <a:cs typeface="Arial" pitchFamily="34" charset="0"/>
              </a:rPr>
              <a:t>là</a:t>
            </a:r>
            <a:r>
              <a:rPr lang="en-US" altLang="ja-JP" sz="2400" dirty="0">
                <a:cs typeface="Arial" pitchFamily="34" charset="0"/>
              </a:rPr>
              <a:t> </a:t>
            </a:r>
            <a:r>
              <a:rPr lang="en-US" altLang="ja-JP" sz="2400" dirty="0" err="1">
                <a:cs typeface="Arial" pitchFamily="34" charset="0"/>
              </a:rPr>
              <a:t>diệt</a:t>
            </a:r>
            <a:r>
              <a:rPr lang="en-US" altLang="ja-JP" sz="2400" dirty="0">
                <a:cs typeface="Arial" pitchFamily="34" charset="0"/>
              </a:rPr>
              <a:t> </a:t>
            </a:r>
            <a:r>
              <a:rPr lang="en-US" altLang="ja-JP" sz="2400" dirty="0" err="1">
                <a:cs typeface="Arial" pitchFamily="34" charset="0"/>
              </a:rPr>
              <a:t>muỗi</a:t>
            </a:r>
            <a:r>
              <a:rPr lang="en-US" altLang="ja-JP" sz="2400" dirty="0">
                <a:cs typeface="Arial" pitchFamily="34" charset="0"/>
              </a:rPr>
              <a:t> </a:t>
            </a:r>
            <a:r>
              <a:rPr lang="en-US" altLang="ja-JP" sz="2400" dirty="0" err="1">
                <a:cs typeface="Arial" pitchFamily="34" charset="0"/>
              </a:rPr>
              <a:t>và</a:t>
            </a:r>
            <a:r>
              <a:rPr lang="en-US" altLang="ja-JP" sz="2400" dirty="0">
                <a:cs typeface="Arial" pitchFamily="34" charset="0"/>
              </a:rPr>
              <a:t> </a:t>
            </a:r>
            <a:r>
              <a:rPr lang="en-US" altLang="ja-JP" sz="2400" dirty="0" err="1">
                <a:cs typeface="Arial" pitchFamily="34" charset="0"/>
              </a:rPr>
              <a:t>phòng</a:t>
            </a:r>
            <a:r>
              <a:rPr lang="en-US" altLang="ja-JP" sz="2400" dirty="0">
                <a:cs typeface="Arial" pitchFamily="34" charset="0"/>
              </a:rPr>
              <a:t> </a:t>
            </a:r>
            <a:r>
              <a:rPr lang="en-US" altLang="ja-JP" sz="2400" dirty="0" err="1">
                <a:cs typeface="Arial" pitchFamily="34" charset="0"/>
              </a:rPr>
              <a:t>tránh</a:t>
            </a:r>
            <a:r>
              <a:rPr lang="en-US" altLang="ja-JP" sz="2400" dirty="0">
                <a:cs typeface="Arial" pitchFamily="34" charset="0"/>
              </a:rPr>
              <a:t> </a:t>
            </a:r>
            <a:r>
              <a:rPr lang="en-US" altLang="ja-JP" sz="2400" dirty="0" err="1">
                <a:cs typeface="Arial" pitchFamily="34" charset="0"/>
              </a:rPr>
              <a:t>muỗi</a:t>
            </a:r>
            <a:r>
              <a:rPr lang="en-US" altLang="ja-JP" sz="2400" dirty="0">
                <a:cs typeface="Arial" pitchFamily="34" charset="0"/>
              </a:rPr>
              <a:t> </a:t>
            </a:r>
            <a:r>
              <a:rPr lang="en-US" altLang="ja-JP" sz="2400" dirty="0" err="1">
                <a:cs typeface="Arial" pitchFamily="34" charset="0"/>
              </a:rPr>
              <a:t>đốt</a:t>
            </a:r>
            <a:r>
              <a:rPr lang="en-US" altLang="ja-JP" sz="2400" dirty="0">
                <a:cs typeface="Arial" pitchFamily="34" charset="0"/>
              </a:rPr>
              <a:t>.</a:t>
            </a:r>
            <a:r>
              <a:rPr lang="en-US" altLang="ja-JP" sz="2400" b="1" dirty="0">
                <a:cs typeface="Arial" pitchFamily="34" charset="0"/>
              </a:rPr>
              <a:t> </a:t>
            </a:r>
          </a:p>
          <a:p>
            <a:pPr marL="457200" indent="-457200" algn="just" eaLnBrk="1" fontAlgn="auto" hangingPunct="1">
              <a:spcBef>
                <a:spcPts val="0"/>
              </a:spcBef>
              <a:buFontTx/>
              <a:buChar char="-"/>
              <a:defRPr/>
            </a:pPr>
            <a:r>
              <a:rPr lang="en-GB" altLang="ja-JP" sz="2400" dirty="0" err="1">
                <a:cs typeface="Arial" pitchFamily="34" charset="0"/>
              </a:rPr>
              <a:t>Mặc</a:t>
            </a:r>
            <a:r>
              <a:rPr lang="en-GB" altLang="ja-JP" sz="2400" dirty="0">
                <a:cs typeface="Arial" pitchFamily="34" charset="0"/>
              </a:rPr>
              <a:t> </a:t>
            </a:r>
            <a:r>
              <a:rPr lang="en-GB" altLang="ja-JP" sz="2400" dirty="0" err="1">
                <a:cs typeface="Arial" pitchFamily="34" charset="0"/>
              </a:rPr>
              <a:t>quần</a:t>
            </a:r>
            <a:r>
              <a:rPr lang="en-GB" altLang="ja-JP" sz="2400" dirty="0">
                <a:cs typeface="Arial" pitchFamily="34" charset="0"/>
              </a:rPr>
              <a:t> </a:t>
            </a:r>
            <a:r>
              <a:rPr lang="en-GB" altLang="ja-JP" sz="2400" dirty="0" err="1">
                <a:cs typeface="Arial" pitchFamily="34" charset="0"/>
              </a:rPr>
              <a:t>áo</a:t>
            </a:r>
            <a:r>
              <a:rPr lang="en-GB" altLang="ja-JP" sz="2400" dirty="0">
                <a:cs typeface="Arial" pitchFamily="34" charset="0"/>
              </a:rPr>
              <a:t> </a:t>
            </a:r>
            <a:r>
              <a:rPr lang="en-GB" altLang="ja-JP" sz="2400" dirty="0" err="1">
                <a:cs typeface="Arial" pitchFamily="34" charset="0"/>
              </a:rPr>
              <a:t>dài</a:t>
            </a:r>
            <a:r>
              <a:rPr lang="en-GB" altLang="ja-JP" sz="2400" dirty="0">
                <a:cs typeface="Arial" pitchFamily="34" charset="0"/>
              </a:rPr>
              <a:t> </a:t>
            </a:r>
            <a:r>
              <a:rPr lang="en-GB" altLang="ja-JP" sz="2400" dirty="0" err="1">
                <a:cs typeface="Arial" pitchFamily="34" charset="0"/>
              </a:rPr>
              <a:t>tay</a:t>
            </a:r>
            <a:endParaRPr lang="en-GB" altLang="ja-JP" sz="2400" dirty="0">
              <a:cs typeface="Arial" pitchFamily="34" charset="0"/>
            </a:endParaRPr>
          </a:p>
          <a:p>
            <a:pPr marL="457200" indent="-457200" algn="just" eaLnBrk="1" fontAlgn="auto" hangingPunct="1">
              <a:spcBef>
                <a:spcPts val="0"/>
              </a:spcBef>
              <a:buFontTx/>
              <a:buChar char="-"/>
              <a:defRPr/>
            </a:pPr>
            <a:r>
              <a:rPr lang="en-GB" altLang="ja-JP" sz="2400" dirty="0" err="1">
                <a:cs typeface="Arial" pitchFamily="34" charset="0"/>
              </a:rPr>
              <a:t>Ngủ</a:t>
            </a:r>
            <a:r>
              <a:rPr lang="en-GB" altLang="ja-JP" sz="2400" dirty="0">
                <a:cs typeface="Arial" pitchFamily="34" charset="0"/>
              </a:rPr>
              <a:t> </a:t>
            </a:r>
            <a:r>
              <a:rPr lang="en-GB" altLang="ja-JP" sz="2400" dirty="0" err="1">
                <a:cs typeface="Arial" pitchFamily="34" charset="0"/>
              </a:rPr>
              <a:t>màn</a:t>
            </a:r>
            <a:endParaRPr lang="en-GB" altLang="ja-JP" sz="2400" dirty="0">
              <a:cs typeface="Arial" pitchFamily="34" charset="0"/>
            </a:endParaRPr>
          </a:p>
          <a:p>
            <a:pPr marL="457200" indent="-457200" algn="just" eaLnBrk="1" fontAlgn="auto" hangingPunct="1">
              <a:spcBef>
                <a:spcPts val="0"/>
              </a:spcBef>
              <a:buFontTx/>
              <a:buChar char="-"/>
              <a:defRPr/>
            </a:pPr>
            <a:r>
              <a:rPr lang="en-GB" altLang="ja-JP" sz="2400" dirty="0" err="1">
                <a:cs typeface="Arial" pitchFamily="34" charset="0"/>
              </a:rPr>
              <a:t>Kem</a:t>
            </a:r>
            <a:r>
              <a:rPr lang="en-GB" altLang="ja-JP" sz="2400" dirty="0">
                <a:cs typeface="Arial" pitchFamily="34" charset="0"/>
              </a:rPr>
              <a:t> </a:t>
            </a:r>
            <a:r>
              <a:rPr lang="en-GB" altLang="ja-JP" sz="2400" dirty="0" err="1">
                <a:cs typeface="Arial" pitchFamily="34" charset="0"/>
              </a:rPr>
              <a:t>xoa</a:t>
            </a:r>
            <a:r>
              <a:rPr lang="en-GB" altLang="ja-JP" sz="2400" dirty="0">
                <a:cs typeface="Arial" pitchFamily="34" charset="0"/>
              </a:rPr>
              <a:t> </a:t>
            </a:r>
            <a:r>
              <a:rPr lang="en-GB" altLang="ja-JP" sz="2400" dirty="0" err="1">
                <a:cs typeface="Arial" pitchFamily="34" charset="0"/>
              </a:rPr>
              <a:t>chống</a:t>
            </a:r>
            <a:r>
              <a:rPr lang="en-GB" altLang="ja-JP" sz="2400" dirty="0">
                <a:cs typeface="Arial" pitchFamily="34" charset="0"/>
              </a:rPr>
              <a:t> </a:t>
            </a:r>
            <a:r>
              <a:rPr lang="en-GB" altLang="ja-JP" sz="2400" dirty="0" err="1">
                <a:cs typeface="Arial" pitchFamily="34" charset="0"/>
              </a:rPr>
              <a:t>muỗi</a:t>
            </a:r>
            <a:r>
              <a:rPr lang="en-GB" altLang="ja-JP" sz="2400" dirty="0">
                <a:cs typeface="Arial" pitchFamily="34" charset="0"/>
              </a:rPr>
              <a:t> </a:t>
            </a:r>
            <a:r>
              <a:rPr lang="en-GB" altLang="ja-JP" sz="2400" dirty="0" err="1">
                <a:cs typeface="Arial" pitchFamily="34" charset="0"/>
              </a:rPr>
              <a:t>đốt</a:t>
            </a:r>
            <a:endParaRPr lang="en-GB" altLang="ja-JP" sz="2400" dirty="0">
              <a:cs typeface="Arial" pitchFamily="34" charset="0"/>
            </a:endParaRPr>
          </a:p>
          <a:p>
            <a:pPr marL="457200" indent="-457200" algn="just" eaLnBrk="1" fontAlgn="auto" hangingPunct="1">
              <a:spcBef>
                <a:spcPts val="0"/>
              </a:spcBef>
              <a:buFontTx/>
              <a:buChar char="-"/>
              <a:defRPr/>
            </a:pPr>
            <a:r>
              <a:rPr lang="en-US" sz="2400" b="1" dirty="0" err="1">
                <a:cs typeface="Arial" pitchFamily="34" charset="0"/>
              </a:rPr>
              <a:t>Diệt</a:t>
            </a:r>
            <a:r>
              <a:rPr lang="en-US" sz="2400" b="1" dirty="0">
                <a:cs typeface="Arial" pitchFamily="34" charset="0"/>
              </a:rPr>
              <a:t> </a:t>
            </a:r>
            <a:r>
              <a:rPr lang="en-US" sz="2400" b="1" dirty="0" err="1">
                <a:cs typeface="Arial" pitchFamily="34" charset="0"/>
              </a:rPr>
              <a:t>muỗi</a:t>
            </a:r>
            <a:r>
              <a:rPr lang="en-US" sz="2400" b="1" dirty="0">
                <a:cs typeface="Arial" pitchFamily="34" charset="0"/>
              </a:rPr>
              <a:t>, </a:t>
            </a:r>
            <a:r>
              <a:rPr lang="en-US" sz="2400" b="1" dirty="0" err="1">
                <a:cs typeface="Arial" pitchFamily="34" charset="0"/>
              </a:rPr>
              <a:t>lăng</a:t>
            </a:r>
            <a:r>
              <a:rPr lang="en-US" sz="2400" b="1" dirty="0">
                <a:cs typeface="Arial" pitchFamily="34" charset="0"/>
              </a:rPr>
              <a:t> </a:t>
            </a:r>
            <a:r>
              <a:rPr lang="en-US" sz="2400" b="1" dirty="0" err="1">
                <a:cs typeface="Arial" pitchFamily="34" charset="0"/>
              </a:rPr>
              <a:t>quăng</a:t>
            </a:r>
            <a:endParaRPr lang="en-US" sz="2400" b="1" dirty="0">
              <a:cs typeface="Arial" pitchFamily="34" charset="0"/>
            </a:endParaRPr>
          </a:p>
          <a:p>
            <a:pPr marL="457200" lvl="1" indent="0">
              <a:spcBef>
                <a:spcPts val="0"/>
              </a:spcBef>
              <a:buNone/>
            </a:pPr>
            <a:r>
              <a:rPr lang="en-US" sz="2400" dirty="0">
                <a:cs typeface="Arial" pitchFamily="34" charset="0"/>
              </a:rPr>
              <a:t>+ </a:t>
            </a:r>
            <a:r>
              <a:rPr lang="en-US" sz="2400" dirty="0" err="1">
                <a:cs typeface="Arial" pitchFamily="34" charset="0"/>
              </a:rPr>
              <a:t>Loại</a:t>
            </a:r>
            <a:r>
              <a:rPr lang="en-US" sz="2400" dirty="0">
                <a:cs typeface="Arial" pitchFamily="34" charset="0"/>
              </a:rPr>
              <a:t> </a:t>
            </a:r>
            <a:r>
              <a:rPr lang="en-US" sz="2400" dirty="0" err="1">
                <a:cs typeface="Arial" pitchFamily="34" charset="0"/>
              </a:rPr>
              <a:t>bo</a:t>
            </a:r>
            <a:r>
              <a:rPr lang="en-US" sz="2400" dirty="0">
                <a:cs typeface="Arial" pitchFamily="34" charset="0"/>
              </a:rPr>
              <a:t>̉ </a:t>
            </a:r>
            <a:r>
              <a:rPr lang="en-US" sz="2400" dirty="0" err="1">
                <a:cs typeface="Arial" pitchFamily="34" charset="0"/>
              </a:rPr>
              <a:t>dụng</a:t>
            </a:r>
            <a:r>
              <a:rPr lang="en-US" sz="2400" dirty="0">
                <a:cs typeface="Arial" pitchFamily="34" charset="0"/>
              </a:rPr>
              <a:t> cụ </a:t>
            </a:r>
            <a:r>
              <a:rPr lang="en-US" sz="2400" dirty="0" err="1">
                <a:cs typeface="Arial" pitchFamily="34" charset="0"/>
              </a:rPr>
              <a:t>chứa</a:t>
            </a:r>
            <a:r>
              <a:rPr lang="en-US" sz="2400" dirty="0">
                <a:cs typeface="Arial" pitchFamily="34" charset="0"/>
              </a:rPr>
              <a:t> </a:t>
            </a:r>
            <a:r>
              <a:rPr lang="en-US" sz="2400" dirty="0" err="1">
                <a:cs typeface="Arial" pitchFamily="34" charset="0"/>
              </a:rPr>
              <a:t>nước</a:t>
            </a:r>
            <a:r>
              <a:rPr lang="en-US" sz="2400" dirty="0">
                <a:cs typeface="Arial" pitchFamily="34" charset="0"/>
              </a:rPr>
              <a:t> có </a:t>
            </a:r>
            <a:r>
              <a:rPr lang="en-US" sz="2400" dirty="0" err="1">
                <a:cs typeface="Arial" pitchFamily="34" charset="0"/>
              </a:rPr>
              <a:t>lăng</a:t>
            </a:r>
            <a:r>
              <a:rPr lang="en-US" sz="2400" dirty="0">
                <a:cs typeface="Arial" pitchFamily="34" charset="0"/>
              </a:rPr>
              <a:t> </a:t>
            </a:r>
            <a:r>
              <a:rPr lang="en-US" sz="2400" dirty="0" err="1">
                <a:cs typeface="Arial" pitchFamily="34" charset="0"/>
              </a:rPr>
              <a:t>quăng</a:t>
            </a:r>
            <a:endParaRPr lang="en-US" sz="2400" dirty="0">
              <a:cs typeface="Arial" pitchFamily="34" charset="0"/>
            </a:endParaRPr>
          </a:p>
          <a:p>
            <a:pPr marL="457200" lvl="1" indent="0">
              <a:spcBef>
                <a:spcPts val="0"/>
              </a:spcBef>
              <a:buNone/>
            </a:pPr>
            <a:r>
              <a:rPr lang="en-US" sz="2400" dirty="0">
                <a:cs typeface="Arial" pitchFamily="34" charset="0"/>
              </a:rPr>
              <a:t>+ </a:t>
            </a:r>
            <a:r>
              <a:rPr lang="en-US" sz="2400" dirty="0" err="1">
                <a:cs typeface="Arial" pitchFamily="34" charset="0"/>
              </a:rPr>
              <a:t>Thường</a:t>
            </a:r>
            <a:r>
              <a:rPr lang="en-US" sz="2400" dirty="0">
                <a:cs typeface="Arial" pitchFamily="34" charset="0"/>
              </a:rPr>
              <a:t> </a:t>
            </a:r>
            <a:r>
              <a:rPr lang="en-US" sz="2400" dirty="0" err="1">
                <a:cs typeface="Arial" pitchFamily="34" charset="0"/>
              </a:rPr>
              <a:t>xuyên</a:t>
            </a:r>
            <a:r>
              <a:rPr lang="en-US" sz="2400" dirty="0">
                <a:cs typeface="Arial" pitchFamily="34" charset="0"/>
              </a:rPr>
              <a:t> </a:t>
            </a:r>
            <a:r>
              <a:rPr lang="en-US" sz="2400" dirty="0" err="1">
                <a:cs typeface="Arial" pitchFamily="34" charset="0"/>
              </a:rPr>
              <a:t>súc</a:t>
            </a:r>
            <a:r>
              <a:rPr lang="en-US" sz="2400" dirty="0">
                <a:cs typeface="Arial" pitchFamily="34" charset="0"/>
              </a:rPr>
              <a:t> </a:t>
            </a:r>
            <a:r>
              <a:rPr lang="en-US" sz="2400" dirty="0" err="1">
                <a:cs typeface="Arial" pitchFamily="34" charset="0"/>
              </a:rPr>
              <a:t>rửa</a:t>
            </a:r>
            <a:r>
              <a:rPr lang="en-US" sz="2400" dirty="0">
                <a:cs typeface="Arial" pitchFamily="34" charset="0"/>
              </a:rPr>
              <a:t>, </a:t>
            </a:r>
            <a:r>
              <a:rPr lang="en-US" sz="2400" dirty="0" err="1">
                <a:cs typeface="Arial" pitchFamily="34" charset="0"/>
              </a:rPr>
              <a:t>bảo</a:t>
            </a:r>
            <a:r>
              <a:rPr lang="en-US" sz="2400" dirty="0">
                <a:cs typeface="Arial" pitchFamily="34" charset="0"/>
              </a:rPr>
              <a:t> </a:t>
            </a:r>
            <a:r>
              <a:rPr lang="en-US" sz="2400" dirty="0" err="1">
                <a:cs typeface="Arial" pitchFamily="34" charset="0"/>
              </a:rPr>
              <a:t>vê</a:t>
            </a:r>
            <a:r>
              <a:rPr lang="en-US" sz="2400" dirty="0">
                <a:cs typeface="Arial" pitchFamily="34" charset="0"/>
              </a:rPr>
              <a:t>̣ </a:t>
            </a:r>
            <a:r>
              <a:rPr lang="en-US" sz="2400" dirty="0" err="1">
                <a:cs typeface="Arial" pitchFamily="34" charset="0"/>
              </a:rPr>
              <a:t>dụng</a:t>
            </a:r>
            <a:r>
              <a:rPr lang="en-US" sz="2400" dirty="0">
                <a:cs typeface="Arial" pitchFamily="34" charset="0"/>
              </a:rPr>
              <a:t> cụ </a:t>
            </a:r>
            <a:r>
              <a:rPr lang="en-US" sz="2400" dirty="0" err="1">
                <a:cs typeface="Arial" pitchFamily="34" charset="0"/>
              </a:rPr>
              <a:t>tránh</a:t>
            </a:r>
            <a:r>
              <a:rPr lang="en-US" sz="2400" dirty="0">
                <a:cs typeface="Arial" pitchFamily="34" charset="0"/>
              </a:rPr>
              <a:t> </a:t>
            </a:r>
            <a:r>
              <a:rPr lang="en-US" sz="2400" dirty="0" err="1">
                <a:cs typeface="Arial" pitchFamily="34" charset="0"/>
              </a:rPr>
              <a:t>nhiễm</a:t>
            </a:r>
            <a:r>
              <a:rPr lang="en-US" sz="2400" dirty="0">
                <a:cs typeface="Arial" pitchFamily="34" charset="0"/>
              </a:rPr>
              <a:t> LQ</a:t>
            </a:r>
          </a:p>
          <a:p>
            <a:pPr marL="457200" lvl="1" indent="0">
              <a:spcBef>
                <a:spcPts val="0"/>
              </a:spcBef>
              <a:buNone/>
            </a:pPr>
            <a:r>
              <a:rPr lang="en-US" sz="2400" dirty="0">
                <a:cs typeface="Arial" pitchFamily="34" charset="0"/>
              </a:rPr>
              <a:t>+ </a:t>
            </a:r>
            <a:r>
              <a:rPr lang="en-US" sz="2400" dirty="0" err="1">
                <a:cs typeface="Arial" pitchFamily="34" charset="0"/>
              </a:rPr>
              <a:t>Sư</a:t>
            </a:r>
            <a:r>
              <a:rPr lang="en-US" sz="2400" dirty="0">
                <a:cs typeface="Arial" pitchFamily="34" charset="0"/>
              </a:rPr>
              <a:t>̉ </a:t>
            </a:r>
            <a:r>
              <a:rPr lang="en-US" sz="2400" dirty="0" err="1">
                <a:cs typeface="Arial" pitchFamily="34" charset="0"/>
              </a:rPr>
              <a:t>dụng</a:t>
            </a:r>
            <a:r>
              <a:rPr lang="en-US" sz="2400" dirty="0">
                <a:cs typeface="Arial" pitchFamily="34" charset="0"/>
              </a:rPr>
              <a:t> </a:t>
            </a:r>
            <a:r>
              <a:rPr lang="en-US" sz="2400" dirty="0" err="1">
                <a:cs typeface="Arial" pitchFamily="34" charset="0"/>
              </a:rPr>
              <a:t>các</a:t>
            </a:r>
            <a:r>
              <a:rPr lang="en-US" sz="2400" dirty="0">
                <a:cs typeface="Arial" pitchFamily="34" charset="0"/>
              </a:rPr>
              <a:t> </a:t>
            </a:r>
            <a:r>
              <a:rPr lang="en-US" sz="2400" dirty="0" err="1">
                <a:cs typeface="Arial" pitchFamily="34" charset="0"/>
              </a:rPr>
              <a:t>biện</a:t>
            </a:r>
            <a:r>
              <a:rPr lang="en-US" sz="2400" dirty="0">
                <a:cs typeface="Arial" pitchFamily="34" charset="0"/>
              </a:rPr>
              <a:t> </a:t>
            </a:r>
            <a:r>
              <a:rPr lang="en-US" sz="2400" dirty="0" err="1">
                <a:cs typeface="Arial" pitchFamily="34" charset="0"/>
              </a:rPr>
              <a:t>pháp</a:t>
            </a:r>
            <a:r>
              <a:rPr lang="en-US" sz="2400" dirty="0">
                <a:cs typeface="Arial" pitchFamily="34" charset="0"/>
              </a:rPr>
              <a:t> </a:t>
            </a:r>
            <a:r>
              <a:rPr lang="en-US" sz="2400" dirty="0" err="1">
                <a:cs typeface="Arial" pitchFamily="34" charset="0"/>
              </a:rPr>
              <a:t>diệt</a:t>
            </a:r>
            <a:r>
              <a:rPr lang="en-US" sz="2400" dirty="0">
                <a:cs typeface="Arial" pitchFamily="34" charset="0"/>
              </a:rPr>
              <a:t> </a:t>
            </a:r>
            <a:r>
              <a:rPr lang="en-US" sz="2400" dirty="0" err="1">
                <a:cs typeface="Arial" pitchFamily="34" charset="0"/>
              </a:rPr>
              <a:t>muỗi</a:t>
            </a:r>
            <a:endParaRPr lang="en-US" sz="2400" dirty="0">
              <a:cs typeface="Arial" pitchFamily="34" charset="0"/>
            </a:endParaRPr>
          </a:p>
          <a:p>
            <a:pPr marL="457200" indent="-457200" algn="just" eaLnBrk="1" fontAlgn="auto" hangingPunct="1">
              <a:spcBef>
                <a:spcPts val="0"/>
              </a:spcBef>
              <a:buFontTx/>
              <a:buChar char="-"/>
              <a:defRPr/>
            </a:pPr>
            <a:endParaRPr lang="en-US" altLang="ja-JP" sz="2400" dirty="0">
              <a:cs typeface="Arial" pitchFamily="34" charset="0"/>
            </a:endParaRPr>
          </a:p>
          <a:p>
            <a:pPr marL="0" indent="0" algn="just" eaLnBrk="1" fontAlgn="auto" hangingPunct="1">
              <a:spcBef>
                <a:spcPts val="0"/>
              </a:spcBef>
              <a:buFont typeface="Wingdings 3"/>
              <a:buNone/>
              <a:defRPr/>
            </a:pPr>
            <a:endParaRPr lang="en-GB" altLang="ja-JP" sz="2400" dirty="0">
              <a:cs typeface="Arial" pitchFamily="34" charset="0"/>
            </a:endParaRPr>
          </a:p>
        </p:txBody>
      </p:sp>
      <p:sp>
        <p:nvSpPr>
          <p:cNvPr id="2" name="Title 1">
            <a:extLst>
              <a:ext uri="{FF2B5EF4-FFF2-40B4-BE49-F238E27FC236}">
                <a16:creationId xmlns:a16="http://schemas.microsoft.com/office/drawing/2014/main" xmlns="" id="{2ECABF35-B1D1-4F88-AA14-5B62AD5BD032}"/>
              </a:ext>
            </a:extLst>
          </p:cNvPr>
          <p:cNvSpPr>
            <a:spLocks noGrp="1"/>
          </p:cNvSpPr>
          <p:nvPr>
            <p:ph type="title"/>
          </p:nvPr>
        </p:nvSpPr>
        <p:spPr>
          <a:xfrm>
            <a:off x="1524000" y="0"/>
            <a:ext cx="7239000" cy="1143000"/>
          </a:xfrm>
        </p:spPr>
        <p:txBody>
          <a:bodyPr>
            <a:normAutofit/>
          </a:bodyPr>
          <a:lstStyle/>
          <a:p>
            <a:pPr eaLnBrk="1" fontAlgn="auto" hangingPunct="1">
              <a:spcAft>
                <a:spcPts val="0"/>
              </a:spcAft>
              <a:defRPr/>
            </a:pPr>
            <a:r>
              <a:rPr lang="en-GB" altLang="ja-JP" sz="3600" b="1" dirty="0" err="1">
                <a:solidFill>
                  <a:srgbClr val="800000"/>
                </a:solidFill>
                <a:effectLst/>
                <a:latin typeface="+mn-lt"/>
                <a:cs typeface="Arial" pitchFamily="34" charset="0"/>
              </a:rPr>
              <a:t>Phòng</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qua </a:t>
            </a:r>
            <a:r>
              <a:rPr lang="en-GB" altLang="ja-JP" sz="3600" b="1" dirty="0" err="1">
                <a:solidFill>
                  <a:srgbClr val="800000"/>
                </a:solidFill>
                <a:effectLst/>
                <a:latin typeface="+mn-lt"/>
                <a:cs typeface="Arial" pitchFamily="34" charset="0"/>
              </a:rPr>
              <a:t>đường</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muỗi</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đốt</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058B20-D40F-4A29-B8D4-9B277E6F018D}"/>
              </a:ext>
            </a:extLst>
          </p:cNvPr>
          <p:cNvSpPr>
            <a:spLocks noGrp="1"/>
          </p:cNvSpPr>
          <p:nvPr>
            <p:ph type="title"/>
          </p:nvPr>
        </p:nvSpPr>
        <p:spPr/>
        <p:txBody>
          <a:bodyPr/>
          <a:lstStyle/>
          <a:p>
            <a:r>
              <a:rPr lang="en-US" dirty="0"/>
              <a:t>1. CHẨN ĐOÁN NHIỄM ZIKA VIRUS</a:t>
            </a:r>
          </a:p>
        </p:txBody>
      </p:sp>
      <p:sp>
        <p:nvSpPr>
          <p:cNvPr id="3" name="Text Placeholder 2">
            <a:extLst>
              <a:ext uri="{FF2B5EF4-FFF2-40B4-BE49-F238E27FC236}">
                <a16:creationId xmlns:a16="http://schemas.microsoft.com/office/drawing/2014/main" xmlns="" id="{24A59A7C-D0F7-454A-992D-2B5678C0AC7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508396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F7B0D83-B002-4DFD-8DE0-0183DA5215D4}"/>
              </a:ext>
            </a:extLst>
          </p:cNvPr>
          <p:cNvSpPr>
            <a:spLocks noGrp="1"/>
          </p:cNvSpPr>
          <p:nvPr>
            <p:ph idx="1"/>
          </p:nvPr>
        </p:nvSpPr>
        <p:spPr>
          <a:xfrm>
            <a:off x="152400" y="1285538"/>
            <a:ext cx="8991600" cy="5361529"/>
          </a:xfrm>
        </p:spPr>
        <p:txBody>
          <a:bodyPr>
            <a:noAutofit/>
          </a:bodyPr>
          <a:lstStyle/>
          <a:p>
            <a:pPr marL="0" indent="0" algn="just" eaLnBrk="1" fontAlgn="auto" hangingPunct="1">
              <a:spcBef>
                <a:spcPts val="0"/>
              </a:spcBef>
              <a:spcAft>
                <a:spcPts val="0"/>
              </a:spcAft>
              <a:buFont typeface="Wingdings 3"/>
              <a:buNone/>
              <a:defRPr/>
            </a:pPr>
            <a:r>
              <a:rPr lang="en-GB" altLang="ja-JP" sz="2200" dirty="0">
                <a:cs typeface="Arial" pitchFamily="34" charset="0"/>
              </a:rPr>
              <a:t>1. </a:t>
            </a:r>
            <a:r>
              <a:rPr lang="en-GB" altLang="ja-JP" sz="2200" dirty="0" err="1">
                <a:cs typeface="Arial" pitchFamily="34" charset="0"/>
              </a:rPr>
              <a:t>Khu</a:t>
            </a:r>
            <a:r>
              <a:rPr lang="en-GB" altLang="ja-JP" sz="2200" dirty="0">
                <a:cs typeface="Arial" pitchFamily="34" charset="0"/>
              </a:rPr>
              <a:t> </a:t>
            </a:r>
            <a:r>
              <a:rPr lang="en-GB" altLang="ja-JP" sz="2200" dirty="0" err="1">
                <a:cs typeface="Arial" pitchFamily="34" charset="0"/>
              </a:rPr>
              <a:t>vực</a:t>
            </a:r>
            <a:r>
              <a:rPr lang="en-GB" altLang="ja-JP" sz="2200" dirty="0">
                <a:cs typeface="Arial" pitchFamily="34" charset="0"/>
              </a:rPr>
              <a:t> </a:t>
            </a:r>
            <a:r>
              <a:rPr lang="en-GB" altLang="ja-JP" sz="2200" dirty="0" err="1">
                <a:cs typeface="Arial" pitchFamily="34" charset="0"/>
              </a:rPr>
              <a:t>đang</a:t>
            </a:r>
            <a:r>
              <a:rPr lang="en-GB" altLang="ja-JP" sz="2200" dirty="0">
                <a:cs typeface="Arial" pitchFamily="34" charset="0"/>
              </a:rPr>
              <a:t> </a:t>
            </a:r>
            <a:r>
              <a:rPr lang="en-GB" altLang="ja-JP" sz="2200" dirty="0" err="1">
                <a:cs typeface="Arial" pitchFamily="34" charset="0"/>
              </a:rPr>
              <a:t>có</a:t>
            </a:r>
            <a:r>
              <a:rPr lang="en-GB" altLang="ja-JP" sz="2200" dirty="0">
                <a:cs typeface="Arial" pitchFamily="34" charset="0"/>
              </a:rPr>
              <a:t> </a:t>
            </a:r>
            <a:r>
              <a:rPr lang="en-GB" altLang="ja-JP" sz="2200" dirty="0" err="1">
                <a:cs typeface="Arial" pitchFamily="34" charset="0"/>
              </a:rPr>
              <a:t>sự</a:t>
            </a:r>
            <a:r>
              <a:rPr lang="en-GB" altLang="ja-JP" sz="2200" dirty="0">
                <a:cs typeface="Arial" pitchFamily="34" charset="0"/>
              </a:rPr>
              <a:t> </a:t>
            </a:r>
            <a:r>
              <a:rPr lang="en-GB" altLang="ja-JP" sz="2200" dirty="0" err="1">
                <a:cs typeface="Arial" pitchFamily="34" charset="0"/>
              </a:rPr>
              <a:t>lây</a:t>
            </a:r>
            <a:r>
              <a:rPr lang="en-GB" altLang="ja-JP" sz="2200" dirty="0">
                <a:cs typeface="Arial" pitchFamily="34" charset="0"/>
              </a:rPr>
              <a:t> </a:t>
            </a:r>
            <a:r>
              <a:rPr lang="en-GB" altLang="ja-JP" sz="2200" dirty="0" err="1">
                <a:cs typeface="Arial" pitchFamily="34" charset="0"/>
              </a:rPr>
              <a:t>truyền</a:t>
            </a:r>
            <a:r>
              <a:rPr lang="en-GB" altLang="ja-JP" sz="2200" dirty="0">
                <a:cs typeface="Arial" pitchFamily="34" charset="0"/>
              </a:rPr>
              <a:t> </a:t>
            </a:r>
            <a:r>
              <a:rPr lang="en-GB" altLang="ja-JP" sz="2200" dirty="0" err="1">
                <a:cs typeface="Arial" pitchFamily="34" charset="0"/>
              </a:rPr>
              <a:t>mạnh</a:t>
            </a:r>
            <a:r>
              <a:rPr lang="en-GB" altLang="ja-JP" sz="2200" dirty="0">
                <a:cs typeface="Arial" pitchFamily="34" charset="0"/>
              </a:rPr>
              <a:t> </a:t>
            </a:r>
            <a:r>
              <a:rPr lang="en-GB" altLang="ja-JP" sz="2200" dirty="0" err="1">
                <a:cs typeface="Arial" pitchFamily="34" charset="0"/>
              </a:rPr>
              <a:t>của</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r>
              <a:rPr lang="en-GB" altLang="ja-JP" sz="2200" dirty="0">
                <a:cs typeface="Arial" pitchFamily="34" charset="0"/>
              </a:rPr>
              <a:t>:</a:t>
            </a:r>
          </a:p>
          <a:p>
            <a:pPr marL="342900" indent="-342900" algn="just" eaLnBrk="1" fontAlgn="auto" hangingPunct="1">
              <a:spcBef>
                <a:spcPts val="0"/>
              </a:spcBef>
              <a:spcAft>
                <a:spcPts val="0"/>
              </a:spcAft>
              <a:buFont typeface="Wingdings" pitchFamily="2" charset="2"/>
              <a:buChar char="Ø"/>
              <a:defRPr/>
            </a:pPr>
            <a:r>
              <a:rPr lang="en-GB" altLang="ja-JP" sz="2200" dirty="0" err="1">
                <a:cs typeface="Arial" pitchFamily="34" charset="0"/>
              </a:rPr>
              <a:t>Đảm</a:t>
            </a:r>
            <a:r>
              <a:rPr lang="en-GB" altLang="ja-JP" sz="2200" dirty="0">
                <a:cs typeface="Arial" pitchFamily="34" charset="0"/>
              </a:rPr>
              <a:t> </a:t>
            </a:r>
            <a:r>
              <a:rPr lang="en-GB" altLang="ja-JP" sz="2200" dirty="0" err="1">
                <a:cs typeface="Arial" pitchFamily="34" charset="0"/>
              </a:rPr>
              <a:t>bảo</a:t>
            </a:r>
            <a:r>
              <a:rPr lang="en-GB" altLang="ja-JP" sz="2200" dirty="0">
                <a:cs typeface="Arial" pitchFamily="34" charset="0"/>
              </a:rPr>
              <a:t> </a:t>
            </a:r>
            <a:r>
              <a:rPr lang="en-GB" altLang="ja-JP" sz="2200" dirty="0" err="1">
                <a:cs typeface="Arial" pitchFamily="34" charset="0"/>
              </a:rPr>
              <a:t>nguồn</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bằng</a:t>
            </a:r>
            <a:r>
              <a:rPr lang="en-GB" altLang="ja-JP" sz="2200" dirty="0">
                <a:cs typeface="Arial" pitchFamily="34" charset="0"/>
              </a:rPr>
              <a:t> </a:t>
            </a:r>
            <a:r>
              <a:rPr lang="en-GB" altLang="ja-JP" sz="2200" dirty="0" err="1">
                <a:cs typeface="Arial" pitchFamily="34" charset="0"/>
              </a:rPr>
              <a:t>tăng</a:t>
            </a:r>
            <a:r>
              <a:rPr lang="en-GB" altLang="ja-JP" sz="2200" dirty="0">
                <a:cs typeface="Arial" pitchFamily="34" charset="0"/>
              </a:rPr>
              <a:t> </a:t>
            </a:r>
            <a:r>
              <a:rPr lang="en-GB" altLang="ja-JP" sz="2200" dirty="0" err="1">
                <a:cs typeface="Arial" pitchFamily="34" charset="0"/>
              </a:rPr>
              <a:t>cường</a:t>
            </a:r>
            <a:r>
              <a:rPr lang="en-GB" altLang="ja-JP" sz="2200" dirty="0">
                <a:cs typeface="Arial" pitchFamily="34" charset="0"/>
              </a:rPr>
              <a:t> thu </a:t>
            </a:r>
            <a:r>
              <a:rPr lang="en-GB" altLang="ja-JP" sz="2200" dirty="0" err="1">
                <a:cs typeface="Arial" pitchFamily="34" charset="0"/>
              </a:rPr>
              <a:t>thập</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từ</a:t>
            </a:r>
            <a:r>
              <a:rPr lang="en-GB" altLang="ja-JP" sz="2200" dirty="0">
                <a:cs typeface="Arial" pitchFamily="34" charset="0"/>
              </a:rPr>
              <a:t> </a:t>
            </a:r>
            <a:r>
              <a:rPr lang="en-GB" altLang="ja-JP" sz="2200" dirty="0" err="1">
                <a:cs typeface="Arial" pitchFamily="34" charset="0"/>
              </a:rPr>
              <a:t>khu</a:t>
            </a:r>
            <a:r>
              <a:rPr lang="en-GB" altLang="ja-JP" sz="2200" dirty="0">
                <a:cs typeface="Arial" pitchFamily="34" charset="0"/>
              </a:rPr>
              <a:t> </a:t>
            </a:r>
            <a:r>
              <a:rPr lang="en-GB" altLang="ja-JP" sz="2200" dirty="0" err="1">
                <a:cs typeface="Arial" pitchFamily="34" charset="0"/>
              </a:rPr>
              <a:t>vực</a:t>
            </a:r>
            <a:r>
              <a:rPr lang="en-GB" altLang="ja-JP" sz="2200" dirty="0">
                <a:cs typeface="Arial" pitchFamily="34" charset="0"/>
              </a:rPr>
              <a:t> </a:t>
            </a:r>
            <a:r>
              <a:rPr lang="en-GB" altLang="ja-JP" sz="2200" dirty="0" err="1">
                <a:cs typeface="Arial" pitchFamily="34" charset="0"/>
              </a:rPr>
              <a:t>không</a:t>
            </a:r>
            <a:r>
              <a:rPr lang="en-GB" altLang="ja-JP" sz="2200" dirty="0">
                <a:cs typeface="Arial" pitchFamily="34" charset="0"/>
              </a:rPr>
              <a:t> </a:t>
            </a:r>
            <a:r>
              <a:rPr lang="en-GB" altLang="ja-JP" sz="2200" dirty="0" err="1">
                <a:cs typeface="Arial" pitchFamily="34" charset="0"/>
              </a:rPr>
              <a:t>bị</a:t>
            </a:r>
            <a:r>
              <a:rPr lang="en-GB" altLang="ja-JP" sz="2200" dirty="0">
                <a:cs typeface="Arial" pitchFamily="34" charset="0"/>
              </a:rPr>
              <a:t> </a:t>
            </a:r>
            <a:r>
              <a:rPr lang="en-GB" altLang="ja-JP" sz="2200" dirty="0" err="1">
                <a:cs typeface="Arial" pitchFamily="34" charset="0"/>
              </a:rPr>
              <a:t>ảnh</a:t>
            </a:r>
            <a:r>
              <a:rPr lang="en-GB" altLang="ja-JP" sz="2200" dirty="0">
                <a:cs typeface="Arial" pitchFamily="34" charset="0"/>
              </a:rPr>
              <a:t> </a:t>
            </a:r>
            <a:r>
              <a:rPr lang="en-GB" altLang="ja-JP" sz="2200" dirty="0" err="1">
                <a:cs typeface="Arial" pitchFamily="34" charset="0"/>
              </a:rPr>
              <a:t>hưởng</a:t>
            </a:r>
            <a:r>
              <a:rPr lang="en-GB" altLang="ja-JP" sz="2200" dirty="0">
                <a:cs typeface="Arial" pitchFamily="34" charset="0"/>
              </a:rPr>
              <a:t> </a:t>
            </a:r>
            <a:r>
              <a:rPr lang="en-GB" altLang="ja-JP" sz="2200" dirty="0" err="1">
                <a:cs typeface="Arial" pitchFamily="34" charset="0"/>
              </a:rPr>
              <a:t>bởi</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r>
              <a:rPr lang="en-GB" altLang="ja-JP" sz="2200" dirty="0">
                <a:cs typeface="Arial" pitchFamily="34" charset="0"/>
              </a:rPr>
              <a:t>.</a:t>
            </a:r>
          </a:p>
          <a:p>
            <a:pPr marL="342900" indent="-342900" algn="just" eaLnBrk="1" fontAlgn="auto" hangingPunct="1">
              <a:spcBef>
                <a:spcPts val="0"/>
              </a:spcBef>
              <a:spcAft>
                <a:spcPts val="0"/>
              </a:spcAft>
              <a:buFont typeface="Wingdings" pitchFamily="2" charset="2"/>
              <a:buChar char="Ø"/>
              <a:defRPr/>
            </a:pPr>
            <a:r>
              <a:rPr lang="en-GB" altLang="ja-JP" sz="2200" dirty="0" err="1">
                <a:cs typeface="Arial" pitchFamily="34" charset="0"/>
              </a:rPr>
              <a:t>Trì</a:t>
            </a:r>
            <a:r>
              <a:rPr lang="en-GB" altLang="ja-JP" sz="2200" dirty="0">
                <a:cs typeface="Arial" pitchFamily="34" charset="0"/>
              </a:rPr>
              <a:t> </a:t>
            </a:r>
            <a:r>
              <a:rPr lang="en-GB" altLang="ja-JP" sz="2200" dirty="0" err="1">
                <a:cs typeface="Arial" pitchFamily="34" charset="0"/>
              </a:rPr>
              <a:t>hoãn</a:t>
            </a:r>
            <a:r>
              <a:rPr lang="en-GB" altLang="ja-JP" sz="2200" dirty="0">
                <a:cs typeface="Arial" pitchFamily="34" charset="0"/>
              </a:rPr>
              <a:t> </a:t>
            </a:r>
            <a:r>
              <a:rPr lang="en-GB" altLang="ja-JP" sz="2200" dirty="0" err="1">
                <a:cs typeface="Arial" pitchFamily="34" charset="0"/>
              </a:rPr>
              <a:t>truyền</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trong</a:t>
            </a:r>
            <a:r>
              <a:rPr lang="en-GB" altLang="ja-JP" sz="2200" dirty="0">
                <a:cs typeface="Arial" pitchFamily="34" charset="0"/>
              </a:rPr>
              <a:t> </a:t>
            </a:r>
            <a:r>
              <a:rPr lang="en-GB" altLang="ja-JP" sz="2200" dirty="0" err="1">
                <a:cs typeface="Arial" pitchFamily="34" charset="0"/>
              </a:rPr>
              <a:t>vòng</a:t>
            </a:r>
            <a:r>
              <a:rPr lang="en-GB" altLang="ja-JP" sz="2200" dirty="0">
                <a:cs typeface="Arial" pitchFamily="34" charset="0"/>
              </a:rPr>
              <a:t> 28 </a:t>
            </a:r>
            <a:r>
              <a:rPr lang="en-GB" altLang="ja-JP" sz="2200" dirty="0" err="1">
                <a:cs typeface="Arial" pitchFamily="34" charset="0"/>
              </a:rPr>
              <a:t>ngày</a:t>
            </a:r>
            <a:r>
              <a:rPr lang="en-GB" altLang="ja-JP" sz="2200" dirty="0">
                <a:cs typeface="Arial" pitchFamily="34" charset="0"/>
              </a:rPr>
              <a:t> </a:t>
            </a:r>
            <a:r>
              <a:rPr lang="en-GB" altLang="ja-JP" sz="2200" dirty="0" err="1">
                <a:cs typeface="Arial" pitchFamily="34" charset="0"/>
              </a:rPr>
              <a:t>với</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trường</a:t>
            </a:r>
            <a:r>
              <a:rPr lang="en-GB" altLang="ja-JP" sz="2200" dirty="0">
                <a:cs typeface="Arial" pitchFamily="34" charset="0"/>
              </a:rPr>
              <a:t> </a:t>
            </a:r>
            <a:r>
              <a:rPr lang="en-GB" altLang="ja-JP" sz="2200" dirty="0" err="1">
                <a:cs typeface="Arial" pitchFamily="34" charset="0"/>
              </a:rPr>
              <a:t>hợp</a:t>
            </a:r>
            <a:r>
              <a:rPr lang="en-GB" altLang="ja-JP" sz="2200" dirty="0">
                <a:cs typeface="Arial" pitchFamily="34" charset="0"/>
              </a:rPr>
              <a:t>:</a:t>
            </a:r>
          </a:p>
          <a:p>
            <a:pPr marL="0" indent="0" algn="just" eaLnBrk="1" fontAlgn="auto" hangingPunct="1">
              <a:spcBef>
                <a:spcPts val="0"/>
              </a:spcBef>
              <a:spcAft>
                <a:spcPts val="0"/>
              </a:spcAft>
              <a:buFont typeface="Wingdings 3"/>
              <a:buNone/>
              <a:defRPr/>
            </a:pPr>
            <a:r>
              <a:rPr lang="en-GB" altLang="ja-JP" sz="2200" dirty="0">
                <a:cs typeface="Arial" pitchFamily="34" charset="0"/>
              </a:rPr>
              <a:t>+ </a:t>
            </a:r>
            <a:r>
              <a:rPr lang="en-GB" altLang="ja-JP" sz="2200" dirty="0" err="1">
                <a:cs typeface="Arial" pitchFamily="34" charset="0"/>
              </a:rPr>
              <a:t>Người</a:t>
            </a:r>
            <a:r>
              <a:rPr lang="en-GB" altLang="ja-JP" sz="2200" dirty="0">
                <a:cs typeface="Arial" pitchFamily="34" charset="0"/>
              </a:rPr>
              <a:t> </a:t>
            </a:r>
            <a:r>
              <a:rPr lang="en-GB" altLang="ja-JP" sz="2200" dirty="0" err="1">
                <a:cs typeface="Arial" pitchFamily="34" charset="0"/>
              </a:rPr>
              <a:t>cho</a:t>
            </a:r>
            <a:r>
              <a:rPr lang="en-GB" altLang="ja-JP" sz="2200" dirty="0">
                <a:cs typeface="Arial" pitchFamily="34" charset="0"/>
              </a:rPr>
              <a:t> </a:t>
            </a:r>
            <a:r>
              <a:rPr lang="en-GB" altLang="ja-JP" sz="2200" dirty="0" err="1">
                <a:cs typeface="Arial" pitchFamily="34" charset="0"/>
              </a:rPr>
              <a:t>đã</a:t>
            </a:r>
            <a:r>
              <a:rPr lang="en-GB" altLang="ja-JP" sz="2200" dirty="0">
                <a:cs typeface="Arial" pitchFamily="34" charset="0"/>
              </a:rPr>
              <a:t> </a:t>
            </a:r>
            <a:r>
              <a:rPr lang="en-GB" altLang="ja-JP" sz="2200" dirty="0" err="1">
                <a:cs typeface="Arial" pitchFamily="34" charset="0"/>
              </a:rPr>
              <a:t>được</a:t>
            </a:r>
            <a:r>
              <a:rPr lang="en-GB" altLang="ja-JP" sz="2200" dirty="0">
                <a:cs typeface="Arial" pitchFamily="34" charset="0"/>
              </a:rPr>
              <a:t> </a:t>
            </a:r>
            <a:r>
              <a:rPr lang="en-GB" altLang="ja-JP" sz="2200" dirty="0" err="1">
                <a:cs typeface="Arial" pitchFamily="34" charset="0"/>
              </a:rPr>
              <a:t>khẳng</a:t>
            </a:r>
            <a:r>
              <a:rPr lang="en-GB" altLang="ja-JP" sz="2200" dirty="0">
                <a:cs typeface="Arial" pitchFamily="34" charset="0"/>
              </a:rPr>
              <a:t> </a:t>
            </a:r>
            <a:r>
              <a:rPr lang="en-GB" altLang="ja-JP" sz="2200" dirty="0" err="1">
                <a:cs typeface="Arial" pitchFamily="34" charset="0"/>
              </a:rPr>
              <a:t>định</a:t>
            </a:r>
            <a:r>
              <a:rPr lang="en-GB" altLang="ja-JP" sz="2200" dirty="0">
                <a:cs typeface="Arial" pitchFamily="34" charset="0"/>
              </a:rPr>
              <a:t> </a:t>
            </a:r>
            <a:r>
              <a:rPr lang="en-GB" altLang="ja-JP" sz="2200" dirty="0" err="1">
                <a:cs typeface="Arial" pitchFamily="34" charset="0"/>
              </a:rPr>
              <a:t>nhiễm</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r>
              <a:rPr lang="en-GB" altLang="ja-JP" sz="2200" dirty="0">
                <a:cs typeface="Arial" pitchFamily="34" charset="0"/>
              </a:rPr>
              <a:t> </a:t>
            </a:r>
          </a:p>
          <a:p>
            <a:pPr marL="0" indent="0" algn="just" eaLnBrk="1" fontAlgn="auto" hangingPunct="1">
              <a:spcBef>
                <a:spcPts val="0"/>
              </a:spcBef>
              <a:spcAft>
                <a:spcPts val="0"/>
              </a:spcAft>
              <a:buFont typeface="Wingdings 3"/>
              <a:buNone/>
              <a:defRPr/>
            </a:pPr>
            <a:r>
              <a:rPr lang="en-GB" altLang="ja-JP" sz="2200" dirty="0">
                <a:cs typeface="Arial" pitchFamily="34" charset="0"/>
              </a:rPr>
              <a:t>+ </a:t>
            </a:r>
            <a:r>
              <a:rPr lang="en-GB" altLang="ja-JP" sz="2200" dirty="0" err="1">
                <a:cs typeface="Arial" pitchFamily="34" charset="0"/>
              </a:rPr>
              <a:t>Người</a:t>
            </a:r>
            <a:r>
              <a:rPr lang="en-GB" altLang="ja-JP" sz="2200" dirty="0">
                <a:cs typeface="Arial" pitchFamily="34" charset="0"/>
              </a:rPr>
              <a:t> </a:t>
            </a:r>
            <a:r>
              <a:rPr lang="en-GB" altLang="ja-JP" sz="2200" dirty="0" err="1">
                <a:cs typeface="Arial" pitchFamily="34" charset="0"/>
              </a:rPr>
              <a:t>cho</a:t>
            </a:r>
            <a:r>
              <a:rPr lang="en-GB" altLang="ja-JP" sz="2200" dirty="0">
                <a:cs typeface="Arial" pitchFamily="34" charset="0"/>
              </a:rPr>
              <a:t> </a:t>
            </a:r>
            <a:r>
              <a:rPr lang="en-GB" altLang="ja-JP" sz="2200" dirty="0" err="1">
                <a:cs typeface="Arial" pitchFamily="34" charset="0"/>
              </a:rPr>
              <a:t>có</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triệu</a:t>
            </a:r>
            <a:r>
              <a:rPr lang="en-GB" altLang="ja-JP" sz="2200" dirty="0">
                <a:cs typeface="Arial" pitchFamily="34" charset="0"/>
              </a:rPr>
              <a:t> </a:t>
            </a:r>
            <a:r>
              <a:rPr lang="en-GB" altLang="ja-JP" sz="2200" dirty="0" err="1">
                <a:cs typeface="Arial" pitchFamily="34" charset="0"/>
              </a:rPr>
              <a:t>chứng</a:t>
            </a:r>
            <a:r>
              <a:rPr lang="en-GB" altLang="ja-JP" sz="2200" dirty="0">
                <a:cs typeface="Arial" pitchFamily="34" charset="0"/>
              </a:rPr>
              <a:t> </a:t>
            </a:r>
            <a:r>
              <a:rPr lang="en-GB" altLang="ja-JP" sz="2200" dirty="0" err="1">
                <a:cs typeface="Arial" pitchFamily="34" charset="0"/>
              </a:rPr>
              <a:t>nghi</a:t>
            </a:r>
            <a:r>
              <a:rPr lang="en-GB" altLang="ja-JP" sz="2200" dirty="0">
                <a:cs typeface="Arial" pitchFamily="34" charset="0"/>
              </a:rPr>
              <a:t> </a:t>
            </a:r>
            <a:r>
              <a:rPr lang="en-GB" altLang="ja-JP" sz="2200" dirty="0" err="1">
                <a:cs typeface="Arial" pitchFamily="34" charset="0"/>
              </a:rPr>
              <a:t>ngờ</a:t>
            </a:r>
            <a:r>
              <a:rPr lang="en-GB" altLang="ja-JP" sz="2200" dirty="0">
                <a:cs typeface="Arial" pitchFamily="34" charset="0"/>
              </a:rPr>
              <a:t> </a:t>
            </a:r>
            <a:r>
              <a:rPr lang="en-GB" altLang="ja-JP" sz="2200" dirty="0" err="1">
                <a:cs typeface="Arial" pitchFamily="34" charset="0"/>
              </a:rPr>
              <a:t>nhiễm</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endParaRPr lang="en-GB" altLang="ja-JP" sz="2200" dirty="0">
              <a:cs typeface="Arial" pitchFamily="34" charset="0"/>
            </a:endParaRPr>
          </a:p>
          <a:p>
            <a:pPr marL="342900" indent="-342900" algn="just" eaLnBrk="1" fontAlgn="auto" hangingPunct="1">
              <a:spcBef>
                <a:spcPts val="0"/>
              </a:spcBef>
              <a:spcAft>
                <a:spcPts val="0"/>
              </a:spcAft>
              <a:buFont typeface="Wingdings" pitchFamily="2" charset="2"/>
              <a:buChar char="Ø"/>
              <a:defRPr/>
            </a:pPr>
            <a:r>
              <a:rPr lang="en-GB" altLang="ja-JP" sz="2200" dirty="0" err="1">
                <a:cs typeface="Arial" pitchFamily="34" charset="0"/>
              </a:rPr>
              <a:t>Xét</a:t>
            </a:r>
            <a:r>
              <a:rPr lang="en-GB" altLang="ja-JP" sz="2200" dirty="0">
                <a:cs typeface="Arial" pitchFamily="34" charset="0"/>
              </a:rPr>
              <a:t> </a:t>
            </a:r>
            <a:r>
              <a:rPr lang="en-GB" altLang="ja-JP" sz="2200" dirty="0" err="1">
                <a:cs typeface="Arial" pitchFamily="34" charset="0"/>
              </a:rPr>
              <a:t>nghiệm</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mẫu</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truyền</a:t>
            </a:r>
            <a:r>
              <a:rPr lang="en-GB" altLang="ja-JP" sz="2200" dirty="0">
                <a:cs typeface="Arial" pitchFamily="34" charset="0"/>
              </a:rPr>
              <a:t> </a:t>
            </a:r>
            <a:r>
              <a:rPr lang="en-GB" altLang="ja-JP" sz="2200" dirty="0" err="1">
                <a:cs typeface="Arial" pitchFamily="34" charset="0"/>
              </a:rPr>
              <a:t>bằng</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kỹ</a:t>
            </a:r>
            <a:r>
              <a:rPr lang="en-GB" altLang="ja-JP" sz="2200" dirty="0">
                <a:cs typeface="Arial" pitchFamily="34" charset="0"/>
              </a:rPr>
              <a:t> </a:t>
            </a:r>
            <a:r>
              <a:rPr lang="en-GB" altLang="ja-JP" sz="2200" dirty="0" err="1">
                <a:cs typeface="Arial" pitchFamily="34" charset="0"/>
              </a:rPr>
              <a:t>thuật</a:t>
            </a:r>
            <a:r>
              <a:rPr lang="en-GB" altLang="ja-JP" sz="2200" dirty="0">
                <a:cs typeface="Arial" pitchFamily="34" charset="0"/>
              </a:rPr>
              <a:t> </a:t>
            </a:r>
            <a:r>
              <a:rPr lang="en-GB" altLang="ja-JP" sz="2200" dirty="0" err="1">
                <a:cs typeface="Arial" pitchFamily="34" charset="0"/>
              </a:rPr>
              <a:t>phù</a:t>
            </a:r>
            <a:r>
              <a:rPr lang="en-GB" altLang="ja-JP" sz="2200" dirty="0">
                <a:cs typeface="Arial" pitchFamily="34" charset="0"/>
              </a:rPr>
              <a:t> </a:t>
            </a:r>
            <a:r>
              <a:rPr lang="en-GB" altLang="ja-JP" sz="2200" dirty="0" err="1">
                <a:cs typeface="Arial" pitchFamily="34" charset="0"/>
              </a:rPr>
              <a:t>hợp</a:t>
            </a:r>
            <a:r>
              <a:rPr lang="en-GB" altLang="ja-JP" sz="2200" dirty="0">
                <a:cs typeface="Arial" pitchFamily="34" charset="0"/>
              </a:rPr>
              <a:t> </a:t>
            </a:r>
            <a:r>
              <a:rPr lang="en-GB" altLang="ja-JP" sz="2200" dirty="0" err="1">
                <a:cs typeface="Arial" pitchFamily="34" charset="0"/>
              </a:rPr>
              <a:t>như</a:t>
            </a:r>
            <a:r>
              <a:rPr lang="en-GB" altLang="ja-JP" sz="2200" dirty="0">
                <a:cs typeface="Arial" pitchFamily="34" charset="0"/>
              </a:rPr>
              <a:t> RT-PCR. </a:t>
            </a:r>
            <a:r>
              <a:rPr lang="en-GB" altLang="ja-JP" sz="2200" dirty="0" err="1">
                <a:cs typeface="Arial" pitchFamily="34" charset="0"/>
              </a:rPr>
              <a:t>Tuy</a:t>
            </a:r>
            <a:r>
              <a:rPr lang="en-GB" altLang="ja-JP" sz="2200" dirty="0">
                <a:cs typeface="Arial" pitchFamily="34" charset="0"/>
              </a:rPr>
              <a:t> </a:t>
            </a:r>
            <a:r>
              <a:rPr lang="en-GB" altLang="ja-JP" sz="2200" dirty="0" err="1">
                <a:cs typeface="Arial" pitchFamily="34" charset="0"/>
              </a:rPr>
              <a:t>nhiên</a:t>
            </a:r>
            <a:r>
              <a:rPr lang="en-GB" altLang="ja-JP" sz="2200" dirty="0">
                <a:cs typeface="Arial" pitchFamily="34" charset="0"/>
              </a:rPr>
              <a:t> chi </a:t>
            </a:r>
            <a:r>
              <a:rPr lang="en-GB" altLang="ja-JP" sz="2200" dirty="0" err="1">
                <a:cs typeface="Arial" pitchFamily="34" charset="0"/>
              </a:rPr>
              <a:t>phí</a:t>
            </a:r>
            <a:r>
              <a:rPr lang="en-GB" altLang="ja-JP" sz="2200" dirty="0">
                <a:cs typeface="Arial" pitchFamily="34" charset="0"/>
              </a:rPr>
              <a:t> </a:t>
            </a:r>
            <a:r>
              <a:rPr lang="en-GB" altLang="ja-JP" sz="2200" dirty="0" err="1">
                <a:cs typeface="Arial" pitchFamily="34" charset="0"/>
              </a:rPr>
              <a:t>cao</a:t>
            </a:r>
            <a:endParaRPr lang="en-GB" altLang="ja-JP" sz="2200" dirty="0">
              <a:cs typeface="Arial" pitchFamily="34" charset="0"/>
            </a:endParaRPr>
          </a:p>
          <a:p>
            <a:pPr marL="342900" indent="-342900" algn="just" eaLnBrk="1" fontAlgn="auto" hangingPunct="1">
              <a:spcBef>
                <a:spcPts val="0"/>
              </a:spcBef>
              <a:spcAft>
                <a:spcPts val="0"/>
              </a:spcAft>
              <a:buFont typeface="Wingdings" pitchFamily="2" charset="2"/>
              <a:buChar char="Ø"/>
              <a:defRPr/>
            </a:pPr>
            <a:r>
              <a:rPr lang="en-GB" altLang="ja-JP" sz="2200" dirty="0" err="1">
                <a:cs typeface="Arial" pitchFamily="34" charset="0"/>
              </a:rPr>
              <a:t>Bất</a:t>
            </a:r>
            <a:r>
              <a:rPr lang="en-GB" altLang="ja-JP" sz="2200" dirty="0">
                <a:cs typeface="Arial" pitchFamily="34" charset="0"/>
              </a:rPr>
              <a:t> </a:t>
            </a:r>
            <a:r>
              <a:rPr lang="en-GB" altLang="ja-JP" sz="2200" dirty="0" err="1">
                <a:cs typeface="Arial" pitchFamily="34" charset="0"/>
              </a:rPr>
              <a:t>hoạt</a:t>
            </a:r>
            <a:r>
              <a:rPr lang="en-GB" altLang="ja-JP" sz="2200" dirty="0">
                <a:cs typeface="Arial" pitchFamily="34" charset="0"/>
              </a:rPr>
              <a:t> </a:t>
            </a:r>
            <a:r>
              <a:rPr lang="en-GB" altLang="ja-JP" sz="2200" dirty="0" err="1">
                <a:cs typeface="Arial" pitchFamily="34" charset="0"/>
              </a:rPr>
              <a:t>tác</a:t>
            </a:r>
            <a:r>
              <a:rPr lang="en-GB" altLang="ja-JP" sz="2200" dirty="0">
                <a:cs typeface="Arial" pitchFamily="34" charset="0"/>
              </a:rPr>
              <a:t> </a:t>
            </a:r>
            <a:r>
              <a:rPr lang="en-GB" altLang="ja-JP" sz="2200" dirty="0" err="1">
                <a:cs typeface="Arial" pitchFamily="34" charset="0"/>
              </a:rPr>
              <a:t>nhân</a:t>
            </a:r>
            <a:r>
              <a:rPr lang="en-GB" altLang="ja-JP" sz="2200" dirty="0">
                <a:cs typeface="Arial" pitchFamily="34" charset="0"/>
              </a:rPr>
              <a:t> </a:t>
            </a:r>
            <a:r>
              <a:rPr lang="en-GB" altLang="ja-JP" sz="2200" dirty="0" err="1">
                <a:cs typeface="Arial" pitchFamily="34" charset="0"/>
              </a:rPr>
              <a:t>gây</a:t>
            </a:r>
            <a:r>
              <a:rPr lang="en-GB" altLang="ja-JP" sz="2200" dirty="0">
                <a:cs typeface="Arial" pitchFamily="34" charset="0"/>
              </a:rPr>
              <a:t> </a:t>
            </a:r>
            <a:r>
              <a:rPr lang="en-GB" altLang="ja-JP" sz="2200" dirty="0" err="1">
                <a:cs typeface="Arial" pitchFamily="34" charset="0"/>
              </a:rPr>
              <a:t>bệnh</a:t>
            </a:r>
            <a:r>
              <a:rPr lang="en-GB" altLang="ja-JP" sz="2200" dirty="0">
                <a:cs typeface="Arial" pitchFamily="34" charset="0"/>
              </a:rPr>
              <a:t> </a:t>
            </a:r>
            <a:r>
              <a:rPr lang="en-GB" altLang="ja-JP" sz="2200" dirty="0" err="1">
                <a:cs typeface="Arial" pitchFamily="34" charset="0"/>
              </a:rPr>
              <a:t>trong</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chế</a:t>
            </a:r>
            <a:r>
              <a:rPr lang="en-GB" altLang="ja-JP" sz="2200" dirty="0">
                <a:cs typeface="Arial" pitchFamily="34" charset="0"/>
              </a:rPr>
              <a:t> </a:t>
            </a:r>
            <a:r>
              <a:rPr lang="en-GB" altLang="ja-JP" sz="2200" dirty="0" err="1">
                <a:cs typeface="Arial" pitchFamily="34" charset="0"/>
              </a:rPr>
              <a:t>phẩm</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như</a:t>
            </a:r>
            <a:r>
              <a:rPr lang="en-GB" altLang="ja-JP" sz="2200" dirty="0">
                <a:cs typeface="Arial" pitchFamily="34" charset="0"/>
              </a:rPr>
              <a:t> </a:t>
            </a:r>
            <a:r>
              <a:rPr lang="en-GB" altLang="ja-JP" sz="2200" dirty="0" err="1">
                <a:cs typeface="Arial" pitchFamily="34" charset="0"/>
              </a:rPr>
              <a:t>kết</a:t>
            </a:r>
            <a:r>
              <a:rPr lang="en-GB" altLang="ja-JP" sz="2200" dirty="0">
                <a:cs typeface="Arial" pitchFamily="34" charset="0"/>
              </a:rPr>
              <a:t> </a:t>
            </a:r>
            <a:r>
              <a:rPr lang="en-GB" altLang="ja-JP" sz="2200" dirty="0" err="1">
                <a:cs typeface="Arial" pitchFamily="34" charset="0"/>
              </a:rPr>
              <a:t>hợp</a:t>
            </a:r>
            <a:r>
              <a:rPr lang="en-GB" altLang="ja-JP" sz="2200" dirty="0">
                <a:cs typeface="Arial" pitchFamily="34" charset="0"/>
              </a:rPr>
              <a:t> vitamin B2 </a:t>
            </a:r>
            <a:r>
              <a:rPr lang="en-GB" altLang="ja-JP" sz="2200" dirty="0" err="1">
                <a:cs typeface="Arial" pitchFamily="34" charset="0"/>
              </a:rPr>
              <a:t>với</a:t>
            </a:r>
            <a:r>
              <a:rPr lang="en-GB" altLang="ja-JP" sz="2200" dirty="0">
                <a:cs typeface="Arial" pitchFamily="34" charset="0"/>
              </a:rPr>
              <a:t> </a:t>
            </a:r>
            <a:r>
              <a:rPr lang="en-GB" altLang="ja-JP" sz="2200" dirty="0" err="1">
                <a:cs typeface="Arial" pitchFamily="34" charset="0"/>
              </a:rPr>
              <a:t>tia</a:t>
            </a:r>
            <a:r>
              <a:rPr lang="en-GB" altLang="ja-JP" sz="2200" dirty="0">
                <a:cs typeface="Arial" pitchFamily="34" charset="0"/>
              </a:rPr>
              <a:t> </a:t>
            </a:r>
            <a:r>
              <a:rPr lang="en-GB" altLang="ja-JP" sz="2200" dirty="0" err="1">
                <a:cs typeface="Arial" pitchFamily="34" charset="0"/>
              </a:rPr>
              <a:t>cực</a:t>
            </a:r>
            <a:r>
              <a:rPr lang="en-GB" altLang="ja-JP" sz="2200" dirty="0">
                <a:cs typeface="Arial" pitchFamily="34" charset="0"/>
              </a:rPr>
              <a:t> </a:t>
            </a:r>
            <a:r>
              <a:rPr lang="en-GB" altLang="ja-JP" sz="2200" dirty="0" err="1">
                <a:cs typeface="Arial" pitchFamily="34" charset="0"/>
              </a:rPr>
              <a:t>tím</a:t>
            </a:r>
            <a:r>
              <a:rPr lang="en-GB" altLang="ja-JP" sz="2200" dirty="0">
                <a:cs typeface="Arial" pitchFamily="34" charset="0"/>
              </a:rPr>
              <a:t>). </a:t>
            </a:r>
          </a:p>
          <a:p>
            <a:pPr marL="0" indent="0" algn="just" eaLnBrk="1" fontAlgn="auto" hangingPunct="1">
              <a:spcBef>
                <a:spcPts val="0"/>
              </a:spcBef>
              <a:spcAft>
                <a:spcPts val="0"/>
              </a:spcAft>
              <a:buFont typeface="Wingdings 3"/>
              <a:buNone/>
              <a:defRPr/>
            </a:pPr>
            <a:r>
              <a:rPr lang="en-GB" altLang="ja-JP" sz="2200" dirty="0">
                <a:cs typeface="Arial" pitchFamily="34" charset="0"/>
              </a:rPr>
              <a:t>- </a:t>
            </a:r>
            <a:r>
              <a:rPr lang="en-GB" altLang="ja-JP" sz="2200" dirty="0" err="1">
                <a:cs typeface="Arial" pitchFamily="34" charset="0"/>
              </a:rPr>
              <a:t>Trì</a:t>
            </a:r>
            <a:r>
              <a:rPr lang="en-GB" altLang="ja-JP" sz="2200" dirty="0">
                <a:cs typeface="Arial" pitchFamily="34" charset="0"/>
              </a:rPr>
              <a:t> </a:t>
            </a:r>
            <a:r>
              <a:rPr lang="en-GB" altLang="ja-JP" sz="2200" dirty="0" err="1">
                <a:cs typeface="Arial" pitchFamily="34" charset="0"/>
              </a:rPr>
              <a:t>hoãn</a:t>
            </a:r>
            <a:r>
              <a:rPr lang="en-GB" altLang="ja-JP" sz="2200" dirty="0">
                <a:cs typeface="Arial" pitchFamily="34" charset="0"/>
              </a:rPr>
              <a:t> </a:t>
            </a:r>
            <a:r>
              <a:rPr lang="en-GB" altLang="ja-JP" sz="2200" dirty="0" err="1">
                <a:cs typeface="Arial" pitchFamily="34" charset="0"/>
              </a:rPr>
              <a:t>truyền</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chế</a:t>
            </a:r>
            <a:r>
              <a:rPr lang="en-GB" altLang="ja-JP" sz="2200" dirty="0">
                <a:cs typeface="Arial" pitchFamily="34" charset="0"/>
              </a:rPr>
              <a:t> </a:t>
            </a:r>
            <a:r>
              <a:rPr lang="en-GB" altLang="ja-JP" sz="2200" dirty="0" err="1">
                <a:cs typeface="Arial" pitchFamily="34" charset="0"/>
              </a:rPr>
              <a:t>phẩm</a:t>
            </a:r>
            <a:r>
              <a:rPr lang="en-GB" altLang="ja-JP" sz="2200" dirty="0">
                <a:cs typeface="Arial" pitchFamily="34" charset="0"/>
              </a:rPr>
              <a:t> </a:t>
            </a:r>
            <a:r>
              <a:rPr lang="en-GB" altLang="ja-JP" sz="2200" dirty="0" err="1">
                <a:cs typeface="Arial" pitchFamily="34" charset="0"/>
              </a:rPr>
              <a:t>máu</a:t>
            </a:r>
            <a:r>
              <a:rPr lang="en-GB" altLang="ja-JP" sz="2200" dirty="0">
                <a:cs typeface="Arial" pitchFamily="34" charset="0"/>
              </a:rPr>
              <a:t> (</a:t>
            </a:r>
            <a:r>
              <a:rPr lang="en-GB" altLang="ja-JP" sz="2200" dirty="0" err="1">
                <a:cs typeface="Arial" pitchFamily="34" charset="0"/>
              </a:rPr>
              <a:t>hồng</a:t>
            </a:r>
            <a:r>
              <a:rPr lang="en-GB" altLang="ja-JP" sz="2200" dirty="0">
                <a:cs typeface="Arial" pitchFamily="34" charset="0"/>
              </a:rPr>
              <a:t> </a:t>
            </a:r>
            <a:r>
              <a:rPr lang="en-GB" altLang="ja-JP" sz="2200" dirty="0" err="1">
                <a:cs typeface="Arial" pitchFamily="34" charset="0"/>
              </a:rPr>
              <a:t>cầu</a:t>
            </a:r>
            <a:r>
              <a:rPr lang="en-GB" altLang="ja-JP" sz="2200" dirty="0">
                <a:cs typeface="Arial" pitchFamily="34" charset="0"/>
              </a:rPr>
              <a:t>: 7–14 </a:t>
            </a:r>
            <a:r>
              <a:rPr lang="en-GB" altLang="ja-JP" sz="2200" dirty="0" err="1">
                <a:cs typeface="Arial" pitchFamily="34" charset="0"/>
              </a:rPr>
              <a:t>ngày</a:t>
            </a:r>
            <a:r>
              <a:rPr lang="en-GB" altLang="ja-JP" sz="2200" dirty="0">
                <a:cs typeface="Arial" pitchFamily="34" charset="0"/>
              </a:rPr>
              <a:t>; </a:t>
            </a:r>
            <a:r>
              <a:rPr lang="en-GB" altLang="ja-JP" sz="2200" dirty="0" err="1">
                <a:cs typeface="Arial" pitchFamily="34" charset="0"/>
              </a:rPr>
              <a:t>tiểu</a:t>
            </a:r>
            <a:r>
              <a:rPr lang="en-GB" altLang="ja-JP" sz="2200" dirty="0">
                <a:cs typeface="Arial" pitchFamily="34" charset="0"/>
              </a:rPr>
              <a:t> </a:t>
            </a:r>
            <a:r>
              <a:rPr lang="en-GB" altLang="ja-JP" sz="2200" dirty="0" err="1">
                <a:cs typeface="Arial" pitchFamily="34" charset="0"/>
              </a:rPr>
              <a:t>cầu</a:t>
            </a:r>
            <a:r>
              <a:rPr lang="en-GB" altLang="ja-JP" sz="2200" dirty="0">
                <a:cs typeface="Arial" pitchFamily="34" charset="0"/>
              </a:rPr>
              <a:t>: 3 </a:t>
            </a:r>
            <a:r>
              <a:rPr lang="en-GB" altLang="ja-JP" sz="2200" dirty="0" err="1">
                <a:cs typeface="Arial" pitchFamily="34" charset="0"/>
              </a:rPr>
              <a:t>ngày</a:t>
            </a:r>
            <a:r>
              <a:rPr lang="en-GB" altLang="ja-JP" sz="2200" dirty="0">
                <a:cs typeface="Arial" pitchFamily="34" charset="0"/>
              </a:rPr>
              <a:t>) </a:t>
            </a:r>
            <a:r>
              <a:rPr lang="en-GB" altLang="ja-JP" sz="2200" dirty="0" err="1">
                <a:cs typeface="Arial" pitchFamily="34" charset="0"/>
              </a:rPr>
              <a:t>cho</a:t>
            </a:r>
            <a:r>
              <a:rPr lang="en-GB" altLang="ja-JP" sz="2200" dirty="0">
                <a:cs typeface="Arial" pitchFamily="34" charset="0"/>
              </a:rPr>
              <a:t> </a:t>
            </a:r>
            <a:r>
              <a:rPr lang="en-GB" altLang="ja-JP" sz="2200" dirty="0" err="1">
                <a:cs typeface="Arial" pitchFamily="34" charset="0"/>
              </a:rPr>
              <a:t>đến</a:t>
            </a:r>
            <a:r>
              <a:rPr lang="en-GB" altLang="ja-JP" sz="2200" dirty="0">
                <a:cs typeface="Arial" pitchFamily="34" charset="0"/>
              </a:rPr>
              <a:t> </a:t>
            </a:r>
            <a:r>
              <a:rPr lang="en-GB" altLang="ja-JP" sz="2200" dirty="0" err="1">
                <a:cs typeface="Arial" pitchFamily="34" charset="0"/>
              </a:rPr>
              <a:t>khi</a:t>
            </a:r>
            <a:r>
              <a:rPr lang="en-GB" altLang="ja-JP" sz="2200" dirty="0">
                <a:cs typeface="Arial" pitchFamily="34" charset="0"/>
              </a:rPr>
              <a:t> </a:t>
            </a:r>
            <a:r>
              <a:rPr lang="en-GB" altLang="ja-JP" sz="2200" dirty="0" err="1">
                <a:cs typeface="Arial" pitchFamily="34" charset="0"/>
              </a:rPr>
              <a:t>khẳng</a:t>
            </a:r>
            <a:r>
              <a:rPr lang="en-GB" altLang="ja-JP" sz="2200" dirty="0">
                <a:cs typeface="Arial" pitchFamily="34" charset="0"/>
              </a:rPr>
              <a:t> </a:t>
            </a:r>
            <a:r>
              <a:rPr lang="en-GB" altLang="ja-JP" sz="2200" dirty="0" err="1">
                <a:cs typeface="Arial" pitchFamily="34" charset="0"/>
              </a:rPr>
              <a:t>định</a:t>
            </a:r>
            <a:r>
              <a:rPr lang="en-GB" altLang="ja-JP" sz="2200" dirty="0">
                <a:cs typeface="Arial" pitchFamily="34" charset="0"/>
              </a:rPr>
              <a:t> </a:t>
            </a:r>
            <a:r>
              <a:rPr lang="en-GB" altLang="ja-JP" sz="2200" dirty="0" err="1">
                <a:cs typeface="Arial" pitchFamily="34" charset="0"/>
              </a:rPr>
              <a:t>người</a:t>
            </a:r>
            <a:r>
              <a:rPr lang="en-GB" altLang="ja-JP" sz="2200" dirty="0">
                <a:cs typeface="Arial" pitchFamily="34" charset="0"/>
              </a:rPr>
              <a:t> </a:t>
            </a:r>
            <a:r>
              <a:rPr lang="en-GB" altLang="ja-JP" sz="2200" dirty="0" err="1">
                <a:cs typeface="Arial" pitchFamily="34" charset="0"/>
              </a:rPr>
              <a:t>cho</a:t>
            </a:r>
            <a:r>
              <a:rPr lang="en-GB" altLang="ja-JP" sz="2200" dirty="0">
                <a:cs typeface="Arial" pitchFamily="34" charset="0"/>
              </a:rPr>
              <a:t> </a:t>
            </a:r>
            <a:r>
              <a:rPr lang="en-GB" altLang="ja-JP" sz="2200" dirty="0" err="1">
                <a:cs typeface="Arial" pitchFamily="34" charset="0"/>
              </a:rPr>
              <a:t>không</a:t>
            </a:r>
            <a:r>
              <a:rPr lang="en-GB" altLang="ja-JP" sz="2200" dirty="0">
                <a:cs typeface="Arial" pitchFamily="34" charset="0"/>
              </a:rPr>
              <a:t> </a:t>
            </a:r>
            <a:r>
              <a:rPr lang="en-GB" altLang="ja-JP" sz="2200" dirty="0" err="1">
                <a:cs typeface="Arial" pitchFamily="34" charset="0"/>
              </a:rPr>
              <a:t>nhiễm</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r>
              <a:rPr lang="en-GB" altLang="ja-JP" sz="2200" dirty="0">
                <a:cs typeface="Arial" pitchFamily="34" charset="0"/>
              </a:rPr>
              <a:t>. </a:t>
            </a:r>
            <a:r>
              <a:rPr lang="en-GB" altLang="ja-JP" sz="2200" dirty="0" err="1">
                <a:cs typeface="Arial" pitchFamily="34" charset="0"/>
              </a:rPr>
              <a:t>Biện</a:t>
            </a:r>
            <a:r>
              <a:rPr lang="en-GB" altLang="ja-JP" sz="2200" dirty="0">
                <a:cs typeface="Arial" pitchFamily="34" charset="0"/>
              </a:rPr>
              <a:t> </a:t>
            </a:r>
            <a:r>
              <a:rPr lang="en-GB" altLang="ja-JP" sz="2200" dirty="0" err="1">
                <a:cs typeface="Arial" pitchFamily="34" charset="0"/>
              </a:rPr>
              <a:t>pháp</a:t>
            </a:r>
            <a:r>
              <a:rPr lang="en-GB" altLang="ja-JP" sz="2200" dirty="0">
                <a:cs typeface="Arial" pitchFamily="34" charset="0"/>
              </a:rPr>
              <a:t> </a:t>
            </a:r>
            <a:r>
              <a:rPr lang="en-GB" altLang="ja-JP" sz="2200" dirty="0" err="1">
                <a:cs typeface="Arial" pitchFamily="34" charset="0"/>
              </a:rPr>
              <a:t>này</a:t>
            </a:r>
            <a:r>
              <a:rPr lang="en-GB" altLang="ja-JP" sz="2200" dirty="0">
                <a:cs typeface="Arial" pitchFamily="34" charset="0"/>
              </a:rPr>
              <a:t> </a:t>
            </a:r>
            <a:r>
              <a:rPr lang="en-GB" altLang="ja-JP" sz="2200" dirty="0" err="1">
                <a:cs typeface="Arial" pitchFamily="34" charset="0"/>
              </a:rPr>
              <a:t>không</a:t>
            </a:r>
            <a:r>
              <a:rPr lang="en-GB" altLang="ja-JP" sz="2200" dirty="0">
                <a:cs typeface="Arial" pitchFamily="34" charset="0"/>
              </a:rPr>
              <a:t> </a:t>
            </a:r>
            <a:r>
              <a:rPr lang="en-GB" altLang="ja-JP" sz="2200" dirty="0" err="1">
                <a:cs typeface="Arial" pitchFamily="34" charset="0"/>
              </a:rPr>
              <a:t>thực</a:t>
            </a:r>
            <a:r>
              <a:rPr lang="en-GB" altLang="ja-JP" sz="2200" dirty="0">
                <a:cs typeface="Arial" pitchFamily="34" charset="0"/>
              </a:rPr>
              <a:t> </a:t>
            </a:r>
            <a:r>
              <a:rPr lang="en-GB" altLang="ja-JP" sz="2200" dirty="0" err="1">
                <a:cs typeface="Arial" pitchFamily="34" charset="0"/>
              </a:rPr>
              <a:t>sự</a:t>
            </a:r>
            <a:r>
              <a:rPr lang="en-GB" altLang="ja-JP" sz="2200" dirty="0">
                <a:cs typeface="Arial" pitchFamily="34" charset="0"/>
              </a:rPr>
              <a:t> </a:t>
            </a:r>
            <a:r>
              <a:rPr lang="en-GB" altLang="ja-JP" sz="2200" dirty="0" err="1">
                <a:cs typeface="Arial" pitchFamily="34" charset="0"/>
              </a:rPr>
              <a:t>hiệu</a:t>
            </a:r>
            <a:r>
              <a:rPr lang="en-GB" altLang="ja-JP" sz="2200" dirty="0">
                <a:cs typeface="Arial" pitchFamily="34" charset="0"/>
              </a:rPr>
              <a:t> </a:t>
            </a:r>
            <a:r>
              <a:rPr lang="en-GB" altLang="ja-JP" sz="2200" dirty="0" err="1">
                <a:cs typeface="Arial" pitchFamily="34" charset="0"/>
              </a:rPr>
              <a:t>quả</a:t>
            </a:r>
            <a:r>
              <a:rPr lang="en-GB" altLang="ja-JP" sz="2200" dirty="0">
                <a:cs typeface="Arial" pitchFamily="34" charset="0"/>
              </a:rPr>
              <a:t> </a:t>
            </a:r>
            <a:r>
              <a:rPr lang="en-GB" altLang="ja-JP" sz="2200" dirty="0" err="1">
                <a:cs typeface="Arial" pitchFamily="34" charset="0"/>
              </a:rPr>
              <a:t>vì</a:t>
            </a:r>
            <a:r>
              <a:rPr lang="en-GB" altLang="ja-JP" sz="2200" dirty="0">
                <a:cs typeface="Arial" pitchFamily="34" charset="0"/>
              </a:rPr>
              <a:t> </a:t>
            </a:r>
            <a:r>
              <a:rPr lang="en-GB" altLang="ja-JP" sz="2200" dirty="0" err="1">
                <a:cs typeface="Arial" pitchFamily="34" charset="0"/>
              </a:rPr>
              <a:t>hầu</a:t>
            </a:r>
            <a:r>
              <a:rPr lang="en-GB" altLang="ja-JP" sz="2200" dirty="0">
                <a:cs typeface="Arial" pitchFamily="34" charset="0"/>
              </a:rPr>
              <a:t> </a:t>
            </a:r>
            <a:r>
              <a:rPr lang="en-GB" altLang="ja-JP" sz="2200" dirty="0" err="1">
                <a:cs typeface="Arial" pitchFamily="34" charset="0"/>
              </a:rPr>
              <a:t>hết</a:t>
            </a:r>
            <a:r>
              <a:rPr lang="en-GB" altLang="ja-JP" sz="2200" dirty="0">
                <a:cs typeface="Arial" pitchFamily="34" charset="0"/>
              </a:rPr>
              <a:t> </a:t>
            </a:r>
            <a:r>
              <a:rPr lang="en-GB" altLang="ja-JP" sz="2200" dirty="0" err="1">
                <a:cs typeface="Arial" pitchFamily="34" charset="0"/>
              </a:rPr>
              <a:t>các</a:t>
            </a:r>
            <a:r>
              <a:rPr lang="en-GB" altLang="ja-JP" sz="2200" dirty="0">
                <a:cs typeface="Arial" pitchFamily="34" charset="0"/>
              </a:rPr>
              <a:t> </a:t>
            </a:r>
            <a:r>
              <a:rPr lang="en-GB" altLang="ja-JP" sz="2200" dirty="0" err="1">
                <a:cs typeface="Arial" pitchFamily="34" charset="0"/>
              </a:rPr>
              <a:t>trường</a:t>
            </a:r>
            <a:r>
              <a:rPr lang="en-GB" altLang="ja-JP" sz="2200" dirty="0">
                <a:cs typeface="Arial" pitchFamily="34" charset="0"/>
              </a:rPr>
              <a:t> </a:t>
            </a:r>
            <a:r>
              <a:rPr lang="en-GB" altLang="ja-JP" sz="2200" dirty="0" err="1">
                <a:cs typeface="Arial" pitchFamily="34" charset="0"/>
              </a:rPr>
              <a:t>hợp</a:t>
            </a:r>
            <a:r>
              <a:rPr lang="en-GB" altLang="ja-JP" sz="2200" dirty="0">
                <a:cs typeface="Arial" pitchFamily="34" charset="0"/>
              </a:rPr>
              <a:t> </a:t>
            </a:r>
            <a:r>
              <a:rPr lang="en-GB" altLang="ja-JP" sz="2200" dirty="0" err="1">
                <a:cs typeface="Arial" pitchFamily="34" charset="0"/>
              </a:rPr>
              <a:t>nhiễm</a:t>
            </a:r>
            <a:r>
              <a:rPr lang="en-GB" altLang="ja-JP" sz="2200" dirty="0">
                <a:cs typeface="Arial" pitchFamily="34" charset="0"/>
              </a:rPr>
              <a:t> vi </a:t>
            </a:r>
            <a:r>
              <a:rPr lang="en-GB" altLang="ja-JP" sz="2200" dirty="0" err="1">
                <a:cs typeface="Arial" pitchFamily="34" charset="0"/>
              </a:rPr>
              <a:t>rút</a:t>
            </a:r>
            <a:r>
              <a:rPr lang="en-GB" altLang="ja-JP" sz="2200" dirty="0">
                <a:cs typeface="Arial" pitchFamily="34" charset="0"/>
              </a:rPr>
              <a:t> </a:t>
            </a:r>
            <a:r>
              <a:rPr lang="en-GB" altLang="ja-JP" sz="2200" dirty="0" err="1">
                <a:cs typeface="Arial" pitchFamily="34" charset="0"/>
              </a:rPr>
              <a:t>Zika</a:t>
            </a:r>
            <a:r>
              <a:rPr lang="en-GB" altLang="ja-JP" sz="2200" dirty="0">
                <a:cs typeface="Arial" pitchFamily="34" charset="0"/>
              </a:rPr>
              <a:t> </a:t>
            </a:r>
            <a:r>
              <a:rPr lang="en-GB" altLang="ja-JP" sz="2200" dirty="0" err="1">
                <a:cs typeface="Arial" pitchFamily="34" charset="0"/>
              </a:rPr>
              <a:t>không</a:t>
            </a:r>
            <a:r>
              <a:rPr lang="en-GB" altLang="ja-JP" sz="2200" dirty="0">
                <a:cs typeface="Arial" pitchFamily="34" charset="0"/>
              </a:rPr>
              <a:t> </a:t>
            </a:r>
            <a:r>
              <a:rPr lang="en-GB" altLang="ja-JP" sz="2200" dirty="0" err="1">
                <a:cs typeface="Arial" pitchFamily="34" charset="0"/>
              </a:rPr>
              <a:t>có</a:t>
            </a:r>
            <a:r>
              <a:rPr lang="en-GB" altLang="ja-JP" sz="2200" dirty="0">
                <a:cs typeface="Arial" pitchFamily="34" charset="0"/>
              </a:rPr>
              <a:t> </a:t>
            </a:r>
            <a:r>
              <a:rPr lang="en-GB" altLang="ja-JP" sz="2200" dirty="0" err="1">
                <a:cs typeface="Arial" pitchFamily="34" charset="0"/>
              </a:rPr>
              <a:t>triệu</a:t>
            </a:r>
            <a:r>
              <a:rPr lang="en-GB" altLang="ja-JP" sz="2200" dirty="0">
                <a:cs typeface="Arial" pitchFamily="34" charset="0"/>
              </a:rPr>
              <a:t> </a:t>
            </a:r>
            <a:r>
              <a:rPr lang="en-GB" altLang="ja-JP" sz="2200" dirty="0" err="1">
                <a:cs typeface="Arial" pitchFamily="34" charset="0"/>
              </a:rPr>
              <a:t>chứng</a:t>
            </a:r>
            <a:r>
              <a:rPr lang="en-GB" altLang="ja-JP" sz="2200" dirty="0">
                <a:cs typeface="Arial" pitchFamily="34" charset="0"/>
              </a:rPr>
              <a:t>. </a:t>
            </a:r>
          </a:p>
          <a:p>
            <a:pPr marL="457200" indent="-457200" algn="just" eaLnBrk="1" fontAlgn="auto" hangingPunct="1">
              <a:spcBef>
                <a:spcPts val="0"/>
              </a:spcBef>
              <a:spcAft>
                <a:spcPts val="0"/>
              </a:spcAft>
              <a:buFont typeface="Wingdings" pitchFamily="2" charset="2"/>
              <a:buChar char="Ø"/>
              <a:defRPr/>
            </a:pPr>
            <a:endParaRPr lang="en-GB" altLang="ja-JP" sz="2200" dirty="0">
              <a:cs typeface="Arial" pitchFamily="34" charset="0"/>
            </a:endParaRPr>
          </a:p>
          <a:p>
            <a:pPr marL="0" indent="0" algn="just" eaLnBrk="1" fontAlgn="auto" hangingPunct="1">
              <a:spcBef>
                <a:spcPts val="0"/>
              </a:spcBef>
              <a:spcAft>
                <a:spcPts val="0"/>
              </a:spcAft>
              <a:buFont typeface="Wingdings 3"/>
              <a:buNone/>
              <a:defRPr/>
            </a:pPr>
            <a:endParaRPr lang="en-GB" altLang="ja-JP" sz="2200" dirty="0">
              <a:cs typeface="Arial" pitchFamily="34" charset="0"/>
            </a:endParaRPr>
          </a:p>
        </p:txBody>
      </p:sp>
      <p:sp>
        <p:nvSpPr>
          <p:cNvPr id="2" name="Title 1">
            <a:extLst>
              <a:ext uri="{FF2B5EF4-FFF2-40B4-BE49-F238E27FC236}">
                <a16:creationId xmlns:a16="http://schemas.microsoft.com/office/drawing/2014/main" xmlns="" id="{AA3D4F19-26BA-4E33-9E92-4DA317D391BF}"/>
              </a:ext>
            </a:extLst>
          </p:cNvPr>
          <p:cNvSpPr>
            <a:spLocks noGrp="1"/>
          </p:cNvSpPr>
          <p:nvPr>
            <p:ph type="title"/>
          </p:nvPr>
        </p:nvSpPr>
        <p:spPr>
          <a:xfrm>
            <a:off x="1070386" y="293146"/>
            <a:ext cx="7969624" cy="637391"/>
          </a:xfrm>
        </p:spPr>
        <p:txBody>
          <a:bodyPr>
            <a:noAutofit/>
          </a:bodyPr>
          <a:lstStyle/>
          <a:p>
            <a:pPr eaLnBrk="1" fontAlgn="auto" hangingPunct="1">
              <a:spcAft>
                <a:spcPts val="0"/>
              </a:spcAft>
              <a:defRPr/>
            </a:pPr>
            <a:r>
              <a:rPr lang="en-GB" altLang="ja-JP" sz="3000" b="1" dirty="0" err="1">
                <a:solidFill>
                  <a:srgbClr val="800000"/>
                </a:solidFill>
                <a:effectLst/>
                <a:latin typeface="+mn-lt"/>
                <a:cs typeface="Arial" pitchFamily="34" charset="0"/>
              </a:rPr>
              <a:t>Phòng</a:t>
            </a:r>
            <a:r>
              <a:rPr lang="en-GB" altLang="ja-JP" sz="3000" b="1" dirty="0">
                <a:solidFill>
                  <a:srgbClr val="800000"/>
                </a:solidFill>
                <a:effectLst/>
                <a:latin typeface="+mn-lt"/>
                <a:cs typeface="Arial" pitchFamily="34" charset="0"/>
              </a:rPr>
              <a:t> </a:t>
            </a:r>
            <a:r>
              <a:rPr lang="en-GB" altLang="ja-JP" sz="3000" b="1" dirty="0" err="1">
                <a:solidFill>
                  <a:srgbClr val="800000"/>
                </a:solidFill>
                <a:effectLst/>
                <a:latin typeface="+mn-lt"/>
                <a:cs typeface="Arial" pitchFamily="34" charset="0"/>
              </a:rPr>
              <a:t>bệnh</a:t>
            </a:r>
            <a:r>
              <a:rPr lang="en-GB" altLang="ja-JP" sz="3000" b="1" dirty="0">
                <a:solidFill>
                  <a:srgbClr val="800000"/>
                </a:solidFill>
                <a:effectLst/>
                <a:latin typeface="+mn-lt"/>
                <a:cs typeface="Arial" pitchFamily="34" charset="0"/>
              </a:rPr>
              <a:t> </a:t>
            </a:r>
            <a:r>
              <a:rPr lang="en-GB" altLang="ja-JP" sz="3000" b="1" dirty="0" err="1">
                <a:solidFill>
                  <a:srgbClr val="800000"/>
                </a:solidFill>
                <a:effectLst/>
                <a:latin typeface="+mn-lt"/>
                <a:cs typeface="Arial" pitchFamily="34" charset="0"/>
              </a:rPr>
              <a:t>lây</a:t>
            </a:r>
            <a:r>
              <a:rPr lang="en-GB" altLang="ja-JP" sz="3000" b="1" dirty="0">
                <a:solidFill>
                  <a:srgbClr val="800000"/>
                </a:solidFill>
                <a:effectLst/>
                <a:latin typeface="+mn-lt"/>
                <a:cs typeface="Arial" pitchFamily="34" charset="0"/>
              </a:rPr>
              <a:t> qua </a:t>
            </a:r>
            <a:r>
              <a:rPr lang="en-GB" altLang="ja-JP" sz="3000" b="1" dirty="0" err="1">
                <a:solidFill>
                  <a:srgbClr val="800000"/>
                </a:solidFill>
                <a:effectLst/>
                <a:latin typeface="+mn-lt"/>
                <a:cs typeface="Arial" pitchFamily="34" charset="0"/>
              </a:rPr>
              <a:t>đường</a:t>
            </a:r>
            <a:r>
              <a:rPr lang="en-GB" altLang="ja-JP" sz="3000" b="1" dirty="0">
                <a:solidFill>
                  <a:srgbClr val="800000"/>
                </a:solidFill>
                <a:effectLst/>
                <a:latin typeface="+mn-lt"/>
                <a:cs typeface="Arial" pitchFamily="34" charset="0"/>
              </a:rPr>
              <a:t> </a:t>
            </a:r>
            <a:r>
              <a:rPr lang="en-GB" altLang="ja-JP" sz="3000" b="1" dirty="0" err="1">
                <a:solidFill>
                  <a:srgbClr val="800000"/>
                </a:solidFill>
                <a:effectLst/>
                <a:latin typeface="+mn-lt"/>
                <a:cs typeface="Arial" pitchFamily="34" charset="0"/>
              </a:rPr>
              <a:t>truyền</a:t>
            </a:r>
            <a:r>
              <a:rPr lang="en-GB" altLang="ja-JP" sz="3000" b="1" dirty="0">
                <a:solidFill>
                  <a:srgbClr val="800000"/>
                </a:solidFill>
                <a:effectLst/>
                <a:latin typeface="+mn-lt"/>
                <a:cs typeface="Arial" pitchFamily="34" charset="0"/>
              </a:rPr>
              <a:t> </a:t>
            </a:r>
            <a:r>
              <a:rPr lang="en-GB" altLang="ja-JP" sz="3000" b="1" dirty="0" err="1">
                <a:solidFill>
                  <a:srgbClr val="800000"/>
                </a:solidFill>
                <a:effectLst/>
                <a:latin typeface="+mn-lt"/>
                <a:cs typeface="Arial" pitchFamily="34" charset="0"/>
              </a:rPr>
              <a:t>máu</a:t>
            </a:r>
            <a:r>
              <a:rPr lang="en-GB" altLang="ja-JP" sz="3000" b="1" dirty="0">
                <a:solidFill>
                  <a:srgbClr val="800000"/>
                </a:solidFill>
                <a:effectLst/>
                <a:latin typeface="+mn-lt"/>
                <a:cs typeface="Arial" pitchFamily="34" charset="0"/>
              </a:rPr>
              <a:t> (1)</a:t>
            </a:r>
            <a:br>
              <a:rPr lang="en-GB" altLang="ja-JP" sz="3000" b="1" dirty="0">
                <a:solidFill>
                  <a:srgbClr val="800000"/>
                </a:solidFill>
                <a:effectLst/>
                <a:latin typeface="+mn-lt"/>
                <a:cs typeface="Arial" pitchFamily="34" charset="0"/>
              </a:rPr>
            </a:br>
            <a:endParaRPr lang="ja-JP" altLang="en-US" sz="3000" b="1" dirty="0">
              <a:solidFill>
                <a:srgbClr val="800000"/>
              </a:solidFill>
              <a:effectLst/>
              <a:latin typeface="+mn-lt"/>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4598FC6-C2AC-4A71-B4E2-3A876FDCB319}"/>
              </a:ext>
            </a:extLst>
          </p:cNvPr>
          <p:cNvSpPr>
            <a:spLocks noGrp="1"/>
          </p:cNvSpPr>
          <p:nvPr>
            <p:ph idx="1"/>
          </p:nvPr>
        </p:nvSpPr>
        <p:spPr>
          <a:xfrm>
            <a:off x="49213" y="1066800"/>
            <a:ext cx="8991600" cy="6096000"/>
          </a:xfrm>
        </p:spPr>
        <p:txBody>
          <a:bodyPr>
            <a:noAutofit/>
          </a:bodyPr>
          <a:lstStyle/>
          <a:p>
            <a:pPr marL="457200" indent="-457200" algn="just" eaLnBrk="1" fontAlgn="auto" hangingPunct="1">
              <a:lnSpc>
                <a:spcPct val="150000"/>
              </a:lnSpc>
              <a:spcAft>
                <a:spcPts val="0"/>
              </a:spcAft>
              <a:buFont typeface="Wingdings" pitchFamily="2" charset="2"/>
              <a:buChar char="Ø"/>
              <a:defRPr/>
            </a:pPr>
            <a:endParaRPr lang="en-US" altLang="ja-JP" sz="2800" dirty="0">
              <a:cs typeface="Arial" pitchFamily="34" charset="0"/>
            </a:endParaRPr>
          </a:p>
          <a:p>
            <a:pPr marL="0" indent="0" algn="just" eaLnBrk="1" fontAlgn="auto" hangingPunct="1">
              <a:lnSpc>
                <a:spcPct val="150000"/>
              </a:lnSpc>
              <a:spcAft>
                <a:spcPts val="0"/>
              </a:spcAft>
              <a:buFont typeface="Wingdings 3"/>
              <a:buNone/>
              <a:defRPr/>
            </a:pPr>
            <a:r>
              <a:rPr lang="en-GB" altLang="ja-JP" sz="2800" dirty="0">
                <a:cs typeface="Arial" pitchFamily="34" charset="0"/>
              </a:rPr>
              <a:t>2. Ở </a:t>
            </a:r>
            <a:r>
              <a:rPr lang="en-GB" altLang="ja-JP" sz="2800" dirty="0" err="1">
                <a:cs typeface="Arial" pitchFamily="34" charset="0"/>
              </a:rPr>
              <a:t>khu</a:t>
            </a:r>
            <a:r>
              <a:rPr lang="en-GB" altLang="ja-JP" sz="2800" dirty="0">
                <a:cs typeface="Arial" pitchFamily="34" charset="0"/>
              </a:rPr>
              <a:t> </a:t>
            </a:r>
            <a:r>
              <a:rPr lang="en-GB" altLang="ja-JP" sz="2800" dirty="0" err="1">
                <a:cs typeface="Arial" pitchFamily="34" charset="0"/>
              </a:rPr>
              <a:t>vực</a:t>
            </a:r>
            <a:r>
              <a:rPr lang="en-GB" altLang="ja-JP" sz="2800" dirty="0">
                <a:cs typeface="Arial" pitchFamily="34" charset="0"/>
              </a:rPr>
              <a:t> </a:t>
            </a:r>
            <a:r>
              <a:rPr lang="en-GB" altLang="ja-JP" sz="2800" dirty="0" err="1">
                <a:cs typeface="Arial" pitchFamily="34" charset="0"/>
              </a:rPr>
              <a:t>không</a:t>
            </a:r>
            <a:r>
              <a:rPr lang="en-GB" altLang="ja-JP" sz="2800" dirty="0">
                <a:cs typeface="Arial" pitchFamily="34" charset="0"/>
              </a:rPr>
              <a:t> </a:t>
            </a:r>
            <a:r>
              <a:rPr lang="en-GB" altLang="ja-JP" sz="2800" dirty="0" err="1">
                <a:cs typeface="Arial" pitchFamily="34" charset="0"/>
              </a:rPr>
              <a:t>có</a:t>
            </a:r>
            <a:r>
              <a:rPr lang="en-GB" altLang="ja-JP" sz="2800" dirty="0">
                <a:cs typeface="Arial" pitchFamily="34" charset="0"/>
              </a:rPr>
              <a:t> </a:t>
            </a:r>
            <a:r>
              <a:rPr lang="en-GB" altLang="ja-JP" sz="2800" dirty="0" err="1">
                <a:cs typeface="Arial" pitchFamily="34" charset="0"/>
              </a:rPr>
              <a:t>sự</a:t>
            </a:r>
            <a:r>
              <a:rPr lang="en-GB" altLang="ja-JP" sz="2800" dirty="0">
                <a:cs typeface="Arial" pitchFamily="34" charset="0"/>
              </a:rPr>
              <a:t> </a:t>
            </a:r>
            <a:r>
              <a:rPr lang="en-GB" altLang="ja-JP" sz="2800" dirty="0" err="1">
                <a:cs typeface="Arial" pitchFamily="34" charset="0"/>
              </a:rPr>
              <a:t>lây</a:t>
            </a:r>
            <a:r>
              <a:rPr lang="en-GB" altLang="ja-JP" sz="2800" dirty="0">
                <a:cs typeface="Arial" pitchFamily="34" charset="0"/>
              </a:rPr>
              <a:t> </a:t>
            </a:r>
            <a:r>
              <a:rPr lang="en-GB" altLang="ja-JP" sz="2800" dirty="0" err="1">
                <a:cs typeface="Arial" pitchFamily="34" charset="0"/>
              </a:rPr>
              <a:t>truyền</a:t>
            </a:r>
            <a:r>
              <a:rPr lang="en-GB" altLang="ja-JP" sz="2800" dirty="0">
                <a:cs typeface="Arial" pitchFamily="34" charset="0"/>
              </a:rPr>
              <a:t> </a:t>
            </a:r>
            <a:r>
              <a:rPr lang="en-GB" altLang="ja-JP" sz="2800" dirty="0" err="1">
                <a:cs typeface="Arial" pitchFamily="34" charset="0"/>
              </a:rPr>
              <a:t>của</a:t>
            </a:r>
            <a:r>
              <a:rPr lang="en-GB" altLang="ja-JP" sz="2800" dirty="0">
                <a:cs typeface="Arial" pitchFamily="34" charset="0"/>
              </a:rPr>
              <a:t> vi </a:t>
            </a:r>
            <a:r>
              <a:rPr lang="en-GB" altLang="ja-JP" sz="2800" dirty="0" err="1">
                <a:cs typeface="Arial" pitchFamily="34" charset="0"/>
              </a:rPr>
              <a:t>rút</a:t>
            </a:r>
            <a:r>
              <a:rPr lang="en-GB" altLang="ja-JP" sz="2800" dirty="0">
                <a:cs typeface="Arial" pitchFamily="34" charset="0"/>
              </a:rPr>
              <a:t> </a:t>
            </a:r>
            <a:r>
              <a:rPr lang="en-GB" altLang="ja-JP" sz="2800" dirty="0" err="1">
                <a:cs typeface="Arial" pitchFamily="34" charset="0"/>
              </a:rPr>
              <a:t>Zika</a:t>
            </a:r>
            <a:r>
              <a:rPr lang="en-GB" altLang="ja-JP" sz="2800" dirty="0">
                <a:cs typeface="Arial" pitchFamily="34" charset="0"/>
              </a:rPr>
              <a:t>:</a:t>
            </a:r>
          </a:p>
          <a:p>
            <a:pPr marL="0" indent="0" algn="just" eaLnBrk="1" fontAlgn="auto" hangingPunct="1">
              <a:lnSpc>
                <a:spcPct val="150000"/>
              </a:lnSpc>
              <a:spcAft>
                <a:spcPts val="0"/>
              </a:spcAft>
              <a:buFont typeface="Wingdings 3"/>
              <a:buNone/>
              <a:defRPr/>
            </a:pPr>
            <a:r>
              <a:rPr lang="en-GB" altLang="ja-JP" sz="2800" dirty="0" err="1">
                <a:cs typeface="Arial" pitchFamily="34" charset="0"/>
              </a:rPr>
              <a:t>Tạm</a:t>
            </a:r>
            <a:r>
              <a:rPr lang="en-GB" altLang="ja-JP" sz="2800" dirty="0">
                <a:cs typeface="Arial" pitchFamily="34" charset="0"/>
              </a:rPr>
              <a:t> </a:t>
            </a:r>
            <a:r>
              <a:rPr lang="en-GB" altLang="ja-JP" sz="2800" dirty="0" err="1">
                <a:cs typeface="Arial" pitchFamily="34" charset="0"/>
              </a:rPr>
              <a:t>thời</a:t>
            </a:r>
            <a:r>
              <a:rPr lang="en-GB" altLang="ja-JP" sz="2800" dirty="0">
                <a:cs typeface="Arial" pitchFamily="34" charset="0"/>
              </a:rPr>
              <a:t> </a:t>
            </a:r>
            <a:r>
              <a:rPr lang="en-GB" altLang="ja-JP" sz="2800" dirty="0" err="1">
                <a:cs typeface="Arial" pitchFamily="34" charset="0"/>
              </a:rPr>
              <a:t>hoãn</a:t>
            </a:r>
            <a:r>
              <a:rPr lang="en-GB" altLang="ja-JP" sz="2800" dirty="0">
                <a:cs typeface="Arial" pitchFamily="34" charset="0"/>
              </a:rPr>
              <a:t> </a:t>
            </a:r>
            <a:r>
              <a:rPr lang="en-GB" altLang="ja-JP" sz="2800" dirty="0" err="1">
                <a:cs typeface="Arial" pitchFamily="34" charset="0"/>
              </a:rPr>
              <a:t>truyền</a:t>
            </a:r>
            <a:r>
              <a:rPr lang="en-GB" altLang="ja-JP" sz="2800" dirty="0">
                <a:cs typeface="Arial" pitchFamily="34" charset="0"/>
              </a:rPr>
              <a:t> </a:t>
            </a:r>
            <a:r>
              <a:rPr lang="en-GB" altLang="ja-JP" sz="2800" dirty="0" err="1">
                <a:cs typeface="Arial" pitchFamily="34" charset="0"/>
              </a:rPr>
              <a:t>máu</a:t>
            </a:r>
            <a:r>
              <a:rPr lang="en-GB" altLang="ja-JP" sz="2800" dirty="0">
                <a:cs typeface="Arial" pitchFamily="34" charset="0"/>
              </a:rPr>
              <a:t> </a:t>
            </a:r>
            <a:r>
              <a:rPr lang="en-GB" altLang="ja-JP" sz="2800" dirty="0" err="1">
                <a:cs typeface="Arial" pitchFamily="34" charset="0"/>
              </a:rPr>
              <a:t>trong</a:t>
            </a:r>
            <a:r>
              <a:rPr lang="en-GB" altLang="ja-JP" sz="2800" dirty="0">
                <a:cs typeface="Arial" pitchFamily="34" charset="0"/>
              </a:rPr>
              <a:t> </a:t>
            </a:r>
            <a:r>
              <a:rPr lang="en-GB" altLang="ja-JP" sz="2800" dirty="0" err="1">
                <a:cs typeface="Arial" pitchFamily="34" charset="0"/>
              </a:rPr>
              <a:t>vòng</a:t>
            </a:r>
            <a:r>
              <a:rPr lang="en-GB" altLang="ja-JP" sz="2800" dirty="0">
                <a:cs typeface="Arial" pitchFamily="34" charset="0"/>
              </a:rPr>
              <a:t> 28 </a:t>
            </a:r>
            <a:r>
              <a:rPr lang="en-GB" altLang="ja-JP" sz="2800" dirty="0" err="1">
                <a:cs typeface="Arial" pitchFamily="34" charset="0"/>
              </a:rPr>
              <a:t>ngày</a:t>
            </a:r>
            <a:r>
              <a:rPr lang="en-GB" altLang="ja-JP" sz="2800" dirty="0">
                <a:cs typeface="Arial" pitchFamily="34" charset="0"/>
              </a:rPr>
              <a:t> (</a:t>
            </a:r>
            <a:r>
              <a:rPr lang="en-GB" altLang="ja-JP" sz="2800" dirty="0" err="1">
                <a:cs typeface="Arial" pitchFamily="34" charset="0"/>
              </a:rPr>
              <a:t>gấp</a:t>
            </a:r>
            <a:r>
              <a:rPr lang="en-GB" altLang="ja-JP" sz="2800" dirty="0">
                <a:cs typeface="Arial" pitchFamily="34" charset="0"/>
              </a:rPr>
              <a:t> </a:t>
            </a:r>
            <a:r>
              <a:rPr lang="en-GB" altLang="ja-JP" sz="2800" dirty="0" err="1">
                <a:cs typeface="Arial" pitchFamily="34" charset="0"/>
              </a:rPr>
              <a:t>đôi</a:t>
            </a:r>
            <a:r>
              <a:rPr lang="en-GB" altLang="ja-JP" sz="2800" dirty="0">
                <a:cs typeface="Arial" pitchFamily="34" charset="0"/>
              </a:rPr>
              <a:t> </a:t>
            </a:r>
            <a:r>
              <a:rPr lang="en-GB" altLang="ja-JP" sz="2800" dirty="0" err="1">
                <a:cs typeface="Arial" pitchFamily="34" charset="0"/>
              </a:rPr>
              <a:t>thời</a:t>
            </a:r>
            <a:r>
              <a:rPr lang="en-GB" altLang="ja-JP" sz="2800" dirty="0">
                <a:cs typeface="Arial" pitchFamily="34" charset="0"/>
              </a:rPr>
              <a:t> </a:t>
            </a:r>
            <a:r>
              <a:rPr lang="en-GB" altLang="ja-JP" sz="2800" dirty="0" err="1">
                <a:cs typeface="Arial" pitchFamily="34" charset="0"/>
              </a:rPr>
              <a:t>gian</a:t>
            </a:r>
            <a:r>
              <a:rPr lang="en-GB" altLang="ja-JP" sz="2800" dirty="0">
                <a:cs typeface="Arial" pitchFamily="34" charset="0"/>
              </a:rPr>
              <a:t> ủ </a:t>
            </a:r>
            <a:r>
              <a:rPr lang="en-GB" altLang="ja-JP" sz="2800" dirty="0" err="1">
                <a:cs typeface="Arial" pitchFamily="34" charset="0"/>
              </a:rPr>
              <a:t>bệnh</a:t>
            </a:r>
            <a:r>
              <a:rPr lang="en-GB" altLang="ja-JP" sz="2800" dirty="0">
                <a:cs typeface="Arial" pitchFamily="34" charset="0"/>
              </a:rPr>
              <a:t> </a:t>
            </a:r>
            <a:r>
              <a:rPr lang="en-GB" altLang="ja-JP" sz="2800" dirty="0" err="1">
                <a:cs typeface="Arial" pitchFamily="34" charset="0"/>
              </a:rPr>
              <a:t>tối</a:t>
            </a:r>
            <a:r>
              <a:rPr lang="en-GB" altLang="ja-JP" sz="2800" dirty="0">
                <a:cs typeface="Arial" pitchFamily="34" charset="0"/>
              </a:rPr>
              <a:t> </a:t>
            </a:r>
            <a:r>
              <a:rPr lang="en-GB" altLang="ja-JP" sz="2800" dirty="0" err="1">
                <a:cs typeface="Arial" pitchFamily="34" charset="0"/>
              </a:rPr>
              <a:t>đa</a:t>
            </a:r>
            <a:r>
              <a:rPr lang="en-GB" altLang="ja-JP" sz="2800" dirty="0">
                <a:cs typeface="Arial" pitchFamily="34" charset="0"/>
              </a:rPr>
              <a:t> </a:t>
            </a:r>
            <a:r>
              <a:rPr lang="en-GB" altLang="ja-JP" sz="2800" dirty="0" err="1">
                <a:cs typeface="Arial" pitchFamily="34" charset="0"/>
              </a:rPr>
              <a:t>của</a:t>
            </a:r>
            <a:r>
              <a:rPr lang="en-GB" altLang="ja-JP" sz="2800" dirty="0">
                <a:cs typeface="Arial" pitchFamily="34" charset="0"/>
              </a:rPr>
              <a:t> vi </a:t>
            </a:r>
            <a:r>
              <a:rPr lang="en-GB" altLang="ja-JP" sz="2800" dirty="0" err="1">
                <a:cs typeface="Arial" pitchFamily="34" charset="0"/>
              </a:rPr>
              <a:t>rút</a:t>
            </a:r>
            <a:r>
              <a:rPr lang="en-GB" altLang="ja-JP" sz="2800" dirty="0">
                <a:cs typeface="Arial" pitchFamily="34" charset="0"/>
              </a:rPr>
              <a:t>) </a:t>
            </a:r>
            <a:r>
              <a:rPr lang="en-GB" altLang="ja-JP" sz="2800" dirty="0" err="1">
                <a:cs typeface="Arial" pitchFamily="34" charset="0"/>
              </a:rPr>
              <a:t>từ</a:t>
            </a:r>
            <a:r>
              <a:rPr lang="en-GB" altLang="ja-JP" sz="2800" dirty="0">
                <a:cs typeface="Arial" pitchFamily="34" charset="0"/>
              </a:rPr>
              <a:t> </a:t>
            </a:r>
            <a:r>
              <a:rPr lang="en-GB" altLang="ja-JP" sz="2800" dirty="0" err="1">
                <a:cs typeface="Arial" pitchFamily="34" charset="0"/>
              </a:rPr>
              <a:t>những</a:t>
            </a:r>
            <a:r>
              <a:rPr lang="en-GB" altLang="ja-JP" sz="2800" dirty="0">
                <a:cs typeface="Arial" pitchFamily="34" charset="0"/>
              </a:rPr>
              <a:t> </a:t>
            </a:r>
            <a:r>
              <a:rPr lang="en-GB" altLang="ja-JP" sz="2800" dirty="0" err="1">
                <a:cs typeface="Arial" pitchFamily="34" charset="0"/>
              </a:rPr>
              <a:t>người</a:t>
            </a:r>
            <a:r>
              <a:rPr lang="en-GB" altLang="ja-JP" sz="2800" dirty="0">
                <a:cs typeface="Arial" pitchFamily="34" charset="0"/>
              </a:rPr>
              <a:t> </a:t>
            </a:r>
            <a:r>
              <a:rPr lang="en-GB" altLang="ja-JP" sz="2800" dirty="0" err="1">
                <a:cs typeface="Arial" pitchFamily="34" charset="0"/>
              </a:rPr>
              <a:t>cho</a:t>
            </a:r>
            <a:r>
              <a:rPr lang="en-GB" altLang="ja-JP" sz="2800" dirty="0">
                <a:cs typeface="Arial" pitchFamily="34" charset="0"/>
              </a:rPr>
              <a:t> </a:t>
            </a:r>
            <a:r>
              <a:rPr lang="en-GB" altLang="ja-JP" sz="2800" dirty="0" err="1">
                <a:cs typeface="Arial" pitchFamily="34" charset="0"/>
              </a:rPr>
              <a:t>trở</a:t>
            </a:r>
            <a:r>
              <a:rPr lang="en-GB" altLang="ja-JP" sz="2800" dirty="0">
                <a:cs typeface="Arial" pitchFamily="34" charset="0"/>
              </a:rPr>
              <a:t> </a:t>
            </a:r>
            <a:r>
              <a:rPr lang="en-GB" altLang="ja-JP" sz="2800" dirty="0" err="1">
                <a:cs typeface="Arial" pitchFamily="34" charset="0"/>
              </a:rPr>
              <a:t>về</a:t>
            </a:r>
            <a:r>
              <a:rPr lang="en-GB" altLang="ja-JP" sz="2800" dirty="0">
                <a:cs typeface="Arial" pitchFamily="34" charset="0"/>
              </a:rPr>
              <a:t> </a:t>
            </a:r>
            <a:r>
              <a:rPr lang="en-GB" altLang="ja-JP" sz="2800" dirty="0" err="1">
                <a:cs typeface="Arial" pitchFamily="34" charset="0"/>
              </a:rPr>
              <a:t>từ</a:t>
            </a:r>
            <a:r>
              <a:rPr lang="en-GB" altLang="ja-JP" sz="2800" dirty="0">
                <a:cs typeface="Arial" pitchFamily="34" charset="0"/>
              </a:rPr>
              <a:t> </a:t>
            </a:r>
            <a:r>
              <a:rPr lang="en-GB" altLang="ja-JP" sz="2800" dirty="0" err="1">
                <a:cs typeface="Arial" pitchFamily="34" charset="0"/>
              </a:rPr>
              <a:t>khu</a:t>
            </a:r>
            <a:r>
              <a:rPr lang="en-GB" altLang="ja-JP" sz="2800" dirty="0">
                <a:cs typeface="Arial" pitchFamily="34" charset="0"/>
              </a:rPr>
              <a:t> </a:t>
            </a:r>
            <a:r>
              <a:rPr lang="en-GB" altLang="ja-JP" sz="2800" dirty="0" err="1">
                <a:cs typeface="Arial" pitchFamily="34" charset="0"/>
              </a:rPr>
              <a:t>vực</a:t>
            </a:r>
            <a:r>
              <a:rPr lang="en-GB" altLang="ja-JP" sz="2800" dirty="0">
                <a:cs typeface="Arial" pitchFamily="34" charset="0"/>
              </a:rPr>
              <a:t> </a:t>
            </a:r>
            <a:r>
              <a:rPr lang="en-GB" altLang="ja-JP" sz="2800" dirty="0" err="1">
                <a:cs typeface="Arial" pitchFamily="34" charset="0"/>
              </a:rPr>
              <a:t>có</a:t>
            </a:r>
            <a:r>
              <a:rPr lang="en-GB" altLang="ja-JP" sz="2800" dirty="0">
                <a:cs typeface="Arial" pitchFamily="34" charset="0"/>
              </a:rPr>
              <a:t> vi </a:t>
            </a:r>
            <a:r>
              <a:rPr lang="en-GB" altLang="ja-JP" sz="2800" dirty="0" err="1">
                <a:cs typeface="Arial" pitchFamily="34" charset="0"/>
              </a:rPr>
              <a:t>rút</a:t>
            </a:r>
            <a:r>
              <a:rPr lang="en-GB" altLang="ja-JP" sz="2800" dirty="0">
                <a:cs typeface="Arial" pitchFamily="34" charset="0"/>
              </a:rPr>
              <a:t> </a:t>
            </a:r>
            <a:r>
              <a:rPr lang="en-GB" altLang="ja-JP" sz="2800" dirty="0" err="1">
                <a:cs typeface="Arial" pitchFamily="34" charset="0"/>
              </a:rPr>
              <a:t>Zika</a:t>
            </a:r>
            <a:r>
              <a:rPr lang="en-GB" altLang="ja-JP" sz="2800" dirty="0">
                <a:cs typeface="Arial" pitchFamily="34" charset="0"/>
              </a:rPr>
              <a:t> </a:t>
            </a:r>
            <a:r>
              <a:rPr lang="en-GB" altLang="ja-JP" sz="2800" dirty="0" err="1">
                <a:cs typeface="Arial" pitchFamily="34" charset="0"/>
              </a:rPr>
              <a:t>đang</a:t>
            </a:r>
            <a:r>
              <a:rPr lang="en-GB" altLang="ja-JP" sz="2800" dirty="0">
                <a:cs typeface="Arial" pitchFamily="34" charset="0"/>
              </a:rPr>
              <a:t> </a:t>
            </a:r>
            <a:r>
              <a:rPr lang="en-GB" altLang="ja-JP" sz="2800" dirty="0" err="1">
                <a:cs typeface="Arial" pitchFamily="34" charset="0"/>
              </a:rPr>
              <a:t>lây</a:t>
            </a:r>
            <a:r>
              <a:rPr lang="en-GB" altLang="ja-JP" sz="2800" dirty="0">
                <a:cs typeface="Arial" pitchFamily="34" charset="0"/>
              </a:rPr>
              <a:t> </a:t>
            </a:r>
            <a:r>
              <a:rPr lang="en-GB" altLang="ja-JP" sz="2800" dirty="0" err="1">
                <a:cs typeface="Arial" pitchFamily="34" charset="0"/>
              </a:rPr>
              <a:t>truyền</a:t>
            </a:r>
            <a:r>
              <a:rPr lang="en-GB" altLang="ja-JP" sz="2800" dirty="0">
                <a:cs typeface="Arial" pitchFamily="34" charset="0"/>
              </a:rPr>
              <a:t>.</a:t>
            </a:r>
          </a:p>
          <a:p>
            <a:pPr marL="457200" indent="-457200" algn="just" eaLnBrk="1" fontAlgn="auto" hangingPunct="1">
              <a:lnSpc>
                <a:spcPct val="150000"/>
              </a:lnSpc>
              <a:spcAft>
                <a:spcPts val="0"/>
              </a:spcAft>
              <a:buFont typeface="Wingdings" pitchFamily="2" charset="2"/>
              <a:buChar char="Ø"/>
              <a:defRPr/>
            </a:pPr>
            <a:endParaRPr lang="en-GB" altLang="ja-JP" sz="2800" dirty="0">
              <a:cs typeface="Arial" pitchFamily="34" charset="0"/>
            </a:endParaRPr>
          </a:p>
          <a:p>
            <a:pPr marL="0" indent="0" algn="just" eaLnBrk="1" fontAlgn="auto" hangingPunct="1">
              <a:lnSpc>
                <a:spcPct val="150000"/>
              </a:lnSpc>
              <a:spcAft>
                <a:spcPts val="0"/>
              </a:spcAft>
              <a:buFont typeface="Wingdings 3"/>
              <a:buNone/>
              <a:defRPr/>
            </a:pPr>
            <a:endParaRPr lang="en-GB" altLang="ja-JP" sz="2800" dirty="0">
              <a:cs typeface="Arial" pitchFamily="34" charset="0"/>
            </a:endParaRPr>
          </a:p>
        </p:txBody>
      </p:sp>
      <p:sp>
        <p:nvSpPr>
          <p:cNvPr id="2" name="Title 1">
            <a:extLst>
              <a:ext uri="{FF2B5EF4-FFF2-40B4-BE49-F238E27FC236}">
                <a16:creationId xmlns:a16="http://schemas.microsoft.com/office/drawing/2014/main" xmlns="" id="{9DAFEA3E-760E-4A4B-82AD-134DFDD0E216}"/>
              </a:ext>
            </a:extLst>
          </p:cNvPr>
          <p:cNvSpPr>
            <a:spLocks noGrp="1"/>
          </p:cNvSpPr>
          <p:nvPr>
            <p:ph type="title"/>
          </p:nvPr>
        </p:nvSpPr>
        <p:spPr>
          <a:xfrm>
            <a:off x="0" y="152400"/>
            <a:ext cx="9144000" cy="1143000"/>
          </a:xfrm>
        </p:spPr>
        <p:txBody>
          <a:bodyPr>
            <a:normAutofit/>
          </a:bodyPr>
          <a:lstStyle/>
          <a:p>
            <a:pPr eaLnBrk="1" fontAlgn="auto" hangingPunct="1">
              <a:spcAft>
                <a:spcPts val="0"/>
              </a:spcAft>
              <a:defRPr/>
            </a:pPr>
            <a:r>
              <a:rPr lang="en-GB" altLang="ja-JP" sz="2800" b="1" dirty="0" err="1">
                <a:solidFill>
                  <a:srgbClr val="800000"/>
                </a:solidFill>
                <a:effectLst/>
                <a:latin typeface="+mn-lt"/>
                <a:cs typeface="Arial" pitchFamily="34" charset="0"/>
              </a:rPr>
              <a:t>Phòng</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bệnh</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lây</a:t>
            </a:r>
            <a:r>
              <a:rPr lang="en-GB" altLang="ja-JP" sz="2800" b="1" dirty="0">
                <a:solidFill>
                  <a:srgbClr val="800000"/>
                </a:solidFill>
                <a:effectLst/>
                <a:latin typeface="+mn-lt"/>
                <a:cs typeface="Arial" pitchFamily="34" charset="0"/>
              </a:rPr>
              <a:t> qua </a:t>
            </a:r>
            <a:r>
              <a:rPr lang="en-GB" altLang="ja-JP" sz="2800" b="1" dirty="0" err="1">
                <a:solidFill>
                  <a:srgbClr val="800000"/>
                </a:solidFill>
                <a:effectLst/>
                <a:latin typeface="+mn-lt"/>
                <a:cs typeface="Arial" pitchFamily="34" charset="0"/>
              </a:rPr>
              <a:t>đường</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truyền</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máu</a:t>
            </a:r>
            <a:r>
              <a:rPr lang="en-GB" altLang="ja-JP" sz="2800" b="1" dirty="0">
                <a:solidFill>
                  <a:srgbClr val="800000"/>
                </a:solidFill>
                <a:effectLst/>
                <a:latin typeface="+mn-lt"/>
                <a:cs typeface="Arial" pitchFamily="34" charset="0"/>
              </a:rPr>
              <a:t> </a:t>
            </a:r>
            <a:br>
              <a:rPr lang="en-GB" altLang="ja-JP" sz="2800" b="1" dirty="0">
                <a:solidFill>
                  <a:srgbClr val="800000"/>
                </a:solidFill>
                <a:effectLst/>
                <a:latin typeface="+mn-lt"/>
                <a:cs typeface="Arial" pitchFamily="34" charset="0"/>
              </a:rPr>
            </a:br>
            <a:r>
              <a:rPr lang="en-GB" altLang="ja-JP" sz="2800" b="1" dirty="0" err="1">
                <a:solidFill>
                  <a:srgbClr val="800000"/>
                </a:solidFill>
                <a:effectLst/>
                <a:latin typeface="+mn-lt"/>
                <a:cs typeface="Arial" pitchFamily="34" charset="0"/>
              </a:rPr>
              <a:t>và</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các</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chế</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phẩm</a:t>
            </a:r>
            <a:r>
              <a:rPr lang="en-GB" altLang="ja-JP" sz="2800" b="1" dirty="0">
                <a:solidFill>
                  <a:srgbClr val="800000"/>
                </a:solidFill>
                <a:effectLst/>
                <a:latin typeface="+mn-lt"/>
                <a:cs typeface="Arial" pitchFamily="34" charset="0"/>
              </a:rPr>
              <a:t> </a:t>
            </a:r>
            <a:r>
              <a:rPr lang="en-GB" altLang="ja-JP" sz="2800" b="1" dirty="0" err="1">
                <a:solidFill>
                  <a:srgbClr val="800000"/>
                </a:solidFill>
                <a:effectLst/>
                <a:latin typeface="+mn-lt"/>
                <a:cs typeface="Arial" pitchFamily="34" charset="0"/>
              </a:rPr>
              <a:t>máu</a:t>
            </a:r>
            <a:r>
              <a:rPr lang="en-GB" altLang="ja-JP" sz="2800" b="1" dirty="0">
                <a:solidFill>
                  <a:srgbClr val="800000"/>
                </a:solidFill>
                <a:effectLst/>
                <a:latin typeface="+mn-lt"/>
                <a:cs typeface="Arial" pitchFamily="34" charset="0"/>
              </a:rPr>
              <a:t> (2)</a:t>
            </a:r>
            <a:endParaRPr lang="ja-JP" altLang="en-US" sz="2800" b="1" dirty="0">
              <a:solidFill>
                <a:srgbClr val="800000"/>
              </a:solidFill>
              <a:effectLst/>
              <a:latin typeface="+mn-lt"/>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Content Placeholder 2">
            <a:extLst>
              <a:ext uri="{FF2B5EF4-FFF2-40B4-BE49-F238E27FC236}">
                <a16:creationId xmlns:a16="http://schemas.microsoft.com/office/drawing/2014/main" xmlns="" id="{032E9234-D2BA-46E9-A3FF-F1FFD8582D18}"/>
              </a:ext>
            </a:extLst>
          </p:cNvPr>
          <p:cNvSpPr>
            <a:spLocks noGrp="1"/>
          </p:cNvSpPr>
          <p:nvPr>
            <p:ph idx="1"/>
          </p:nvPr>
        </p:nvSpPr>
        <p:spPr>
          <a:xfrm>
            <a:off x="161364" y="1366221"/>
            <a:ext cx="8821271" cy="5167237"/>
          </a:xfrm>
        </p:spPr>
        <p:txBody>
          <a:bodyPr>
            <a:normAutofit lnSpcReduction="10000"/>
          </a:bodyPr>
          <a:lstStyle/>
          <a:p>
            <a:pPr algn="just" eaLnBrk="1" hangingPunct="1">
              <a:spcBef>
                <a:spcPts val="0"/>
              </a:spcBef>
            </a:pPr>
            <a:r>
              <a:rPr lang="en-US" altLang="ja-JP" sz="2400" dirty="0" err="1">
                <a:cs typeface="Arial" panose="020B0604020202020204" pitchFamily="34" charset="0"/>
              </a:rPr>
              <a:t>Tất</a:t>
            </a:r>
            <a:r>
              <a:rPr lang="en-US" altLang="ja-JP" sz="2400" dirty="0">
                <a:cs typeface="Arial" panose="020B0604020202020204" pitchFamily="34" charset="0"/>
              </a:rPr>
              <a:t> </a:t>
            </a:r>
            <a:r>
              <a:rPr lang="en-US" altLang="ja-JP" sz="2400" dirty="0" err="1">
                <a:cs typeface="Arial" panose="020B0604020202020204" pitchFamily="34" charset="0"/>
              </a:rPr>
              <a:t>cả</a:t>
            </a:r>
            <a:r>
              <a:rPr lang="en-US" altLang="ja-JP" sz="2400" dirty="0">
                <a:cs typeface="Arial" panose="020B0604020202020204" pitchFamily="34" charset="0"/>
              </a:rPr>
              <a:t> </a:t>
            </a:r>
            <a:r>
              <a:rPr lang="en-US" altLang="ja-JP" sz="2400" dirty="0" err="1">
                <a:cs typeface="Arial" panose="020B0604020202020204" pitchFamily="34" charset="0"/>
              </a:rPr>
              <a:t>bệnh</a:t>
            </a:r>
            <a:r>
              <a:rPr lang="en-US" altLang="ja-JP" sz="2400" dirty="0">
                <a:cs typeface="Arial" panose="020B0604020202020204" pitchFamily="34" charset="0"/>
              </a:rPr>
              <a:t> </a:t>
            </a:r>
            <a:r>
              <a:rPr lang="en-US" altLang="ja-JP" sz="2400" dirty="0" err="1">
                <a:cs typeface="Arial" panose="020B0604020202020204" pitchFamily="34" charset="0"/>
              </a:rPr>
              <a:t>nhân</a:t>
            </a:r>
            <a:r>
              <a:rPr lang="en-US" altLang="ja-JP" sz="2400" dirty="0">
                <a:cs typeface="Arial" panose="020B0604020202020204" pitchFamily="34" charset="0"/>
              </a:rPr>
              <a:t> </a:t>
            </a:r>
            <a:r>
              <a:rPr lang="en-US" altLang="ja-JP" sz="2400" dirty="0" err="1">
                <a:cs typeface="Arial" panose="020B0604020202020204" pitchFamily="34" charset="0"/>
              </a:rPr>
              <a:t>nhiễm</a:t>
            </a:r>
            <a:r>
              <a:rPr lang="en-US" altLang="ja-JP" sz="2400" dirty="0">
                <a:cs typeface="Arial" panose="020B0604020202020204" pitchFamily="34" charset="0"/>
              </a:rPr>
              <a:t> vi </a:t>
            </a:r>
            <a:r>
              <a:rPr lang="en-US" altLang="ja-JP" sz="2400" dirty="0" err="1">
                <a:cs typeface="Arial" panose="020B0604020202020204" pitchFamily="34" charset="0"/>
              </a:rPr>
              <a:t>rút</a:t>
            </a:r>
            <a:r>
              <a:rPr lang="en-US" altLang="ja-JP" sz="2400" dirty="0">
                <a:cs typeface="Arial" panose="020B0604020202020204" pitchFamily="34" charset="0"/>
              </a:rPr>
              <a:t> Zika </a:t>
            </a:r>
            <a:r>
              <a:rPr lang="en-US" altLang="ja-JP" sz="2400" dirty="0" err="1">
                <a:cs typeface="Arial" panose="020B0604020202020204" pitchFamily="34" charset="0"/>
              </a:rPr>
              <a:t>và</a:t>
            </a:r>
            <a:r>
              <a:rPr lang="en-US" altLang="ja-JP" sz="2400" dirty="0">
                <a:cs typeface="Arial" panose="020B0604020202020204" pitchFamily="34" charset="0"/>
              </a:rPr>
              <a:t> </a:t>
            </a:r>
            <a:r>
              <a:rPr lang="en-US" altLang="ja-JP" sz="2400" dirty="0" err="1">
                <a:cs typeface="Arial" panose="020B0604020202020204" pitchFamily="34" charset="0"/>
              </a:rPr>
              <a:t>bạn</a:t>
            </a:r>
            <a:r>
              <a:rPr lang="en-US" altLang="ja-JP" sz="2400" dirty="0">
                <a:cs typeface="Arial" panose="020B0604020202020204" pitchFamily="34" charset="0"/>
              </a:rPr>
              <a:t> </a:t>
            </a:r>
            <a:r>
              <a:rPr lang="en-US" altLang="ja-JP" sz="2400" dirty="0" err="1">
                <a:cs typeface="Arial" panose="020B0604020202020204" pitchFamily="34" charset="0"/>
              </a:rPr>
              <a:t>tình</a:t>
            </a:r>
            <a:r>
              <a:rPr lang="en-US" altLang="ja-JP" sz="2400" dirty="0">
                <a:cs typeface="Arial" panose="020B0604020202020204" pitchFamily="34" charset="0"/>
              </a:rPr>
              <a:t> </a:t>
            </a:r>
            <a:r>
              <a:rPr lang="en-US" altLang="ja-JP" sz="2400" dirty="0" err="1">
                <a:cs typeface="Arial" panose="020B0604020202020204" pitchFamily="34" charset="0"/>
              </a:rPr>
              <a:t>cần</a:t>
            </a:r>
            <a:r>
              <a:rPr lang="en-US" altLang="ja-JP" sz="2400" dirty="0">
                <a:cs typeface="Arial" panose="020B0604020202020204" pitchFamily="34" charset="0"/>
              </a:rPr>
              <a:t> </a:t>
            </a:r>
            <a:r>
              <a:rPr lang="en-US" altLang="ja-JP" sz="2400" dirty="0" err="1">
                <a:cs typeface="Arial" panose="020B0604020202020204" pitchFamily="34" charset="0"/>
              </a:rPr>
              <a:t>được</a:t>
            </a:r>
            <a:r>
              <a:rPr lang="en-US" altLang="ja-JP" sz="2400" dirty="0">
                <a:cs typeface="Arial" panose="020B0604020202020204" pitchFamily="34" charset="0"/>
              </a:rPr>
              <a:t> </a:t>
            </a:r>
            <a:r>
              <a:rPr lang="en-US" altLang="ja-JP" sz="2400" dirty="0" err="1">
                <a:cs typeface="Arial" panose="020B0604020202020204" pitchFamily="34" charset="0"/>
              </a:rPr>
              <a:t>cung</a:t>
            </a:r>
            <a:r>
              <a:rPr lang="en-US" altLang="ja-JP" sz="2400" dirty="0">
                <a:cs typeface="Arial" panose="020B0604020202020204" pitchFamily="34" charset="0"/>
              </a:rPr>
              <a:t> </a:t>
            </a:r>
            <a:r>
              <a:rPr lang="en-US" altLang="ja-JP" sz="2400" dirty="0" err="1">
                <a:cs typeface="Arial" panose="020B0604020202020204" pitchFamily="34" charset="0"/>
              </a:rPr>
              <a:t>cấp</a:t>
            </a:r>
            <a:r>
              <a:rPr lang="en-US" altLang="ja-JP" sz="2400" dirty="0">
                <a:cs typeface="Arial" panose="020B0604020202020204" pitchFamily="34" charset="0"/>
              </a:rPr>
              <a:t> </a:t>
            </a:r>
            <a:r>
              <a:rPr lang="en-US" altLang="ja-JP" sz="2400" dirty="0" err="1">
                <a:cs typeface="Arial" panose="020B0604020202020204" pitchFamily="34" charset="0"/>
              </a:rPr>
              <a:t>thông</a:t>
            </a:r>
            <a:r>
              <a:rPr lang="en-US" altLang="ja-JP" sz="2400" dirty="0">
                <a:cs typeface="Arial" panose="020B0604020202020204" pitchFamily="34" charset="0"/>
              </a:rPr>
              <a:t> tin </a:t>
            </a:r>
            <a:r>
              <a:rPr lang="en-US" altLang="ja-JP" sz="2400" dirty="0" err="1">
                <a:cs typeface="Arial" panose="020B0604020202020204" pitchFamily="34" charset="0"/>
              </a:rPr>
              <a:t>về</a:t>
            </a:r>
            <a:r>
              <a:rPr lang="en-US" altLang="ja-JP" sz="2400" dirty="0">
                <a:cs typeface="Arial" panose="020B0604020202020204" pitchFamily="34" charset="0"/>
              </a:rPr>
              <a:t> </a:t>
            </a:r>
            <a:r>
              <a:rPr lang="en-US" altLang="ja-JP" sz="2400" dirty="0" err="1">
                <a:cs typeface="Arial" panose="020B0604020202020204" pitchFamily="34" charset="0"/>
              </a:rPr>
              <a:t>khả</a:t>
            </a:r>
            <a:r>
              <a:rPr lang="en-US" altLang="ja-JP" sz="2400" dirty="0">
                <a:cs typeface="Arial" panose="020B0604020202020204" pitchFamily="34" charset="0"/>
              </a:rPr>
              <a:t> </a:t>
            </a:r>
            <a:r>
              <a:rPr lang="en-US" altLang="ja-JP" sz="2400" dirty="0" err="1">
                <a:cs typeface="Arial" panose="020B0604020202020204" pitchFamily="34" charset="0"/>
              </a:rPr>
              <a:t>năng</a:t>
            </a:r>
            <a:r>
              <a:rPr lang="en-US" altLang="ja-JP" sz="2400" dirty="0">
                <a:cs typeface="Arial" panose="020B0604020202020204" pitchFamily="34" charset="0"/>
              </a:rPr>
              <a:t> vi </a:t>
            </a:r>
            <a:r>
              <a:rPr lang="en-US" altLang="ja-JP" sz="2400" dirty="0" err="1">
                <a:cs typeface="Arial" panose="020B0604020202020204" pitchFamily="34" charset="0"/>
              </a:rPr>
              <a:t>rút</a:t>
            </a:r>
            <a:r>
              <a:rPr lang="en-US" altLang="ja-JP" sz="2400" dirty="0">
                <a:cs typeface="Arial" panose="020B0604020202020204" pitchFamily="34" charset="0"/>
              </a:rPr>
              <a:t> Zika </a:t>
            </a:r>
            <a:r>
              <a:rPr lang="en-US" altLang="ja-JP" sz="2400" dirty="0" err="1">
                <a:cs typeface="Arial" panose="020B0604020202020204" pitchFamily="34" charset="0"/>
              </a:rPr>
              <a:t>có</a:t>
            </a:r>
            <a:r>
              <a:rPr lang="en-US" altLang="ja-JP" sz="2400" dirty="0">
                <a:cs typeface="Arial" panose="020B0604020202020204" pitchFamily="34" charset="0"/>
              </a:rPr>
              <a:t> </a:t>
            </a:r>
            <a:r>
              <a:rPr lang="en-US" altLang="ja-JP" sz="2400" dirty="0" err="1">
                <a:cs typeface="Arial" panose="020B0604020202020204" pitchFamily="34" charset="0"/>
              </a:rPr>
              <a:t>thể</a:t>
            </a:r>
            <a:r>
              <a:rPr lang="en-US" altLang="ja-JP" sz="2400" dirty="0">
                <a:cs typeface="Arial" panose="020B0604020202020204" pitchFamily="34" charset="0"/>
              </a:rPr>
              <a:t> </a:t>
            </a:r>
            <a:r>
              <a:rPr lang="en-US" altLang="ja-JP" sz="2400" dirty="0" err="1">
                <a:cs typeface="Arial" panose="020B0604020202020204" pitchFamily="34" charset="0"/>
              </a:rPr>
              <a:t>lây</a:t>
            </a:r>
            <a:r>
              <a:rPr lang="en-US" altLang="ja-JP" sz="2400" dirty="0">
                <a:cs typeface="Arial" panose="020B0604020202020204" pitchFamily="34" charset="0"/>
              </a:rPr>
              <a:t> </a:t>
            </a:r>
            <a:r>
              <a:rPr lang="en-US" altLang="ja-JP" sz="2400" dirty="0" err="1">
                <a:cs typeface="Arial" panose="020B0604020202020204" pitchFamily="34" charset="0"/>
              </a:rPr>
              <a:t>truyền</a:t>
            </a:r>
            <a:r>
              <a:rPr lang="en-US" altLang="ja-JP" sz="2400" dirty="0">
                <a:cs typeface="Arial" panose="020B0604020202020204" pitchFamily="34" charset="0"/>
              </a:rPr>
              <a:t> qua </a:t>
            </a:r>
            <a:r>
              <a:rPr lang="en-US" altLang="ja-JP" sz="2400" dirty="0" err="1">
                <a:cs typeface="Arial" panose="020B0604020202020204" pitchFamily="34" charset="0"/>
              </a:rPr>
              <a:t>đường</a:t>
            </a:r>
            <a:r>
              <a:rPr lang="en-US" altLang="ja-JP" sz="2400" dirty="0">
                <a:cs typeface="Arial" panose="020B0604020202020204" pitchFamily="34" charset="0"/>
              </a:rPr>
              <a:t> </a:t>
            </a:r>
            <a:r>
              <a:rPr lang="en-US" altLang="ja-JP" sz="2400" dirty="0" err="1">
                <a:cs typeface="Arial" panose="020B0604020202020204" pitchFamily="34" charset="0"/>
              </a:rPr>
              <a:t>tình</a:t>
            </a:r>
            <a:r>
              <a:rPr lang="en-US" altLang="ja-JP" sz="2400" dirty="0">
                <a:cs typeface="Arial" panose="020B0604020202020204" pitchFamily="34" charset="0"/>
              </a:rPr>
              <a:t> </a:t>
            </a:r>
            <a:r>
              <a:rPr lang="en-US" altLang="ja-JP" sz="2400" dirty="0" err="1">
                <a:cs typeface="Arial" panose="020B0604020202020204" pitchFamily="34" charset="0"/>
              </a:rPr>
              <a:t>dục</a:t>
            </a:r>
            <a:r>
              <a:rPr lang="en-US" altLang="ja-JP" sz="2400" dirty="0">
                <a:cs typeface="Arial" panose="020B0604020202020204" pitchFamily="34" charset="0"/>
              </a:rPr>
              <a:t>, </a:t>
            </a:r>
            <a:r>
              <a:rPr lang="en-GB" altLang="ja-JP" sz="2400" dirty="0" err="1">
                <a:cs typeface="Arial" panose="020B0604020202020204" pitchFamily="34" charset="0"/>
              </a:rPr>
              <a:t>các</a:t>
            </a:r>
            <a:r>
              <a:rPr lang="en-GB" altLang="ja-JP" sz="2400" dirty="0">
                <a:cs typeface="Arial" panose="020B0604020202020204" pitchFamily="34" charset="0"/>
              </a:rPr>
              <a:t> </a:t>
            </a:r>
            <a:r>
              <a:rPr lang="en-GB" altLang="ja-JP" sz="2400" dirty="0" err="1">
                <a:cs typeface="Arial" panose="020B0604020202020204" pitchFamily="34" charset="0"/>
              </a:rPr>
              <a:t>biện</a:t>
            </a:r>
            <a:r>
              <a:rPr lang="en-GB" altLang="ja-JP" sz="2400" dirty="0">
                <a:cs typeface="Arial" panose="020B0604020202020204" pitchFamily="34" charset="0"/>
              </a:rPr>
              <a:t> </a:t>
            </a:r>
            <a:r>
              <a:rPr lang="en-GB" altLang="ja-JP" sz="2400" dirty="0" err="1">
                <a:cs typeface="Arial" panose="020B0604020202020204" pitchFamily="34" charset="0"/>
              </a:rPr>
              <a:t>pháp</a:t>
            </a:r>
            <a:r>
              <a:rPr lang="en-GB" altLang="ja-JP" sz="2400" dirty="0">
                <a:cs typeface="Arial" panose="020B0604020202020204" pitchFamily="34" charset="0"/>
              </a:rPr>
              <a:t> </a:t>
            </a:r>
            <a:r>
              <a:rPr lang="en-GB" altLang="ja-JP" sz="2400" dirty="0" err="1">
                <a:cs typeface="Arial" panose="020B0604020202020204" pitchFamily="34" charset="0"/>
              </a:rPr>
              <a:t>tránh</a:t>
            </a:r>
            <a:r>
              <a:rPr lang="en-GB" altLang="ja-JP" sz="2400" dirty="0">
                <a:cs typeface="Arial" panose="020B0604020202020204" pitchFamily="34" charset="0"/>
              </a:rPr>
              <a:t> </a:t>
            </a:r>
            <a:r>
              <a:rPr lang="en-GB" altLang="ja-JP" sz="2400" dirty="0" err="1">
                <a:cs typeface="Arial" panose="020B0604020202020204" pitchFamily="34" charset="0"/>
              </a:rPr>
              <a:t>thai</a:t>
            </a:r>
            <a:r>
              <a:rPr lang="en-GB" altLang="ja-JP" sz="2400" dirty="0">
                <a:cs typeface="Arial" panose="020B0604020202020204" pitchFamily="34" charset="0"/>
              </a:rPr>
              <a:t>, </a:t>
            </a:r>
            <a:r>
              <a:rPr lang="en-GB" altLang="ja-JP" sz="2400" dirty="0" err="1">
                <a:cs typeface="Arial" panose="020B0604020202020204" pitchFamily="34" charset="0"/>
              </a:rPr>
              <a:t>và</a:t>
            </a:r>
            <a:r>
              <a:rPr lang="en-GB" altLang="ja-JP" sz="2400" dirty="0">
                <a:cs typeface="Arial" panose="020B0604020202020204" pitchFamily="34" charset="0"/>
              </a:rPr>
              <a:t> QHTD an </a:t>
            </a:r>
            <a:r>
              <a:rPr lang="en-GB" altLang="ja-JP" sz="2400" dirty="0" err="1">
                <a:cs typeface="Arial" panose="020B0604020202020204" pitchFamily="34" charset="0"/>
              </a:rPr>
              <a:t>toàn</a:t>
            </a:r>
            <a:r>
              <a:rPr lang="en-GB" altLang="ja-JP" sz="2400" dirty="0">
                <a:cs typeface="Arial" panose="020B0604020202020204" pitchFamily="34" charset="0"/>
              </a:rPr>
              <a:t> </a:t>
            </a:r>
            <a:r>
              <a:rPr lang="en-GB" altLang="ja-JP" sz="2400" dirty="0" err="1">
                <a:cs typeface="Arial" panose="020B0604020202020204" pitchFamily="34" charset="0"/>
              </a:rPr>
              <a:t>như</a:t>
            </a:r>
            <a:r>
              <a:rPr lang="en-GB" altLang="ja-JP" sz="2400" dirty="0">
                <a:cs typeface="Arial" panose="020B0604020202020204" pitchFamily="34" charset="0"/>
              </a:rPr>
              <a:t> </a:t>
            </a:r>
            <a:r>
              <a:rPr lang="en-GB" altLang="ja-JP" sz="2400" dirty="0" err="1">
                <a:cs typeface="Arial" panose="020B0604020202020204" pitchFamily="34" charset="0"/>
              </a:rPr>
              <a:t>sử</a:t>
            </a:r>
            <a:r>
              <a:rPr lang="en-GB" altLang="ja-JP" sz="2400" dirty="0">
                <a:cs typeface="Arial" panose="020B0604020202020204" pitchFamily="34" charset="0"/>
              </a:rPr>
              <a:t> </a:t>
            </a:r>
            <a:r>
              <a:rPr lang="en-GB" altLang="ja-JP" sz="2400" dirty="0" err="1">
                <a:cs typeface="Arial" panose="020B0604020202020204" pitchFamily="34" charset="0"/>
              </a:rPr>
              <a:t>dụng</a:t>
            </a:r>
            <a:r>
              <a:rPr lang="en-GB" altLang="ja-JP" sz="2400" dirty="0">
                <a:cs typeface="Arial" panose="020B0604020202020204" pitchFamily="34" charset="0"/>
              </a:rPr>
              <a:t> bao </a:t>
            </a:r>
            <a:r>
              <a:rPr lang="en-GB" altLang="ja-JP" sz="2400" dirty="0" err="1">
                <a:cs typeface="Arial" panose="020B0604020202020204" pitchFamily="34" charset="0"/>
              </a:rPr>
              <a:t>cao</a:t>
            </a:r>
            <a:r>
              <a:rPr lang="en-GB" altLang="ja-JP" sz="2400" dirty="0">
                <a:cs typeface="Arial" panose="020B0604020202020204" pitchFamily="34" charset="0"/>
              </a:rPr>
              <a:t> </a:t>
            </a:r>
            <a:r>
              <a:rPr lang="en-GB" altLang="ja-JP" sz="2400" dirty="0" err="1">
                <a:cs typeface="Arial" panose="020B0604020202020204" pitchFamily="34" charset="0"/>
              </a:rPr>
              <a:t>su</a:t>
            </a:r>
            <a:r>
              <a:rPr lang="en-GB" altLang="ja-JP" sz="2400" dirty="0">
                <a:cs typeface="Arial" panose="020B0604020202020204" pitchFamily="34" charset="0"/>
              </a:rPr>
              <a:t>.</a:t>
            </a:r>
          </a:p>
          <a:p>
            <a:pPr algn="just" eaLnBrk="1" hangingPunct="1">
              <a:spcBef>
                <a:spcPts val="0"/>
              </a:spcBef>
            </a:pPr>
            <a:endParaRPr lang="en-GB" altLang="ja-JP" sz="2400" dirty="0">
              <a:cs typeface="Arial" panose="020B0604020202020204" pitchFamily="34" charset="0"/>
            </a:endParaRPr>
          </a:p>
          <a:p>
            <a:pPr algn="just" eaLnBrk="1" hangingPunct="1">
              <a:spcBef>
                <a:spcPts val="0"/>
              </a:spcBef>
            </a:pPr>
            <a:r>
              <a:rPr lang="en-GB" altLang="ja-JP" sz="2400" dirty="0" err="1">
                <a:cs typeface="Arial" panose="020B0604020202020204" pitchFamily="34" charset="0"/>
              </a:rPr>
              <a:t>Bạn</a:t>
            </a:r>
            <a:r>
              <a:rPr lang="en-GB" altLang="ja-JP" sz="2400" dirty="0">
                <a:cs typeface="Arial" panose="020B0604020202020204" pitchFamily="34" charset="0"/>
              </a:rPr>
              <a:t> </a:t>
            </a:r>
            <a:r>
              <a:rPr lang="en-GB" altLang="ja-JP" sz="2400" dirty="0" err="1">
                <a:cs typeface="Arial" panose="020B0604020202020204" pitchFamily="34" charset="0"/>
              </a:rPr>
              <a:t>tình</a:t>
            </a:r>
            <a:r>
              <a:rPr lang="en-GB" altLang="ja-JP" sz="2400" dirty="0">
                <a:cs typeface="Arial" panose="020B0604020202020204" pitchFamily="34" charset="0"/>
              </a:rPr>
              <a:t> </a:t>
            </a:r>
            <a:r>
              <a:rPr lang="en-GB" altLang="ja-JP" sz="2400" dirty="0" err="1">
                <a:cs typeface="Arial" panose="020B0604020202020204" pitchFamily="34" charset="0"/>
              </a:rPr>
              <a:t>của</a:t>
            </a:r>
            <a:r>
              <a:rPr lang="en-GB" altLang="ja-JP" sz="2400" dirty="0">
                <a:cs typeface="Arial" panose="020B0604020202020204" pitchFamily="34" charset="0"/>
              </a:rPr>
              <a:t> </a:t>
            </a:r>
            <a:r>
              <a:rPr lang="en-GB" altLang="ja-JP" sz="2400" dirty="0" err="1">
                <a:cs typeface="Arial" panose="020B0604020202020204" pitchFamily="34" charset="0"/>
              </a:rPr>
              <a:t>những</a:t>
            </a:r>
            <a:r>
              <a:rPr lang="en-GB" altLang="ja-JP" sz="2400" dirty="0">
                <a:cs typeface="Arial" panose="020B0604020202020204" pitchFamily="34" charset="0"/>
              </a:rPr>
              <a:t> </a:t>
            </a:r>
            <a:r>
              <a:rPr lang="en-GB" altLang="ja-JP" sz="2400" dirty="0" err="1">
                <a:cs typeface="Arial" panose="020B0604020202020204" pitchFamily="34" charset="0"/>
              </a:rPr>
              <a:t>phụ</a:t>
            </a:r>
            <a:r>
              <a:rPr lang="en-GB" altLang="ja-JP" sz="2400" dirty="0">
                <a:cs typeface="Arial" panose="020B0604020202020204" pitchFamily="34" charset="0"/>
              </a:rPr>
              <a:t> </a:t>
            </a:r>
            <a:r>
              <a:rPr lang="en-GB" altLang="ja-JP" sz="2400" dirty="0" err="1">
                <a:cs typeface="Arial" panose="020B0604020202020204" pitchFamily="34" charset="0"/>
              </a:rPr>
              <a:t>nữ</a:t>
            </a:r>
            <a:r>
              <a:rPr lang="en-GB" altLang="ja-JP" sz="2400" dirty="0">
                <a:cs typeface="Arial" panose="020B0604020202020204" pitchFamily="34" charset="0"/>
              </a:rPr>
              <a:t> </a:t>
            </a:r>
            <a:r>
              <a:rPr lang="en-GB" altLang="ja-JP" sz="2400" dirty="0" err="1">
                <a:cs typeface="Arial" panose="020B0604020202020204" pitchFamily="34" charset="0"/>
              </a:rPr>
              <a:t>có</a:t>
            </a:r>
            <a:r>
              <a:rPr lang="en-GB" altLang="ja-JP" sz="2400" dirty="0">
                <a:cs typeface="Arial" panose="020B0604020202020204" pitchFamily="34" charset="0"/>
              </a:rPr>
              <a:t> </a:t>
            </a:r>
            <a:r>
              <a:rPr lang="en-GB" altLang="ja-JP" sz="2400" dirty="0" err="1">
                <a:cs typeface="Arial" panose="020B0604020202020204" pitchFamily="34" charset="0"/>
              </a:rPr>
              <a:t>thai</a:t>
            </a:r>
            <a:r>
              <a:rPr lang="en-GB" altLang="ja-JP" sz="2400" dirty="0">
                <a:cs typeface="Arial" panose="020B0604020202020204" pitchFamily="34" charset="0"/>
              </a:rPr>
              <a:t> </a:t>
            </a:r>
            <a:r>
              <a:rPr lang="en-GB" altLang="ja-JP" sz="2400" dirty="0" err="1">
                <a:cs typeface="Arial" panose="020B0604020202020204" pitchFamily="34" charset="0"/>
              </a:rPr>
              <a:t>mà</a:t>
            </a:r>
            <a:r>
              <a:rPr lang="en-GB" altLang="ja-JP" sz="2400" dirty="0">
                <a:cs typeface="Arial" panose="020B0604020202020204" pitchFamily="34" charset="0"/>
              </a:rPr>
              <a:t> </a:t>
            </a:r>
            <a:r>
              <a:rPr lang="en-GB" altLang="ja-JP" sz="2400" dirty="0" err="1">
                <a:cs typeface="Arial" panose="020B0604020202020204" pitchFamily="34" charset="0"/>
              </a:rPr>
              <a:t>đang</a:t>
            </a:r>
            <a:r>
              <a:rPr lang="en-GB" altLang="ja-JP" sz="2400" dirty="0">
                <a:cs typeface="Arial" panose="020B0604020202020204" pitchFamily="34" charset="0"/>
              </a:rPr>
              <a:t> </a:t>
            </a:r>
            <a:r>
              <a:rPr lang="en-GB" altLang="ja-JP" sz="2400" dirty="0" err="1">
                <a:cs typeface="Arial" panose="020B0604020202020204" pitchFamily="34" charset="0"/>
              </a:rPr>
              <a:t>sống</a:t>
            </a:r>
            <a:r>
              <a:rPr lang="en-GB" altLang="ja-JP" sz="2400" dirty="0">
                <a:cs typeface="Arial" panose="020B0604020202020204" pitchFamily="34" charset="0"/>
              </a:rPr>
              <a:t> </a:t>
            </a:r>
            <a:r>
              <a:rPr lang="en-GB" altLang="ja-JP" sz="2400" dirty="0" err="1">
                <a:cs typeface="Arial" panose="020B0604020202020204" pitchFamily="34" charset="0"/>
              </a:rPr>
              <a:t>hoặc</a:t>
            </a:r>
            <a:r>
              <a:rPr lang="en-GB" altLang="ja-JP" sz="2400" dirty="0">
                <a:cs typeface="Arial" panose="020B0604020202020204" pitchFamily="34" charset="0"/>
              </a:rPr>
              <a:t> </a:t>
            </a:r>
            <a:r>
              <a:rPr lang="en-GB" altLang="ja-JP" sz="2400" dirty="0" err="1">
                <a:cs typeface="Arial" panose="020B0604020202020204" pitchFamily="34" charset="0"/>
              </a:rPr>
              <a:t>trở</a:t>
            </a:r>
            <a:r>
              <a:rPr lang="en-GB" altLang="ja-JP" sz="2400" dirty="0">
                <a:cs typeface="Arial" panose="020B0604020202020204" pitchFamily="34" charset="0"/>
              </a:rPr>
              <a:t> </a:t>
            </a:r>
            <a:r>
              <a:rPr lang="en-GB" altLang="ja-JP" sz="2400" dirty="0" err="1">
                <a:cs typeface="Arial" panose="020B0604020202020204" pitchFamily="34" charset="0"/>
              </a:rPr>
              <a:t>về</a:t>
            </a:r>
            <a:r>
              <a:rPr lang="en-GB" altLang="ja-JP" sz="2400" dirty="0">
                <a:cs typeface="Arial" panose="020B0604020202020204" pitchFamily="34" charset="0"/>
              </a:rPr>
              <a:t> </a:t>
            </a:r>
            <a:r>
              <a:rPr lang="en-GB" altLang="ja-JP" sz="2400" dirty="0" err="1">
                <a:cs typeface="Arial" panose="020B0604020202020204" pitchFamily="34" charset="0"/>
              </a:rPr>
              <a:t>từ</a:t>
            </a:r>
            <a:r>
              <a:rPr lang="en-GB" altLang="ja-JP" sz="2400" dirty="0">
                <a:cs typeface="Arial" panose="020B0604020202020204" pitchFamily="34" charset="0"/>
              </a:rPr>
              <a:t> </a:t>
            </a:r>
            <a:r>
              <a:rPr lang="en-GB" altLang="ja-JP" sz="2400" dirty="0" err="1">
                <a:cs typeface="Arial" panose="020B0604020202020204" pitchFamily="34" charset="0"/>
              </a:rPr>
              <a:t>khu</a:t>
            </a:r>
            <a:r>
              <a:rPr lang="en-GB" altLang="ja-JP" sz="2400" dirty="0">
                <a:cs typeface="Arial" panose="020B0604020202020204" pitchFamily="34" charset="0"/>
              </a:rPr>
              <a:t> </a:t>
            </a:r>
            <a:r>
              <a:rPr lang="en-GB" altLang="ja-JP" sz="2400" dirty="0" err="1">
                <a:cs typeface="Arial" panose="020B0604020202020204" pitchFamily="34" charset="0"/>
              </a:rPr>
              <a:t>vực</a:t>
            </a:r>
            <a:r>
              <a:rPr lang="en-GB" altLang="ja-JP" sz="2400" dirty="0">
                <a:cs typeface="Arial" panose="020B0604020202020204" pitchFamily="34" charset="0"/>
              </a:rPr>
              <a:t> </a:t>
            </a:r>
            <a:r>
              <a:rPr lang="en-GB" altLang="ja-JP" sz="2400" dirty="0" err="1">
                <a:cs typeface="Arial" panose="020B0604020202020204" pitchFamily="34" charset="0"/>
              </a:rPr>
              <a:t>có</a:t>
            </a:r>
            <a:r>
              <a:rPr lang="en-GB" altLang="ja-JP" sz="2400" dirty="0">
                <a:cs typeface="Arial" panose="020B0604020202020204" pitchFamily="34" charset="0"/>
              </a:rPr>
              <a:t> vi </a:t>
            </a:r>
            <a:r>
              <a:rPr lang="en-GB" altLang="ja-JP" sz="2400" dirty="0" err="1">
                <a:cs typeface="Arial" panose="020B0604020202020204" pitchFamily="34" charset="0"/>
              </a:rPr>
              <a:t>rút</a:t>
            </a:r>
            <a:r>
              <a:rPr lang="en-GB" altLang="ja-JP" sz="2400" dirty="0">
                <a:cs typeface="Arial" panose="020B0604020202020204" pitchFamily="34" charset="0"/>
              </a:rPr>
              <a:t> Zika </a:t>
            </a:r>
            <a:r>
              <a:rPr lang="en-GB" altLang="ja-JP" sz="2400" dirty="0" err="1">
                <a:cs typeface="Arial" panose="020B0604020202020204" pitchFamily="34" charset="0"/>
              </a:rPr>
              <a:t>đang</a:t>
            </a:r>
            <a:r>
              <a:rPr lang="en-GB" altLang="ja-JP" sz="2400" dirty="0">
                <a:cs typeface="Arial" panose="020B0604020202020204" pitchFamily="34" charset="0"/>
              </a:rPr>
              <a:t> </a:t>
            </a:r>
            <a:r>
              <a:rPr lang="en-GB" altLang="ja-JP" sz="2400" dirty="0" err="1">
                <a:cs typeface="Arial" panose="020B0604020202020204" pitchFamily="34" charset="0"/>
              </a:rPr>
              <a:t>lây</a:t>
            </a:r>
            <a:r>
              <a:rPr lang="en-GB" altLang="ja-JP" sz="2400" dirty="0">
                <a:cs typeface="Arial" panose="020B0604020202020204" pitchFamily="34" charset="0"/>
              </a:rPr>
              <a:t> </a:t>
            </a:r>
            <a:r>
              <a:rPr lang="en-GB" altLang="ja-JP" sz="2400" dirty="0" err="1">
                <a:cs typeface="Arial" panose="020B0604020202020204" pitchFamily="34" charset="0"/>
              </a:rPr>
              <a:t>truyền</a:t>
            </a:r>
            <a:r>
              <a:rPr lang="en-GB" altLang="ja-JP" sz="2400" dirty="0">
                <a:cs typeface="Arial" panose="020B0604020202020204" pitchFamily="34" charset="0"/>
              </a:rPr>
              <a:t> </a:t>
            </a:r>
            <a:r>
              <a:rPr lang="en-GB" altLang="ja-JP" sz="2400" dirty="0" err="1">
                <a:cs typeface="Arial" panose="020B0604020202020204" pitchFamily="34" charset="0"/>
              </a:rPr>
              <a:t>cần</a:t>
            </a:r>
            <a:r>
              <a:rPr lang="en-GB" altLang="ja-JP" sz="2400" dirty="0">
                <a:cs typeface="Arial" panose="020B0604020202020204" pitchFamily="34" charset="0"/>
              </a:rPr>
              <a:t> </a:t>
            </a:r>
            <a:r>
              <a:rPr lang="en-GB" altLang="ja-JP" sz="2400" dirty="0" err="1">
                <a:cs typeface="Arial" panose="020B0604020202020204" pitchFamily="34" charset="0"/>
              </a:rPr>
              <a:t>thực</a:t>
            </a:r>
            <a:r>
              <a:rPr lang="en-GB" altLang="ja-JP" sz="2400" dirty="0">
                <a:cs typeface="Arial" panose="020B0604020202020204" pitchFamily="34" charset="0"/>
              </a:rPr>
              <a:t> </a:t>
            </a:r>
            <a:r>
              <a:rPr lang="en-GB" altLang="ja-JP" sz="2400" dirty="0" err="1">
                <a:cs typeface="Arial" panose="020B0604020202020204" pitchFamily="34" charset="0"/>
              </a:rPr>
              <a:t>hiện</a:t>
            </a:r>
            <a:r>
              <a:rPr lang="en-GB" altLang="ja-JP" sz="2400" dirty="0">
                <a:cs typeface="Arial" panose="020B0604020202020204" pitchFamily="34" charset="0"/>
              </a:rPr>
              <a:t> QHTD an </a:t>
            </a:r>
            <a:r>
              <a:rPr lang="en-GB" altLang="ja-JP" sz="2400" dirty="0" err="1">
                <a:cs typeface="Arial" panose="020B0604020202020204" pitchFamily="34" charset="0"/>
              </a:rPr>
              <a:t>toàn</a:t>
            </a:r>
            <a:r>
              <a:rPr lang="en-GB" altLang="ja-JP" sz="2400" dirty="0">
                <a:cs typeface="Arial" panose="020B0604020202020204" pitchFamily="34" charset="0"/>
              </a:rPr>
              <a:t> </a:t>
            </a:r>
            <a:r>
              <a:rPr lang="en-GB" altLang="ja-JP" sz="2400" dirty="0" err="1">
                <a:cs typeface="Arial" panose="020B0604020202020204" pitchFamily="34" charset="0"/>
              </a:rPr>
              <a:t>hoặc</a:t>
            </a:r>
            <a:r>
              <a:rPr lang="en-GB" altLang="ja-JP" sz="2400" dirty="0">
                <a:cs typeface="Arial" panose="020B0604020202020204" pitchFamily="34" charset="0"/>
              </a:rPr>
              <a:t> </a:t>
            </a:r>
            <a:r>
              <a:rPr lang="en-GB" altLang="ja-JP" sz="2400" dirty="0" err="1">
                <a:cs typeface="Arial" panose="020B0604020202020204" pitchFamily="34" charset="0"/>
              </a:rPr>
              <a:t>kiêng</a:t>
            </a:r>
            <a:r>
              <a:rPr lang="en-GB" altLang="ja-JP" sz="2400" dirty="0">
                <a:cs typeface="Arial" panose="020B0604020202020204" pitchFamily="34" charset="0"/>
              </a:rPr>
              <a:t> QHTD </a:t>
            </a:r>
            <a:r>
              <a:rPr lang="en-GB" altLang="ja-JP" sz="2400" dirty="0" err="1">
                <a:cs typeface="Arial" panose="020B0604020202020204" pitchFamily="34" charset="0"/>
              </a:rPr>
              <a:t>trong</a:t>
            </a:r>
            <a:r>
              <a:rPr lang="en-GB" altLang="ja-JP" sz="2400" dirty="0">
                <a:cs typeface="Arial" panose="020B0604020202020204" pitchFamily="34" charset="0"/>
              </a:rPr>
              <a:t> </a:t>
            </a:r>
            <a:r>
              <a:rPr lang="en-GB" altLang="ja-JP" sz="2400" dirty="0" err="1">
                <a:cs typeface="Arial" panose="020B0604020202020204" pitchFamily="34" charset="0"/>
              </a:rPr>
              <a:t>suốt</a:t>
            </a:r>
            <a:r>
              <a:rPr lang="en-GB" altLang="ja-JP" sz="2400" dirty="0">
                <a:cs typeface="Arial" panose="020B0604020202020204" pitchFamily="34" charset="0"/>
              </a:rPr>
              <a:t> </a:t>
            </a:r>
            <a:r>
              <a:rPr lang="en-GB" altLang="ja-JP" sz="2400" dirty="0" err="1">
                <a:cs typeface="Arial" panose="020B0604020202020204" pitchFamily="34" charset="0"/>
              </a:rPr>
              <a:t>giai</a:t>
            </a:r>
            <a:r>
              <a:rPr lang="en-GB" altLang="ja-JP" sz="2400" dirty="0">
                <a:cs typeface="Arial" panose="020B0604020202020204" pitchFamily="34" charset="0"/>
              </a:rPr>
              <a:t> </a:t>
            </a:r>
            <a:r>
              <a:rPr lang="en-GB" altLang="ja-JP" sz="2400" dirty="0" err="1">
                <a:cs typeface="Arial" panose="020B0604020202020204" pitchFamily="34" charset="0"/>
              </a:rPr>
              <a:t>đoạn</a:t>
            </a:r>
            <a:r>
              <a:rPr lang="en-GB" altLang="ja-JP" sz="2400" dirty="0">
                <a:cs typeface="Arial" panose="020B0604020202020204" pitchFamily="34" charset="0"/>
              </a:rPr>
              <a:t> </a:t>
            </a:r>
            <a:r>
              <a:rPr lang="en-GB" altLang="ja-JP" sz="2400" dirty="0" err="1">
                <a:cs typeface="Arial" panose="020B0604020202020204" pitchFamily="34" charset="0"/>
              </a:rPr>
              <a:t>thai</a:t>
            </a:r>
            <a:r>
              <a:rPr lang="en-GB" altLang="ja-JP" sz="2400" dirty="0">
                <a:cs typeface="Arial" panose="020B0604020202020204" pitchFamily="34" charset="0"/>
              </a:rPr>
              <a:t> </a:t>
            </a:r>
            <a:r>
              <a:rPr lang="en-GB" altLang="ja-JP" sz="2400" dirty="0" err="1">
                <a:cs typeface="Arial" panose="020B0604020202020204" pitchFamily="34" charset="0"/>
              </a:rPr>
              <a:t>kỳ</a:t>
            </a:r>
            <a:r>
              <a:rPr lang="en-GB" altLang="ja-JP" sz="2400" dirty="0">
                <a:cs typeface="Arial" panose="020B0604020202020204" pitchFamily="34" charset="0"/>
              </a:rPr>
              <a:t>.</a:t>
            </a:r>
          </a:p>
          <a:p>
            <a:pPr algn="just" eaLnBrk="1" hangingPunct="1">
              <a:spcBef>
                <a:spcPts val="0"/>
              </a:spcBef>
            </a:pPr>
            <a:endParaRPr lang="en-GB" altLang="ja-JP" sz="2400" dirty="0">
              <a:cs typeface="Arial" panose="020B0604020202020204" pitchFamily="34" charset="0"/>
            </a:endParaRPr>
          </a:p>
          <a:p>
            <a:pPr algn="just" eaLnBrk="1" hangingPunct="1">
              <a:spcBef>
                <a:spcPts val="0"/>
              </a:spcBef>
            </a:pPr>
            <a:r>
              <a:rPr lang="en-GB" altLang="ja-JP" sz="2400" dirty="0" err="1">
                <a:cs typeface="Arial" panose="020B0604020202020204" pitchFamily="34" charset="0"/>
              </a:rPr>
              <a:t>Những</a:t>
            </a:r>
            <a:r>
              <a:rPr lang="en-GB" altLang="ja-JP" sz="2400" dirty="0">
                <a:cs typeface="Arial" panose="020B0604020202020204" pitchFamily="34" charset="0"/>
              </a:rPr>
              <a:t> </a:t>
            </a:r>
            <a:r>
              <a:rPr lang="en-GB" altLang="ja-JP" sz="2400" dirty="0" err="1">
                <a:cs typeface="Arial" panose="020B0604020202020204" pitchFamily="34" charset="0"/>
              </a:rPr>
              <a:t>người</a:t>
            </a:r>
            <a:r>
              <a:rPr lang="en-GB" altLang="ja-JP" sz="2400" dirty="0">
                <a:cs typeface="Arial" panose="020B0604020202020204" pitchFamily="34" charset="0"/>
              </a:rPr>
              <a:t> </a:t>
            </a:r>
            <a:r>
              <a:rPr lang="en-GB" altLang="ja-JP" sz="2400" dirty="0" err="1">
                <a:cs typeface="Arial" panose="020B0604020202020204" pitchFamily="34" charset="0"/>
              </a:rPr>
              <a:t>đang</a:t>
            </a:r>
            <a:r>
              <a:rPr lang="en-GB" altLang="ja-JP" sz="2400" dirty="0">
                <a:cs typeface="Arial" panose="020B0604020202020204" pitchFamily="34" charset="0"/>
              </a:rPr>
              <a:t> </a:t>
            </a:r>
            <a:r>
              <a:rPr lang="en-GB" altLang="ja-JP" sz="2400" dirty="0" err="1">
                <a:cs typeface="Arial" panose="020B0604020202020204" pitchFamily="34" charset="0"/>
              </a:rPr>
              <a:t>sống</a:t>
            </a:r>
            <a:r>
              <a:rPr lang="en-GB" altLang="ja-JP" sz="2400" dirty="0">
                <a:cs typeface="Arial" panose="020B0604020202020204" pitchFamily="34" charset="0"/>
              </a:rPr>
              <a:t> </a:t>
            </a:r>
            <a:r>
              <a:rPr lang="en-GB" altLang="ja-JP" sz="2400" dirty="0" err="1">
                <a:cs typeface="Arial" panose="020B0604020202020204" pitchFamily="34" charset="0"/>
              </a:rPr>
              <a:t>trong</a:t>
            </a:r>
            <a:r>
              <a:rPr lang="en-GB" altLang="ja-JP" sz="2400" dirty="0">
                <a:cs typeface="Arial" panose="020B0604020202020204" pitchFamily="34" charset="0"/>
              </a:rPr>
              <a:t> </a:t>
            </a:r>
            <a:r>
              <a:rPr lang="en-GB" altLang="ja-JP" sz="2400" dirty="0" err="1">
                <a:cs typeface="Arial" panose="020B0604020202020204" pitchFamily="34" charset="0"/>
              </a:rPr>
              <a:t>vùng</a:t>
            </a:r>
            <a:r>
              <a:rPr lang="en-GB" altLang="ja-JP" sz="2400" dirty="0">
                <a:cs typeface="Arial" panose="020B0604020202020204" pitchFamily="34" charset="0"/>
              </a:rPr>
              <a:t> </a:t>
            </a:r>
            <a:r>
              <a:rPr lang="en-GB" altLang="ja-JP" sz="2400" dirty="0" err="1">
                <a:cs typeface="Arial" panose="020B0604020202020204" pitchFamily="34" charset="0"/>
              </a:rPr>
              <a:t>dịch</a:t>
            </a:r>
            <a:r>
              <a:rPr lang="en-GB" altLang="ja-JP" sz="2400" dirty="0">
                <a:cs typeface="Arial" panose="020B0604020202020204" pitchFamily="34" charset="0"/>
              </a:rPr>
              <a:t> </a:t>
            </a:r>
            <a:r>
              <a:rPr lang="en-GB" altLang="ja-JP" sz="2400" dirty="0" err="1">
                <a:cs typeface="Arial" panose="020B0604020202020204" pitchFamily="34" charset="0"/>
              </a:rPr>
              <a:t>cũng</a:t>
            </a:r>
            <a:r>
              <a:rPr lang="en-GB" altLang="ja-JP" sz="2400" dirty="0">
                <a:cs typeface="Arial" panose="020B0604020202020204" pitchFamily="34" charset="0"/>
              </a:rPr>
              <a:t> </a:t>
            </a:r>
            <a:r>
              <a:rPr lang="en-GB" altLang="ja-JP" sz="2400" dirty="0" err="1">
                <a:cs typeface="Arial" panose="020B0604020202020204" pitchFamily="34" charset="0"/>
              </a:rPr>
              <a:t>cần</a:t>
            </a:r>
            <a:r>
              <a:rPr lang="en-GB" altLang="ja-JP" sz="2400" dirty="0">
                <a:cs typeface="Arial" panose="020B0604020202020204" pitchFamily="34" charset="0"/>
              </a:rPr>
              <a:t> </a:t>
            </a:r>
            <a:r>
              <a:rPr lang="en-GB" altLang="ja-JP" sz="2400" dirty="0" err="1">
                <a:cs typeface="Arial" panose="020B0604020202020204" pitchFamily="34" charset="0"/>
              </a:rPr>
              <a:t>thực</a:t>
            </a:r>
            <a:r>
              <a:rPr lang="en-GB" altLang="ja-JP" sz="2400" dirty="0">
                <a:cs typeface="Arial" panose="020B0604020202020204" pitchFamily="34" charset="0"/>
              </a:rPr>
              <a:t> </a:t>
            </a:r>
            <a:r>
              <a:rPr lang="en-GB" altLang="ja-JP" sz="2400" dirty="0" err="1">
                <a:cs typeface="Arial" panose="020B0604020202020204" pitchFamily="34" charset="0"/>
              </a:rPr>
              <a:t>hiện</a:t>
            </a:r>
            <a:r>
              <a:rPr lang="en-GB" altLang="ja-JP" sz="2400" dirty="0">
                <a:cs typeface="Arial" panose="020B0604020202020204" pitchFamily="34" charset="0"/>
              </a:rPr>
              <a:t> </a:t>
            </a:r>
            <a:r>
              <a:rPr lang="en-GB" altLang="ja-JP" sz="2400" dirty="0" err="1">
                <a:cs typeface="Arial" panose="020B0604020202020204" pitchFamily="34" charset="0"/>
              </a:rPr>
              <a:t>các</a:t>
            </a:r>
            <a:r>
              <a:rPr lang="en-GB" altLang="ja-JP" sz="2400" dirty="0">
                <a:cs typeface="Arial" panose="020B0604020202020204" pitchFamily="34" charset="0"/>
              </a:rPr>
              <a:t> </a:t>
            </a:r>
            <a:r>
              <a:rPr lang="en-GB" altLang="ja-JP" sz="2400" dirty="0" err="1">
                <a:cs typeface="Arial" panose="020B0604020202020204" pitchFamily="34" charset="0"/>
              </a:rPr>
              <a:t>biện</a:t>
            </a:r>
            <a:r>
              <a:rPr lang="en-GB" altLang="ja-JP" sz="2400" dirty="0">
                <a:cs typeface="Arial" panose="020B0604020202020204" pitchFamily="34" charset="0"/>
              </a:rPr>
              <a:t> </a:t>
            </a:r>
            <a:r>
              <a:rPr lang="en-GB" altLang="ja-JP" sz="2400" dirty="0" err="1">
                <a:cs typeface="Arial" panose="020B0604020202020204" pitchFamily="34" charset="0"/>
              </a:rPr>
              <a:t>pháp</a:t>
            </a:r>
            <a:r>
              <a:rPr lang="en-GB" altLang="ja-JP" sz="2400" dirty="0">
                <a:cs typeface="Arial" panose="020B0604020202020204" pitchFamily="34" charset="0"/>
              </a:rPr>
              <a:t> QHTD an </a:t>
            </a:r>
            <a:r>
              <a:rPr lang="en-GB" altLang="ja-JP" sz="2400" dirty="0" err="1">
                <a:cs typeface="Arial" panose="020B0604020202020204" pitchFamily="34" charset="0"/>
              </a:rPr>
              <a:t>toàn</a:t>
            </a:r>
            <a:r>
              <a:rPr lang="en-GB" altLang="ja-JP" sz="2400" dirty="0">
                <a:cs typeface="Arial" panose="020B0604020202020204" pitchFamily="34" charset="0"/>
              </a:rPr>
              <a:t> </a:t>
            </a:r>
            <a:r>
              <a:rPr lang="en-GB" altLang="ja-JP" sz="2400" dirty="0" err="1">
                <a:cs typeface="Arial" panose="020B0604020202020204" pitchFamily="34" charset="0"/>
              </a:rPr>
              <a:t>hoặc</a:t>
            </a:r>
            <a:r>
              <a:rPr lang="en-GB" altLang="ja-JP" sz="2400" dirty="0">
                <a:cs typeface="Arial" panose="020B0604020202020204" pitchFamily="34" charset="0"/>
              </a:rPr>
              <a:t> </a:t>
            </a:r>
            <a:r>
              <a:rPr lang="en-GB" altLang="ja-JP" sz="2400" dirty="0" err="1">
                <a:cs typeface="Arial" panose="020B0604020202020204" pitchFamily="34" charset="0"/>
              </a:rPr>
              <a:t>kiêng</a:t>
            </a:r>
            <a:r>
              <a:rPr lang="en-GB" altLang="ja-JP" sz="2400" dirty="0">
                <a:cs typeface="Arial" panose="020B0604020202020204" pitchFamily="34" charset="0"/>
              </a:rPr>
              <a:t> QHTD.</a:t>
            </a:r>
          </a:p>
          <a:p>
            <a:pPr marL="0" indent="0" algn="just" eaLnBrk="1" hangingPunct="1">
              <a:spcBef>
                <a:spcPts val="0"/>
              </a:spcBef>
              <a:buNone/>
            </a:pPr>
            <a:endParaRPr lang="en-GB" altLang="ja-JP" sz="2400" dirty="0">
              <a:cs typeface="Arial" panose="020B0604020202020204" pitchFamily="34" charset="0"/>
            </a:endParaRPr>
          </a:p>
          <a:p>
            <a:pPr algn="just" eaLnBrk="1" hangingPunct="1">
              <a:spcBef>
                <a:spcPts val="0"/>
              </a:spcBef>
            </a:pPr>
            <a:r>
              <a:rPr lang="en-GB" altLang="ja-JP" sz="2400" dirty="0" err="1">
                <a:cs typeface="Arial" panose="020B0604020202020204" pitchFamily="34" charset="0"/>
              </a:rPr>
              <a:t>Những</a:t>
            </a:r>
            <a:r>
              <a:rPr lang="en-GB" altLang="ja-JP" sz="2400" dirty="0">
                <a:cs typeface="Arial" panose="020B0604020202020204" pitchFamily="34" charset="0"/>
              </a:rPr>
              <a:t> </a:t>
            </a:r>
            <a:r>
              <a:rPr lang="en-GB" altLang="ja-JP" sz="2400" dirty="0" err="1">
                <a:cs typeface="Arial" panose="020B0604020202020204" pitchFamily="34" charset="0"/>
              </a:rPr>
              <a:t>người</a:t>
            </a:r>
            <a:r>
              <a:rPr lang="en-GB" altLang="ja-JP" sz="2400" dirty="0">
                <a:cs typeface="Arial" panose="020B0604020202020204" pitchFamily="34" charset="0"/>
              </a:rPr>
              <a:t> </a:t>
            </a:r>
            <a:r>
              <a:rPr lang="en-GB" altLang="ja-JP" sz="2400" dirty="0" err="1">
                <a:cs typeface="Arial" panose="020B0604020202020204" pitchFamily="34" charset="0"/>
              </a:rPr>
              <a:t>trở</a:t>
            </a:r>
            <a:r>
              <a:rPr lang="en-GB" altLang="ja-JP" sz="2400" dirty="0">
                <a:cs typeface="Arial" panose="020B0604020202020204" pitchFamily="34" charset="0"/>
              </a:rPr>
              <a:t> </a:t>
            </a:r>
            <a:r>
              <a:rPr lang="en-GB" altLang="ja-JP" sz="2400" dirty="0" err="1">
                <a:cs typeface="Arial" panose="020B0604020202020204" pitchFamily="34" charset="0"/>
              </a:rPr>
              <a:t>về</a:t>
            </a:r>
            <a:r>
              <a:rPr lang="en-GB" altLang="ja-JP" sz="2400" dirty="0">
                <a:cs typeface="Arial" panose="020B0604020202020204" pitchFamily="34" charset="0"/>
              </a:rPr>
              <a:t> </a:t>
            </a:r>
            <a:r>
              <a:rPr lang="en-GB" altLang="ja-JP" sz="2400" dirty="0" err="1">
                <a:cs typeface="Arial" panose="020B0604020202020204" pitchFamily="34" charset="0"/>
              </a:rPr>
              <a:t>từ</a:t>
            </a:r>
            <a:r>
              <a:rPr lang="en-GB" altLang="ja-JP" sz="2400" dirty="0">
                <a:cs typeface="Arial" panose="020B0604020202020204" pitchFamily="34" charset="0"/>
              </a:rPr>
              <a:t> </a:t>
            </a:r>
            <a:r>
              <a:rPr lang="en-GB" altLang="ja-JP" sz="2400" dirty="0" err="1">
                <a:cs typeface="Arial" panose="020B0604020202020204" pitchFamily="34" charset="0"/>
              </a:rPr>
              <a:t>vùng</a:t>
            </a:r>
            <a:r>
              <a:rPr lang="en-GB" altLang="ja-JP" sz="2400" dirty="0">
                <a:cs typeface="Arial" panose="020B0604020202020204" pitchFamily="34" charset="0"/>
              </a:rPr>
              <a:t> </a:t>
            </a:r>
            <a:r>
              <a:rPr lang="en-GB" altLang="ja-JP" sz="2400" dirty="0" err="1">
                <a:cs typeface="Arial" panose="020B0604020202020204" pitchFamily="34" charset="0"/>
              </a:rPr>
              <a:t>dịch</a:t>
            </a:r>
            <a:r>
              <a:rPr lang="en-GB" altLang="ja-JP" sz="2400" dirty="0">
                <a:cs typeface="Arial" panose="020B0604020202020204" pitchFamily="34" charset="0"/>
              </a:rPr>
              <a:t> </a:t>
            </a:r>
            <a:r>
              <a:rPr lang="en-GB" altLang="ja-JP" sz="2400" dirty="0" err="1">
                <a:cs typeface="Arial" panose="020B0604020202020204" pitchFamily="34" charset="0"/>
              </a:rPr>
              <a:t>cũng</a:t>
            </a:r>
            <a:r>
              <a:rPr lang="en-GB" altLang="ja-JP" sz="2400" dirty="0">
                <a:cs typeface="Arial" panose="020B0604020202020204" pitchFamily="34" charset="0"/>
              </a:rPr>
              <a:t> </a:t>
            </a:r>
            <a:r>
              <a:rPr lang="en-GB" altLang="ja-JP" sz="2400" dirty="0" err="1">
                <a:cs typeface="Arial" panose="020B0604020202020204" pitchFamily="34" charset="0"/>
              </a:rPr>
              <a:t>cần</a:t>
            </a:r>
            <a:r>
              <a:rPr lang="en-GB" altLang="ja-JP" sz="2400" dirty="0">
                <a:cs typeface="Arial" panose="020B0604020202020204" pitchFamily="34" charset="0"/>
              </a:rPr>
              <a:t> </a:t>
            </a:r>
            <a:r>
              <a:rPr lang="en-GB" altLang="ja-JP" sz="2400" dirty="0" err="1">
                <a:cs typeface="Arial" panose="020B0604020202020204" pitchFamily="34" charset="0"/>
              </a:rPr>
              <a:t>thực</a:t>
            </a:r>
            <a:r>
              <a:rPr lang="en-GB" altLang="ja-JP" sz="2400" dirty="0">
                <a:cs typeface="Arial" panose="020B0604020202020204" pitchFamily="34" charset="0"/>
              </a:rPr>
              <a:t> </a:t>
            </a:r>
            <a:r>
              <a:rPr lang="en-GB" altLang="ja-JP" sz="2400" dirty="0" err="1">
                <a:cs typeface="Arial" panose="020B0604020202020204" pitchFamily="34" charset="0"/>
              </a:rPr>
              <a:t>hiện</a:t>
            </a:r>
            <a:r>
              <a:rPr lang="en-GB" altLang="ja-JP" sz="2400" dirty="0">
                <a:cs typeface="Arial" panose="020B0604020202020204" pitchFamily="34" charset="0"/>
              </a:rPr>
              <a:t> QHTD an </a:t>
            </a:r>
            <a:r>
              <a:rPr lang="en-GB" altLang="ja-JP" sz="2400" dirty="0" err="1">
                <a:cs typeface="Arial" panose="020B0604020202020204" pitchFamily="34" charset="0"/>
              </a:rPr>
              <a:t>toàn</a:t>
            </a:r>
            <a:r>
              <a:rPr lang="en-GB" altLang="ja-JP" sz="2400" dirty="0">
                <a:cs typeface="Arial" panose="020B0604020202020204" pitchFamily="34" charset="0"/>
              </a:rPr>
              <a:t> </a:t>
            </a:r>
            <a:r>
              <a:rPr lang="en-GB" altLang="ja-JP" sz="2400" dirty="0" err="1">
                <a:cs typeface="Arial" panose="020B0604020202020204" pitchFamily="34" charset="0"/>
              </a:rPr>
              <a:t>hoặc</a:t>
            </a:r>
            <a:r>
              <a:rPr lang="en-GB" altLang="ja-JP" sz="2400" dirty="0">
                <a:cs typeface="Arial" panose="020B0604020202020204" pitchFamily="34" charset="0"/>
              </a:rPr>
              <a:t> </a:t>
            </a:r>
            <a:r>
              <a:rPr lang="en-GB" altLang="ja-JP" sz="2400" dirty="0" err="1">
                <a:cs typeface="Arial" panose="020B0604020202020204" pitchFamily="34" charset="0"/>
              </a:rPr>
              <a:t>kiêng</a:t>
            </a:r>
            <a:r>
              <a:rPr lang="en-GB" altLang="ja-JP" sz="2400" dirty="0">
                <a:cs typeface="Arial" panose="020B0604020202020204" pitchFamily="34" charset="0"/>
              </a:rPr>
              <a:t> QHTD </a:t>
            </a:r>
            <a:r>
              <a:rPr lang="en-GB" altLang="ja-JP" sz="2400" dirty="0" err="1">
                <a:cs typeface="Arial" panose="020B0604020202020204" pitchFamily="34" charset="0"/>
              </a:rPr>
              <a:t>ít</a:t>
            </a:r>
            <a:r>
              <a:rPr lang="en-GB" altLang="ja-JP" sz="2400" dirty="0">
                <a:cs typeface="Arial" panose="020B0604020202020204" pitchFamily="34" charset="0"/>
              </a:rPr>
              <a:t> </a:t>
            </a:r>
            <a:r>
              <a:rPr lang="en-GB" altLang="ja-JP" sz="2400" dirty="0" err="1">
                <a:cs typeface="Arial" panose="020B0604020202020204" pitchFamily="34" charset="0"/>
              </a:rPr>
              <a:t>nhất</a:t>
            </a:r>
            <a:r>
              <a:rPr lang="en-GB" altLang="ja-JP" sz="2400" dirty="0">
                <a:cs typeface="Arial" panose="020B0604020202020204" pitchFamily="34" charset="0"/>
              </a:rPr>
              <a:t> 4 </a:t>
            </a:r>
            <a:r>
              <a:rPr lang="en-GB" altLang="ja-JP" sz="2400" dirty="0" err="1">
                <a:cs typeface="Arial" panose="020B0604020202020204" pitchFamily="34" charset="0"/>
              </a:rPr>
              <a:t>tuần</a:t>
            </a:r>
            <a:r>
              <a:rPr lang="en-GB" altLang="ja-JP" sz="2400" dirty="0">
                <a:cs typeface="Arial" panose="020B0604020202020204" pitchFamily="34" charset="0"/>
              </a:rPr>
              <a:t> </a:t>
            </a:r>
            <a:r>
              <a:rPr lang="en-GB" altLang="ja-JP" sz="2400" dirty="0" err="1">
                <a:cs typeface="Arial" panose="020B0604020202020204" pitchFamily="34" charset="0"/>
              </a:rPr>
              <a:t>sau</a:t>
            </a:r>
            <a:r>
              <a:rPr lang="en-GB" altLang="ja-JP" sz="2400" dirty="0">
                <a:cs typeface="Arial" panose="020B0604020202020204" pitchFamily="34" charset="0"/>
              </a:rPr>
              <a:t> </a:t>
            </a:r>
            <a:r>
              <a:rPr lang="en-GB" altLang="ja-JP" sz="2400" dirty="0" err="1">
                <a:cs typeface="Arial" panose="020B0604020202020204" pitchFamily="34" charset="0"/>
              </a:rPr>
              <a:t>khi</a:t>
            </a:r>
            <a:r>
              <a:rPr lang="en-GB" altLang="ja-JP" sz="2400" dirty="0">
                <a:cs typeface="Arial" panose="020B0604020202020204" pitchFamily="34" charset="0"/>
              </a:rPr>
              <a:t> </a:t>
            </a:r>
            <a:r>
              <a:rPr lang="en-GB" altLang="ja-JP" sz="2400" dirty="0" err="1">
                <a:cs typeface="Arial" panose="020B0604020202020204" pitchFamily="34" charset="0"/>
              </a:rPr>
              <a:t>trở</a:t>
            </a:r>
            <a:r>
              <a:rPr lang="en-GB" altLang="ja-JP" sz="2400" dirty="0">
                <a:cs typeface="Arial" panose="020B0604020202020204" pitchFamily="34" charset="0"/>
              </a:rPr>
              <a:t> </a:t>
            </a:r>
            <a:r>
              <a:rPr lang="en-GB" altLang="ja-JP" sz="2400" dirty="0" err="1">
                <a:cs typeface="Arial" panose="020B0604020202020204" pitchFamily="34" charset="0"/>
              </a:rPr>
              <a:t>về</a:t>
            </a:r>
            <a:r>
              <a:rPr lang="en-GB" altLang="ja-JP" sz="2400" dirty="0">
                <a:cs typeface="Arial" panose="020B0604020202020204" pitchFamily="34" charset="0"/>
              </a:rPr>
              <a:t>.</a:t>
            </a:r>
          </a:p>
        </p:txBody>
      </p:sp>
      <p:sp>
        <p:nvSpPr>
          <p:cNvPr id="2" name="Title 1">
            <a:extLst>
              <a:ext uri="{FF2B5EF4-FFF2-40B4-BE49-F238E27FC236}">
                <a16:creationId xmlns:a16="http://schemas.microsoft.com/office/drawing/2014/main" xmlns="" id="{3E4E3BFA-6516-489D-84B6-BFFD1FEC5422}"/>
              </a:ext>
            </a:extLst>
          </p:cNvPr>
          <p:cNvSpPr>
            <a:spLocks noGrp="1"/>
          </p:cNvSpPr>
          <p:nvPr>
            <p:ph type="title"/>
          </p:nvPr>
        </p:nvSpPr>
        <p:spPr>
          <a:xfrm>
            <a:off x="838200" y="172122"/>
            <a:ext cx="8305800" cy="830706"/>
          </a:xfrm>
        </p:spPr>
        <p:txBody>
          <a:bodyPr>
            <a:normAutofit/>
          </a:bodyPr>
          <a:lstStyle/>
          <a:p>
            <a:pPr eaLnBrk="1" fontAlgn="auto" hangingPunct="1">
              <a:spcAft>
                <a:spcPts val="0"/>
              </a:spcAft>
              <a:defRPr/>
            </a:pPr>
            <a:r>
              <a:rPr lang="en-GB" altLang="ja-JP" sz="3200" b="1" dirty="0" err="1">
                <a:solidFill>
                  <a:srgbClr val="800000"/>
                </a:solidFill>
                <a:effectLst/>
                <a:latin typeface="+mn-lt"/>
                <a:cs typeface="Arial" pitchFamily="34" charset="0"/>
              </a:rPr>
              <a:t>Phòng</a:t>
            </a:r>
            <a:r>
              <a:rPr lang="en-GB" altLang="ja-JP" sz="3200" b="1" dirty="0">
                <a:solidFill>
                  <a:srgbClr val="800000"/>
                </a:solidFill>
                <a:effectLst/>
                <a:latin typeface="+mn-lt"/>
                <a:cs typeface="Arial" pitchFamily="34" charset="0"/>
              </a:rPr>
              <a:t> </a:t>
            </a:r>
            <a:r>
              <a:rPr lang="en-GB" altLang="ja-JP" sz="3200" b="1" dirty="0" err="1">
                <a:solidFill>
                  <a:srgbClr val="800000"/>
                </a:solidFill>
                <a:effectLst/>
                <a:latin typeface="+mn-lt"/>
                <a:cs typeface="Arial" pitchFamily="34" charset="0"/>
              </a:rPr>
              <a:t>bệnh</a:t>
            </a:r>
            <a:r>
              <a:rPr lang="en-GB" altLang="ja-JP" sz="3200" b="1" dirty="0">
                <a:solidFill>
                  <a:srgbClr val="800000"/>
                </a:solidFill>
                <a:effectLst/>
                <a:latin typeface="+mn-lt"/>
                <a:cs typeface="Arial" pitchFamily="34" charset="0"/>
              </a:rPr>
              <a:t> </a:t>
            </a:r>
            <a:r>
              <a:rPr lang="en-GB" altLang="ja-JP" sz="3200" b="1" dirty="0" err="1">
                <a:solidFill>
                  <a:srgbClr val="800000"/>
                </a:solidFill>
                <a:effectLst/>
                <a:latin typeface="+mn-lt"/>
                <a:cs typeface="Arial" pitchFamily="34" charset="0"/>
              </a:rPr>
              <a:t>lây</a:t>
            </a:r>
            <a:r>
              <a:rPr lang="en-GB" altLang="ja-JP" sz="3200" b="1" dirty="0">
                <a:solidFill>
                  <a:srgbClr val="800000"/>
                </a:solidFill>
                <a:effectLst/>
                <a:latin typeface="+mn-lt"/>
                <a:cs typeface="Arial" pitchFamily="34" charset="0"/>
              </a:rPr>
              <a:t> qua </a:t>
            </a:r>
            <a:r>
              <a:rPr lang="en-GB" altLang="ja-JP" sz="3200" b="1" dirty="0" err="1">
                <a:solidFill>
                  <a:srgbClr val="800000"/>
                </a:solidFill>
                <a:effectLst/>
                <a:latin typeface="+mn-lt"/>
                <a:cs typeface="Arial" pitchFamily="34" charset="0"/>
              </a:rPr>
              <a:t>đường</a:t>
            </a:r>
            <a:r>
              <a:rPr lang="en-GB" altLang="ja-JP" sz="3200" b="1" dirty="0">
                <a:solidFill>
                  <a:srgbClr val="800000"/>
                </a:solidFill>
                <a:effectLst/>
                <a:latin typeface="+mn-lt"/>
                <a:cs typeface="Arial" pitchFamily="34" charset="0"/>
              </a:rPr>
              <a:t> </a:t>
            </a:r>
            <a:r>
              <a:rPr lang="en-GB" altLang="ja-JP" sz="3200" b="1" dirty="0" err="1">
                <a:solidFill>
                  <a:srgbClr val="800000"/>
                </a:solidFill>
                <a:effectLst/>
                <a:latin typeface="+mn-lt"/>
                <a:cs typeface="Arial" pitchFamily="34" charset="0"/>
              </a:rPr>
              <a:t>tình</a:t>
            </a:r>
            <a:r>
              <a:rPr lang="en-GB" altLang="ja-JP" sz="3200" b="1" dirty="0">
                <a:solidFill>
                  <a:srgbClr val="800000"/>
                </a:solidFill>
                <a:effectLst/>
                <a:latin typeface="+mn-lt"/>
                <a:cs typeface="Arial" pitchFamily="34" charset="0"/>
              </a:rPr>
              <a:t> </a:t>
            </a:r>
            <a:r>
              <a:rPr lang="en-GB" altLang="ja-JP" sz="3200" b="1" dirty="0" err="1">
                <a:solidFill>
                  <a:srgbClr val="800000"/>
                </a:solidFill>
                <a:effectLst/>
                <a:latin typeface="+mn-lt"/>
                <a:cs typeface="Arial" pitchFamily="34" charset="0"/>
              </a:rPr>
              <a:t>dục</a:t>
            </a:r>
            <a:endParaRPr lang="ja-JP" altLang="en-US" sz="3200" b="1" dirty="0">
              <a:solidFill>
                <a:srgbClr val="800000"/>
              </a:solidFill>
              <a:effectLst/>
              <a:latin typeface="+mn-lt"/>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C930864-F5F8-4A4F-A62C-22E8D2E427C0}"/>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203512" y="1279840"/>
            <a:ext cx="7444292" cy="4385154"/>
          </a:xfrm>
          <a:prstGeom prst="rect">
            <a:avLst/>
          </a:prstGeom>
        </p:spPr>
      </p:pic>
      <p:sp>
        <p:nvSpPr>
          <p:cNvPr id="6" name="Title 2">
            <a:extLst>
              <a:ext uri="{FF2B5EF4-FFF2-40B4-BE49-F238E27FC236}">
                <a16:creationId xmlns:a16="http://schemas.microsoft.com/office/drawing/2014/main" xmlns="" id="{4F07F0E0-B021-4F2E-9790-0A662369FB1E}"/>
              </a:ext>
            </a:extLst>
          </p:cNvPr>
          <p:cNvSpPr txBox="1">
            <a:spLocks/>
          </p:cNvSpPr>
          <p:nvPr/>
        </p:nvSpPr>
        <p:spPr>
          <a:xfrm>
            <a:off x="1382358" y="208041"/>
            <a:ext cx="7086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GB" altLang="ja-JP" i="1">
                <a:solidFill>
                  <a:srgbClr val="7030A0"/>
                </a:solidFill>
                <a:latin typeface="Arial" panose="020B0604020202020204" pitchFamily="34" charset="0"/>
                <a:cs typeface="Arial" panose="020B0604020202020204" pitchFamily="34" charset="0"/>
              </a:rPr>
              <a:t>Trân trọng cảm ơn!</a:t>
            </a:r>
            <a:endParaRPr lang="ja-JP" altLang="en-US" i="1" dirty="0">
              <a:solidFill>
                <a:srgbClr val="7030A0"/>
              </a:solidFill>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E08F18E-2C3E-461E-8867-47E7AE1460EB}"/>
              </a:ext>
            </a:extLst>
          </p:cNvPr>
          <p:cNvSpPr>
            <a:spLocks noGrp="1"/>
          </p:cNvSpPr>
          <p:nvPr>
            <p:ph idx="1"/>
          </p:nvPr>
        </p:nvSpPr>
        <p:spPr>
          <a:xfrm>
            <a:off x="31750" y="1143000"/>
            <a:ext cx="8991600" cy="4953000"/>
          </a:xfrm>
        </p:spPr>
        <p:txBody>
          <a:bodyPr>
            <a:noAutofit/>
          </a:bodyPr>
          <a:lstStyle/>
          <a:p>
            <a:pPr marL="365760" indent="-256032" eaLnBrk="1" fontAlgn="auto" hangingPunct="1">
              <a:spcBef>
                <a:spcPts val="0"/>
              </a:spcBef>
              <a:spcAft>
                <a:spcPts val="0"/>
              </a:spcAft>
              <a:buFont typeface="Wingdings 3"/>
              <a:buChar char=""/>
              <a:defRPr/>
            </a:pPr>
            <a:r>
              <a:rPr lang="en-US" altLang="ja-JP" sz="2400" b="1" dirty="0" err="1">
                <a:cs typeface="Arial" pitchFamily="34" charset="0"/>
              </a:rPr>
              <a:t>Bệnh</a:t>
            </a:r>
            <a:r>
              <a:rPr lang="en-US" altLang="ja-JP" sz="2400" b="1" dirty="0">
                <a:cs typeface="Arial" pitchFamily="34" charset="0"/>
              </a:rPr>
              <a:t> </a:t>
            </a:r>
            <a:r>
              <a:rPr lang="en-US" altLang="ja-JP" sz="2400" b="1" dirty="0" err="1">
                <a:cs typeface="Arial" pitchFamily="34" charset="0"/>
              </a:rPr>
              <a:t>nhân</a:t>
            </a:r>
            <a:r>
              <a:rPr lang="en-US" altLang="ja-JP" sz="2400" b="1" dirty="0">
                <a:cs typeface="Arial" pitchFamily="34" charset="0"/>
              </a:rPr>
              <a:t> </a:t>
            </a:r>
            <a:r>
              <a:rPr lang="en-US" altLang="ja-JP" sz="2400" b="1" dirty="0" err="1">
                <a:cs typeface="Arial" pitchFamily="34" charset="0"/>
              </a:rPr>
              <a:t>có</a:t>
            </a:r>
            <a:r>
              <a:rPr lang="en-US" altLang="ja-JP" sz="2400" b="1" dirty="0">
                <a:cs typeface="Arial" pitchFamily="34" charset="0"/>
              </a:rPr>
              <a:t> </a:t>
            </a:r>
            <a:r>
              <a:rPr lang="en-US" altLang="ja-JP" sz="2400" b="1" dirty="0" err="1">
                <a:cs typeface="Arial" pitchFamily="34" charset="0"/>
              </a:rPr>
              <a:t>biểu</a:t>
            </a:r>
            <a:r>
              <a:rPr lang="en-US" altLang="ja-JP" sz="2400" b="1" dirty="0">
                <a:cs typeface="Arial" pitchFamily="34" charset="0"/>
              </a:rPr>
              <a:t> </a:t>
            </a:r>
            <a:r>
              <a:rPr lang="en-US" altLang="ja-JP" sz="2400" b="1" dirty="0" err="1">
                <a:cs typeface="Arial" pitchFamily="34" charset="0"/>
              </a:rPr>
              <a:t>hiện</a:t>
            </a:r>
            <a:r>
              <a:rPr lang="en-US" altLang="ja-JP" sz="2400" b="1" dirty="0">
                <a:cs typeface="Arial" pitchFamily="34" charset="0"/>
              </a:rPr>
              <a:t> </a:t>
            </a:r>
            <a:r>
              <a:rPr lang="en-US" altLang="ja-JP" sz="2400" b="1" dirty="0" err="1">
                <a:cs typeface="Arial" pitchFamily="34" charset="0"/>
              </a:rPr>
              <a:t>lâm</a:t>
            </a:r>
            <a:r>
              <a:rPr lang="en-US" altLang="ja-JP" sz="2400" b="1" dirty="0">
                <a:cs typeface="Arial" pitchFamily="34" charset="0"/>
              </a:rPr>
              <a:t> </a:t>
            </a:r>
            <a:r>
              <a:rPr lang="en-US" altLang="ja-JP" sz="2400" b="1" dirty="0" err="1">
                <a:cs typeface="Arial" pitchFamily="34" charset="0"/>
              </a:rPr>
              <a:t>sàng</a:t>
            </a:r>
            <a:r>
              <a:rPr lang="en-US" altLang="ja-JP" sz="2400" b="1" dirty="0">
                <a:cs typeface="Arial" pitchFamily="34" charset="0"/>
              </a:rPr>
              <a:t>:</a:t>
            </a:r>
          </a:p>
          <a:p>
            <a:pPr marL="365760" indent="-256032" eaLnBrk="1" fontAlgn="auto" hangingPunct="1">
              <a:spcBef>
                <a:spcPts val="0"/>
              </a:spcBef>
              <a:spcAft>
                <a:spcPts val="0"/>
              </a:spcAft>
              <a:buFont typeface="Wingdings 3" panose="05040102010807070707" pitchFamily="18" charset="2"/>
              <a:buNone/>
              <a:defRPr/>
            </a:pPr>
            <a:r>
              <a:rPr lang="en-US" altLang="ja-JP" sz="2400" dirty="0">
                <a:cs typeface="Arial" pitchFamily="34" charset="0"/>
              </a:rPr>
              <a:t>- Ban </a:t>
            </a:r>
            <a:r>
              <a:rPr lang="en-US" altLang="ja-JP" sz="2400" dirty="0" err="1">
                <a:cs typeface="Arial" pitchFamily="34" charset="0"/>
              </a:rPr>
              <a:t>dát</a:t>
            </a:r>
            <a:r>
              <a:rPr lang="en-US" altLang="ja-JP" sz="2400" dirty="0">
                <a:cs typeface="Arial" pitchFamily="34" charset="0"/>
              </a:rPr>
              <a:t> </a:t>
            </a:r>
            <a:r>
              <a:rPr lang="en-US" altLang="ja-JP" sz="2400" dirty="0" err="1">
                <a:cs typeface="Arial" pitchFamily="34" charset="0"/>
              </a:rPr>
              <a:t>sẩn</a:t>
            </a:r>
            <a:r>
              <a:rPr lang="en-US" altLang="ja-JP" sz="2400" dirty="0">
                <a:cs typeface="Arial" pitchFamily="34" charset="0"/>
              </a:rPr>
              <a:t> </a:t>
            </a:r>
            <a:r>
              <a:rPr lang="en-US" altLang="ja-JP" sz="2400" dirty="0" err="1">
                <a:cs typeface="Arial" pitchFamily="34" charset="0"/>
              </a:rPr>
              <a:t>và</a:t>
            </a:r>
            <a:r>
              <a:rPr lang="en-US" altLang="ja-JP" sz="2400" dirty="0">
                <a:cs typeface="Arial" pitchFamily="34" charset="0"/>
              </a:rPr>
              <a:t>/</a:t>
            </a:r>
            <a:r>
              <a:rPr lang="en-US" altLang="ja-JP" sz="2400" dirty="0" err="1">
                <a:cs typeface="Arial" pitchFamily="34" charset="0"/>
              </a:rPr>
              <a:t>hoặc</a:t>
            </a:r>
            <a:r>
              <a:rPr lang="en-US" altLang="ja-JP" sz="2400" dirty="0">
                <a:cs typeface="Arial" pitchFamily="34" charset="0"/>
              </a:rPr>
              <a:t> </a:t>
            </a:r>
            <a:r>
              <a:rPr lang="en-US" altLang="ja-JP" sz="2400" dirty="0" err="1">
                <a:cs typeface="Arial" pitchFamily="34" charset="0"/>
              </a:rPr>
              <a:t>có</a:t>
            </a:r>
            <a:r>
              <a:rPr lang="en-US" altLang="ja-JP" sz="2400" dirty="0">
                <a:cs typeface="Arial" pitchFamily="34" charset="0"/>
              </a:rPr>
              <a:t> </a:t>
            </a:r>
            <a:r>
              <a:rPr lang="en-US" altLang="ja-JP" sz="2400" dirty="0" err="1">
                <a:cs typeface="Arial" pitchFamily="34" charset="0"/>
              </a:rPr>
              <a:t>sốt</a:t>
            </a:r>
            <a:r>
              <a:rPr lang="en-US" altLang="ja-JP" sz="2400" dirty="0">
                <a:cs typeface="Arial" pitchFamily="34" charset="0"/>
              </a:rPr>
              <a:t> </a:t>
            </a:r>
            <a:r>
              <a:rPr lang="en-US" altLang="ja-JP" sz="2400" dirty="0" err="1">
                <a:cs typeface="Arial" pitchFamily="34" charset="0"/>
              </a:rPr>
              <a:t>và</a:t>
            </a:r>
            <a:r>
              <a:rPr lang="en-US" altLang="ja-JP" sz="2400" dirty="0">
                <a:cs typeface="Arial" pitchFamily="34" charset="0"/>
              </a:rPr>
              <a:t> </a:t>
            </a:r>
            <a:r>
              <a:rPr lang="en-US" altLang="ja-JP" sz="2400" dirty="0" err="1">
                <a:cs typeface="Arial" pitchFamily="34" charset="0"/>
              </a:rPr>
              <a:t>có</a:t>
            </a:r>
            <a:r>
              <a:rPr lang="en-US" altLang="ja-JP" sz="2400" dirty="0">
                <a:cs typeface="Arial" pitchFamily="34" charset="0"/>
              </a:rPr>
              <a:t> </a:t>
            </a:r>
            <a:r>
              <a:rPr lang="en-US" altLang="ja-JP" sz="2400" dirty="0" err="1">
                <a:cs typeface="Arial" pitchFamily="34" charset="0"/>
              </a:rPr>
              <a:t>ít</a:t>
            </a:r>
            <a:r>
              <a:rPr lang="en-US" altLang="ja-JP" sz="2400" dirty="0">
                <a:cs typeface="Arial" pitchFamily="34" charset="0"/>
              </a:rPr>
              <a:t> </a:t>
            </a:r>
            <a:r>
              <a:rPr lang="en-US" altLang="ja-JP" sz="2400" dirty="0" err="1">
                <a:cs typeface="Arial" pitchFamily="34" charset="0"/>
              </a:rPr>
              <a:t>nhất</a:t>
            </a:r>
            <a:r>
              <a:rPr lang="en-US" altLang="ja-JP" sz="2400" dirty="0">
                <a:cs typeface="Arial" pitchFamily="34" charset="0"/>
              </a:rPr>
              <a:t> </a:t>
            </a:r>
            <a:r>
              <a:rPr lang="en-US" altLang="ja-JP" sz="2400" dirty="0" err="1">
                <a:cs typeface="Arial" pitchFamily="34" charset="0"/>
              </a:rPr>
              <a:t>một</a:t>
            </a:r>
            <a:r>
              <a:rPr lang="en-US" altLang="ja-JP" sz="2400" dirty="0">
                <a:cs typeface="Arial" pitchFamily="34" charset="0"/>
              </a:rPr>
              <a:t> </a:t>
            </a:r>
            <a:r>
              <a:rPr lang="en-US" altLang="ja-JP" sz="2400" dirty="0" err="1">
                <a:cs typeface="Arial" pitchFamily="34" charset="0"/>
              </a:rPr>
              <a:t>trong</a:t>
            </a:r>
            <a:r>
              <a:rPr lang="en-US" altLang="ja-JP" sz="2400" dirty="0">
                <a:cs typeface="Arial" pitchFamily="34" charset="0"/>
              </a:rPr>
              <a:t> </a:t>
            </a:r>
            <a:r>
              <a:rPr lang="en-US" altLang="ja-JP" sz="2400" dirty="0" err="1">
                <a:cs typeface="Arial" pitchFamily="34" charset="0"/>
              </a:rPr>
              <a:t>các</a:t>
            </a:r>
            <a:r>
              <a:rPr lang="en-US" altLang="ja-JP" sz="2400" dirty="0">
                <a:cs typeface="Arial" pitchFamily="34" charset="0"/>
              </a:rPr>
              <a:t> </a:t>
            </a:r>
            <a:r>
              <a:rPr lang="en-US" altLang="ja-JP" sz="2400" dirty="0" err="1">
                <a:cs typeface="Arial" pitchFamily="34" charset="0"/>
              </a:rPr>
              <a:t>triệu</a:t>
            </a:r>
            <a:r>
              <a:rPr lang="en-US" altLang="ja-JP" sz="2400" dirty="0">
                <a:cs typeface="Arial" pitchFamily="34" charset="0"/>
              </a:rPr>
              <a:t> </a:t>
            </a:r>
            <a:r>
              <a:rPr lang="en-US" altLang="ja-JP" sz="2400" dirty="0" err="1">
                <a:cs typeface="Arial" pitchFamily="34" charset="0"/>
              </a:rPr>
              <a:t>chứng</a:t>
            </a:r>
            <a:r>
              <a:rPr lang="en-US" altLang="ja-JP" sz="2400" dirty="0">
                <a:cs typeface="Arial" pitchFamily="34" charset="0"/>
              </a:rPr>
              <a:t> </a:t>
            </a:r>
            <a:r>
              <a:rPr lang="en-US" altLang="ja-JP" sz="2400" dirty="0" err="1">
                <a:cs typeface="Arial" pitchFamily="34" charset="0"/>
              </a:rPr>
              <a:t>sau</a:t>
            </a:r>
            <a:r>
              <a:rPr lang="en-US" altLang="ja-JP" sz="2400" dirty="0">
                <a:cs typeface="Arial" pitchFamily="34" charset="0"/>
              </a:rPr>
              <a:t>: </a:t>
            </a:r>
          </a:p>
          <a:p>
            <a:pPr marL="109728" indent="0" eaLnBrk="1" fontAlgn="auto" hangingPunct="1">
              <a:spcBef>
                <a:spcPts val="0"/>
              </a:spcBef>
              <a:spcAft>
                <a:spcPts val="0"/>
              </a:spcAft>
              <a:buFont typeface="Wingdings 3"/>
              <a:buNone/>
              <a:defRPr/>
            </a:pPr>
            <a:r>
              <a:rPr lang="en-GB" altLang="ja-JP" sz="2400" dirty="0">
                <a:cs typeface="Arial" pitchFamily="34" charset="0"/>
              </a:rPr>
              <a:t>- </a:t>
            </a:r>
            <a:r>
              <a:rPr lang="en-GB" altLang="ja-JP" sz="2400" dirty="0" err="1">
                <a:cs typeface="Arial" pitchFamily="34" charset="0"/>
              </a:rPr>
              <a:t>Đau</a:t>
            </a:r>
            <a:r>
              <a:rPr lang="en-GB" altLang="ja-JP" sz="2400" dirty="0">
                <a:cs typeface="Arial" pitchFamily="34" charset="0"/>
              </a:rPr>
              <a:t> </a:t>
            </a:r>
            <a:r>
              <a:rPr lang="en-GB" altLang="ja-JP" sz="2400" dirty="0" err="1">
                <a:cs typeface="Arial" pitchFamily="34" charset="0"/>
              </a:rPr>
              <a:t>khớp</a:t>
            </a:r>
            <a:r>
              <a:rPr lang="en-GB" altLang="ja-JP" sz="2400" dirty="0">
                <a:cs typeface="Arial" pitchFamily="34" charset="0"/>
              </a:rPr>
              <a:t>; </a:t>
            </a:r>
            <a:r>
              <a:rPr lang="en-GB" altLang="ja-JP" sz="2400" b="1" dirty="0" err="1">
                <a:cs typeface="Arial" pitchFamily="34" charset="0"/>
              </a:rPr>
              <a:t>hoặc</a:t>
            </a:r>
            <a:r>
              <a:rPr lang="en-GB" altLang="ja-JP" sz="2400" b="1" dirty="0">
                <a:cs typeface="Arial" pitchFamily="34" charset="0"/>
              </a:rPr>
              <a:t> </a:t>
            </a:r>
          </a:p>
          <a:p>
            <a:pPr marL="109728" indent="0" eaLnBrk="1" fontAlgn="auto" hangingPunct="1">
              <a:spcBef>
                <a:spcPts val="0"/>
              </a:spcBef>
              <a:spcAft>
                <a:spcPts val="0"/>
              </a:spcAft>
              <a:buFont typeface="Wingdings 3"/>
              <a:buNone/>
              <a:defRPr/>
            </a:pPr>
            <a:r>
              <a:rPr lang="en-GB" altLang="ja-JP" sz="2400" dirty="0">
                <a:cs typeface="Arial" pitchFamily="34" charset="0"/>
              </a:rPr>
              <a:t>- Viêm khớp; </a:t>
            </a:r>
            <a:r>
              <a:rPr lang="en-GB" altLang="ja-JP" sz="2400" b="1" dirty="0">
                <a:cs typeface="Arial" pitchFamily="34" charset="0"/>
              </a:rPr>
              <a:t>hoặc </a:t>
            </a:r>
          </a:p>
          <a:p>
            <a:pPr marL="109728" indent="0" eaLnBrk="1" fontAlgn="auto" hangingPunct="1">
              <a:spcBef>
                <a:spcPts val="0"/>
              </a:spcBef>
              <a:spcAft>
                <a:spcPts val="0"/>
              </a:spcAft>
              <a:buFont typeface="Wingdings 3" panose="05040102010807070707" pitchFamily="18" charset="2"/>
              <a:buNone/>
              <a:defRPr/>
            </a:pPr>
            <a:r>
              <a:rPr lang="en-GB" altLang="ja-JP" sz="2400" dirty="0">
                <a:cs typeface="Arial" pitchFamily="34" charset="0"/>
              </a:rPr>
              <a:t>- Viêm kết mạc mắt (không có mủ/xung huyết). </a:t>
            </a:r>
          </a:p>
          <a:p>
            <a:pPr marL="365760" indent="-256032" eaLnBrk="1" fontAlgn="auto" hangingPunct="1">
              <a:spcBef>
                <a:spcPts val="0"/>
              </a:spcBef>
              <a:spcAft>
                <a:spcPts val="0"/>
              </a:spcAft>
              <a:buFont typeface="Wingdings 3"/>
              <a:buChar char=""/>
              <a:defRPr/>
            </a:pPr>
            <a:endParaRPr lang="en-US" altLang="ja-JP" sz="2400" dirty="0">
              <a:cs typeface="Arial" pitchFamily="34" charset="0"/>
            </a:endParaRPr>
          </a:p>
          <a:p>
            <a:pPr marL="365760" indent="-256032" eaLnBrk="1" fontAlgn="auto" hangingPunct="1">
              <a:spcBef>
                <a:spcPts val="0"/>
              </a:spcBef>
              <a:spcAft>
                <a:spcPts val="0"/>
              </a:spcAft>
              <a:buFont typeface="Wingdings 3"/>
              <a:buChar char=""/>
              <a:defRPr/>
            </a:pPr>
            <a:r>
              <a:rPr lang="en-US" altLang="ja-JP" sz="2400" b="1" dirty="0" err="1">
                <a:cs typeface="Arial" pitchFamily="34" charset="0"/>
              </a:rPr>
              <a:t>Có</a:t>
            </a:r>
            <a:r>
              <a:rPr lang="en-US" altLang="ja-JP" sz="2400" b="1" dirty="0">
                <a:cs typeface="Arial" pitchFamily="34" charset="0"/>
              </a:rPr>
              <a:t> </a:t>
            </a:r>
            <a:r>
              <a:rPr lang="en-US" altLang="ja-JP" sz="2400" b="1" dirty="0" err="1">
                <a:cs typeface="Arial" pitchFamily="34" charset="0"/>
              </a:rPr>
              <a:t>yếu</a:t>
            </a:r>
            <a:r>
              <a:rPr lang="en-US" altLang="ja-JP" sz="2400" b="1" dirty="0">
                <a:cs typeface="Arial" pitchFamily="34" charset="0"/>
              </a:rPr>
              <a:t> </a:t>
            </a:r>
            <a:r>
              <a:rPr lang="en-US" altLang="ja-JP" sz="2400" b="1" dirty="0" err="1">
                <a:cs typeface="Arial" pitchFamily="34" charset="0"/>
              </a:rPr>
              <a:t>tố</a:t>
            </a:r>
            <a:r>
              <a:rPr lang="en-US" altLang="ja-JP" sz="2400" b="1" dirty="0">
                <a:cs typeface="Arial" pitchFamily="34" charset="0"/>
              </a:rPr>
              <a:t> </a:t>
            </a:r>
            <a:r>
              <a:rPr lang="en-US" altLang="ja-JP" sz="2400" b="1" dirty="0" err="1">
                <a:cs typeface="Arial" pitchFamily="34" charset="0"/>
              </a:rPr>
              <a:t>dịch</a:t>
            </a:r>
            <a:r>
              <a:rPr lang="en-US" altLang="ja-JP" sz="2400" b="1" dirty="0">
                <a:cs typeface="Arial" pitchFamily="34" charset="0"/>
              </a:rPr>
              <a:t> </a:t>
            </a:r>
            <a:r>
              <a:rPr lang="en-US" altLang="ja-JP" sz="2400" b="1" dirty="0" err="1">
                <a:cs typeface="Arial" pitchFamily="34" charset="0"/>
              </a:rPr>
              <a:t>tễ</a:t>
            </a:r>
            <a:endParaRPr lang="en-US" altLang="ja-JP" sz="2400" b="1" dirty="0">
              <a:cs typeface="Arial" pitchFamily="34" charset="0"/>
            </a:endParaRPr>
          </a:p>
          <a:p>
            <a:pPr marL="365760" indent="-256032" eaLnBrk="1" fontAlgn="auto" hangingPunct="1">
              <a:spcBef>
                <a:spcPts val="0"/>
              </a:spcBef>
              <a:spcAft>
                <a:spcPts val="0"/>
              </a:spcAft>
              <a:buFont typeface="Wingdings 3"/>
              <a:buChar char=""/>
              <a:defRPr/>
            </a:pPr>
            <a:endParaRPr lang="en-US" altLang="ja-JP" sz="2400" dirty="0">
              <a:cs typeface="Arial" pitchFamily="34" charset="0"/>
            </a:endParaRPr>
          </a:p>
          <a:p>
            <a:pPr marL="109728" indent="0" algn="just" eaLnBrk="1" fontAlgn="auto" hangingPunct="1">
              <a:spcBef>
                <a:spcPts val="0"/>
              </a:spcBef>
              <a:spcAft>
                <a:spcPts val="0"/>
              </a:spcAft>
              <a:buFont typeface="Wingdings 3"/>
              <a:buNone/>
              <a:defRPr/>
            </a:pPr>
            <a:r>
              <a:rPr lang="pt-BR" altLang="ja-JP" sz="2400" dirty="0">
                <a:cs typeface="Arial" pitchFamily="34" charset="0"/>
              </a:rPr>
              <a:t>- Tiếp xúc với người bệnh đã được khẳng định </a:t>
            </a:r>
          </a:p>
          <a:p>
            <a:pPr marL="109728" indent="0" algn="just" eaLnBrk="1" fontAlgn="auto" hangingPunct="1">
              <a:spcBef>
                <a:spcPts val="0"/>
              </a:spcBef>
              <a:spcAft>
                <a:spcPts val="0"/>
              </a:spcAft>
              <a:buFont typeface="Wingdings 3"/>
              <a:buNone/>
              <a:defRPr/>
            </a:pPr>
            <a:r>
              <a:rPr lang="pt-BR" altLang="ja-JP" sz="2400" dirty="0">
                <a:cs typeface="Arial" pitchFamily="34" charset="0"/>
              </a:rPr>
              <a:t>- Sinh sống tại hoặc du lịch tới vùng đã có lưu hành dịch do vi rút Zika trong vòng 2 tuần trước khi khởi bệnh.</a:t>
            </a:r>
          </a:p>
          <a:p>
            <a:pPr marL="365760" indent="-256032" algn="just" eaLnBrk="1" fontAlgn="auto" hangingPunct="1">
              <a:spcBef>
                <a:spcPts val="0"/>
              </a:spcBef>
              <a:spcAft>
                <a:spcPts val="0"/>
              </a:spcAft>
              <a:buFont typeface="Wingdings 3"/>
              <a:buChar char=""/>
              <a:defRPr/>
            </a:pPr>
            <a:endParaRPr lang="ja-JP" altLang="en-US" sz="2400" dirty="0">
              <a:cs typeface="Arial" pitchFamily="34" charset="0"/>
            </a:endParaRPr>
          </a:p>
        </p:txBody>
      </p:sp>
      <p:sp>
        <p:nvSpPr>
          <p:cNvPr id="2" name="Title 1">
            <a:extLst>
              <a:ext uri="{FF2B5EF4-FFF2-40B4-BE49-F238E27FC236}">
                <a16:creationId xmlns:a16="http://schemas.microsoft.com/office/drawing/2014/main" xmlns="" id="{E6B32C7E-22E9-49C3-AEDB-1A21C16932DA}"/>
              </a:ext>
            </a:extLst>
          </p:cNvPr>
          <p:cNvSpPr>
            <a:spLocks noGrp="1"/>
          </p:cNvSpPr>
          <p:nvPr>
            <p:ph type="title"/>
          </p:nvPr>
        </p:nvSpPr>
        <p:spPr>
          <a:xfrm>
            <a:off x="685800" y="-4156"/>
            <a:ext cx="8229600" cy="1143000"/>
          </a:xfrm>
        </p:spPr>
        <p:txBody>
          <a:bodyPr/>
          <a:lstStyle/>
          <a:p>
            <a:pPr eaLnBrk="1" fontAlgn="auto" hangingPunct="1">
              <a:spcAft>
                <a:spcPts val="0"/>
              </a:spcAft>
              <a:defRPr/>
            </a:pPr>
            <a:r>
              <a:rPr lang="en-GB" altLang="ja-JP" sz="3600" b="1" dirty="0" err="1">
                <a:solidFill>
                  <a:srgbClr val="800000"/>
                </a:solidFill>
                <a:effectLst/>
                <a:latin typeface="+mn-lt"/>
                <a:cs typeface="Arial" pitchFamily="34" charset="0"/>
              </a:rPr>
              <a:t>Chẩn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đoán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ca</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nghi</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ngờ</a:t>
            </a:r>
            <a:r>
              <a:rPr lang="en-GB" altLang="ja-JP" sz="3600" b="1" dirty="0">
                <a:solidFill>
                  <a:srgbClr val="800000"/>
                </a:solidFill>
                <a:effectLst/>
                <a:latin typeface="+mn-lt"/>
                <a:cs typeface="Arial" pitchFamily="34" charset="0"/>
              </a:rPr>
              <a:t> </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BE39E761-B2DF-4B2A-8152-4DB8416FA535}"/>
              </a:ext>
            </a:extLst>
          </p:cNvPr>
          <p:cNvSpPr>
            <a:spLocks noGrp="1"/>
          </p:cNvSpPr>
          <p:nvPr>
            <p:ph type="title"/>
          </p:nvPr>
        </p:nvSpPr>
        <p:spPr>
          <a:xfrm>
            <a:off x="2057400" y="-20782"/>
            <a:ext cx="5715000" cy="1143000"/>
          </a:xfrm>
        </p:spPr>
        <p:txBody>
          <a:bodyPr/>
          <a:lstStyle/>
          <a:p>
            <a:pPr eaLnBrk="1" fontAlgn="auto" hangingPunct="1">
              <a:spcAft>
                <a:spcPts val="0"/>
              </a:spcAft>
              <a:defRPr/>
            </a:pPr>
            <a:r>
              <a:rPr lang="en-GB" altLang="ja-JP" sz="3600" b="0" dirty="0">
                <a:solidFill>
                  <a:srgbClr val="800000"/>
                </a:solidFill>
                <a:latin typeface="+mn-lt"/>
                <a:cs typeface="Arial" pitchFamily="34" charset="0"/>
              </a:rPr>
              <a:t>Ban </a:t>
            </a:r>
            <a:r>
              <a:rPr lang="en-GB" altLang="ja-JP" sz="3600" b="0" dirty="0" err="1">
                <a:solidFill>
                  <a:srgbClr val="800000"/>
                </a:solidFill>
                <a:latin typeface="+mn-lt"/>
                <a:cs typeface="Arial" pitchFamily="34" charset="0"/>
              </a:rPr>
              <a:t>trong</a:t>
            </a:r>
            <a:r>
              <a:rPr lang="en-GB" altLang="ja-JP" sz="3600" b="0" dirty="0">
                <a:solidFill>
                  <a:srgbClr val="800000"/>
                </a:solidFill>
                <a:latin typeface="+mn-lt"/>
                <a:cs typeface="Arial" pitchFamily="34" charset="0"/>
              </a:rPr>
              <a:t> </a:t>
            </a:r>
            <a:r>
              <a:rPr lang="en-GB" altLang="ja-JP" sz="3600" b="0" dirty="0" err="1">
                <a:solidFill>
                  <a:srgbClr val="800000"/>
                </a:solidFill>
                <a:latin typeface="+mn-lt"/>
                <a:cs typeface="Arial" pitchFamily="34" charset="0"/>
              </a:rPr>
              <a:t>nhiễm</a:t>
            </a:r>
            <a:r>
              <a:rPr lang="en-GB" altLang="ja-JP" sz="3600" b="0" dirty="0">
                <a:solidFill>
                  <a:srgbClr val="800000"/>
                </a:solidFill>
                <a:latin typeface="+mn-lt"/>
                <a:cs typeface="Arial" pitchFamily="34" charset="0"/>
              </a:rPr>
              <a:t> vi </a:t>
            </a:r>
            <a:r>
              <a:rPr lang="en-GB" altLang="ja-JP" sz="3600" b="0" dirty="0" err="1">
                <a:solidFill>
                  <a:srgbClr val="800000"/>
                </a:solidFill>
                <a:latin typeface="+mn-lt"/>
                <a:cs typeface="Arial" pitchFamily="34" charset="0"/>
              </a:rPr>
              <a:t>rút</a:t>
            </a:r>
            <a:r>
              <a:rPr lang="en-GB" altLang="ja-JP" sz="3600" b="0" dirty="0">
                <a:solidFill>
                  <a:srgbClr val="800000"/>
                </a:solidFill>
                <a:latin typeface="+mn-lt"/>
                <a:cs typeface="Arial" pitchFamily="34" charset="0"/>
              </a:rPr>
              <a:t> </a:t>
            </a:r>
            <a:r>
              <a:rPr lang="en-GB" altLang="ja-JP" sz="3600" b="0" dirty="0" err="1">
                <a:solidFill>
                  <a:srgbClr val="800000"/>
                </a:solidFill>
                <a:latin typeface="+mn-lt"/>
                <a:cs typeface="Arial" pitchFamily="34" charset="0"/>
              </a:rPr>
              <a:t>Zika</a:t>
            </a:r>
            <a:r>
              <a:rPr lang="en-GB" altLang="ja-JP" sz="3600" b="0" dirty="0">
                <a:solidFill>
                  <a:srgbClr val="800000"/>
                </a:solidFill>
                <a:latin typeface="+mn-lt"/>
                <a:cs typeface="Arial" pitchFamily="34" charset="0"/>
              </a:rPr>
              <a:t> </a:t>
            </a:r>
            <a:endParaRPr lang="ja-JP" altLang="en-US" sz="3600" b="0" dirty="0">
              <a:solidFill>
                <a:srgbClr val="800000"/>
              </a:solidFill>
              <a:latin typeface="+mn-lt"/>
              <a:cs typeface="Arial" pitchFamily="34" charset="0"/>
            </a:endParaRPr>
          </a:p>
        </p:txBody>
      </p:sp>
      <p:pic>
        <p:nvPicPr>
          <p:cNvPr id="27651" name="Picture 2">
            <a:extLst>
              <a:ext uri="{FF2B5EF4-FFF2-40B4-BE49-F238E27FC236}">
                <a16:creationId xmlns:a16="http://schemas.microsoft.com/office/drawing/2014/main" xmlns="" id="{7C9F8DA8-3026-4978-BA2D-0DF335874A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640" y="990600"/>
            <a:ext cx="3996759" cy="4856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1">
            <a:extLst>
              <a:ext uri="{FF2B5EF4-FFF2-40B4-BE49-F238E27FC236}">
                <a16:creationId xmlns:a16="http://schemas.microsoft.com/office/drawing/2014/main" xmlns="" id="{190159ED-F184-4201-BD61-253A99768F1F}"/>
              </a:ext>
            </a:extLst>
          </p:cNvPr>
          <p:cNvSpPr>
            <a:spLocks noChangeArrowheads="1"/>
          </p:cNvSpPr>
          <p:nvPr/>
        </p:nvSpPr>
        <p:spPr bwMode="auto">
          <a:xfrm>
            <a:off x="3581400" y="6553200"/>
            <a:ext cx="609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kumimoji="1"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kumimoji="1"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kumimoji="1"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kumimoji="1"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kumimoji="1" sz="2000">
                <a:solidFill>
                  <a:schemeClr val="tx1"/>
                </a:solidFill>
                <a:latin typeface="Lucida Sans Unicode" panose="020B0602030504020204" pitchFamily="34" charset="0"/>
              </a:defRPr>
            </a:lvl9pPr>
          </a:lstStyle>
          <a:p>
            <a:pPr eaLnBrk="1" hangingPunct="1">
              <a:spcBef>
                <a:spcPct val="0"/>
              </a:spcBef>
              <a:buClrTx/>
              <a:buSzTx/>
              <a:buFontTx/>
              <a:buNone/>
            </a:pPr>
            <a:r>
              <a:rPr kumimoji="0" lang="en-GB" altLang="ja-JP" sz="1600"/>
              <a:t>https://microbewiki.kenyon.edu/index.php/Zika_virus</a:t>
            </a:r>
            <a:endParaRPr kumimoji="0" lang="ja-JP" altLang="en-US"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7E0A3B9-D775-4772-A463-B5BAD3E2299D}"/>
              </a:ext>
            </a:extLst>
          </p:cNvPr>
          <p:cNvSpPr>
            <a:spLocks noGrp="1"/>
          </p:cNvSpPr>
          <p:nvPr>
            <p:ph idx="1"/>
          </p:nvPr>
        </p:nvSpPr>
        <p:spPr>
          <a:xfrm>
            <a:off x="31750" y="1143000"/>
            <a:ext cx="8991600" cy="4953000"/>
          </a:xfrm>
        </p:spPr>
        <p:txBody>
          <a:bodyPr>
            <a:normAutofit/>
          </a:bodyPr>
          <a:lstStyle/>
          <a:p>
            <a:pPr marL="365760" indent="-256032" algn="just" eaLnBrk="1" fontAlgn="auto" hangingPunct="1">
              <a:lnSpc>
                <a:spcPct val="150000"/>
              </a:lnSpc>
              <a:spcAft>
                <a:spcPts val="0"/>
              </a:spcAft>
              <a:buFont typeface="Wingdings 3"/>
              <a:buChar char=""/>
              <a:defRPr/>
            </a:pPr>
            <a:r>
              <a:rPr lang="en-GB" altLang="ja-JP" sz="2400" dirty="0" err="1">
                <a:cs typeface="Arial" pitchFamily="34" charset="0"/>
              </a:rPr>
              <a:t>Ca</a:t>
            </a:r>
            <a:r>
              <a:rPr lang="en-GB" altLang="ja-JP" sz="2400" dirty="0">
                <a:cs typeface="Arial" pitchFamily="34" charset="0"/>
              </a:rPr>
              <a:t> </a:t>
            </a:r>
            <a:r>
              <a:rPr lang="en-GB" altLang="ja-JP" sz="2400" dirty="0" err="1">
                <a:cs typeface="Arial" pitchFamily="34" charset="0"/>
              </a:rPr>
              <a:t>bệnh</a:t>
            </a:r>
            <a:r>
              <a:rPr lang="en-GB" altLang="ja-JP" sz="2400" dirty="0">
                <a:cs typeface="Arial" pitchFamily="34" charset="0"/>
              </a:rPr>
              <a:t> </a:t>
            </a:r>
            <a:r>
              <a:rPr lang="en-GB" altLang="ja-JP" sz="2400" dirty="0" err="1">
                <a:cs typeface="Arial" pitchFamily="34" charset="0"/>
              </a:rPr>
              <a:t>nghi</a:t>
            </a:r>
            <a:r>
              <a:rPr lang="en-GB" altLang="ja-JP" sz="2400" dirty="0">
                <a:cs typeface="Arial" pitchFamily="34" charset="0"/>
              </a:rPr>
              <a:t> </a:t>
            </a:r>
            <a:r>
              <a:rPr lang="en-GB" altLang="ja-JP" sz="2400" dirty="0" err="1">
                <a:cs typeface="Arial" pitchFamily="34" charset="0"/>
              </a:rPr>
              <a:t>ngờ</a:t>
            </a:r>
            <a:r>
              <a:rPr lang="en-GB" altLang="ja-JP" sz="2400" dirty="0">
                <a:cs typeface="Arial" pitchFamily="34" charset="0"/>
              </a:rPr>
              <a:t> </a:t>
            </a:r>
          </a:p>
          <a:p>
            <a:pPr marL="109728" indent="0" algn="just" eaLnBrk="1" fontAlgn="auto" hangingPunct="1">
              <a:lnSpc>
                <a:spcPct val="150000"/>
              </a:lnSpc>
              <a:spcAft>
                <a:spcPts val="0"/>
              </a:spcAft>
              <a:buFont typeface="Wingdings 3"/>
              <a:buNone/>
              <a:defRPr/>
            </a:pPr>
            <a:r>
              <a:rPr lang="en-GB" altLang="ja-JP" sz="2400" b="1" dirty="0" err="1">
                <a:cs typeface="Arial" pitchFamily="34" charset="0"/>
              </a:rPr>
              <a:t>Và</a:t>
            </a:r>
            <a:endParaRPr lang="en-GB" altLang="ja-JP" sz="2400" b="1" dirty="0">
              <a:cs typeface="Arial" pitchFamily="34" charset="0"/>
            </a:endParaRPr>
          </a:p>
          <a:p>
            <a:pPr marL="365760" indent="-256032" algn="just" eaLnBrk="1" fontAlgn="auto" hangingPunct="1">
              <a:lnSpc>
                <a:spcPct val="150000"/>
              </a:lnSpc>
              <a:spcAft>
                <a:spcPts val="0"/>
              </a:spcAft>
              <a:buFont typeface="Wingdings 3"/>
              <a:buChar char=""/>
              <a:defRPr/>
            </a:pP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thể</a:t>
            </a:r>
            <a:r>
              <a:rPr lang="en-GB" altLang="ja-JP" sz="2400" dirty="0">
                <a:cs typeface="Arial" pitchFamily="34" charset="0"/>
              </a:rPr>
              <a:t> </a:t>
            </a:r>
            <a:r>
              <a:rPr lang="en-GB" altLang="ja-JP" sz="2400" dirty="0" err="1">
                <a:cs typeface="Arial" pitchFamily="34" charset="0"/>
              </a:rPr>
              <a:t>IgM</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Zika</a:t>
            </a:r>
            <a:r>
              <a:rPr lang="en-GB" altLang="ja-JP" sz="2400" dirty="0">
                <a:cs typeface="Arial" pitchFamily="34" charset="0"/>
              </a:rPr>
              <a:t> </a:t>
            </a:r>
            <a:r>
              <a:rPr lang="en-GB" altLang="ja-JP" sz="2400" dirty="0" err="1">
                <a:cs typeface="Arial" pitchFamily="34" charset="0"/>
              </a:rPr>
              <a:t>dương</a:t>
            </a:r>
            <a:r>
              <a:rPr lang="en-GB" altLang="ja-JP" sz="2400" dirty="0">
                <a:cs typeface="Arial" pitchFamily="34" charset="0"/>
              </a:rPr>
              <a:t> </a:t>
            </a:r>
            <a:r>
              <a:rPr lang="en-GB" altLang="ja-JP" sz="2400" dirty="0" err="1">
                <a:cs typeface="Arial" pitchFamily="34" charset="0"/>
              </a:rPr>
              <a:t>tính</a:t>
            </a:r>
            <a:r>
              <a:rPr lang="en-GB" altLang="ja-JP" sz="2400" dirty="0">
                <a:cs typeface="Arial" pitchFamily="34" charset="0"/>
              </a:rPr>
              <a:t>, </a:t>
            </a:r>
            <a:r>
              <a:rPr lang="en-GB" altLang="ja-JP" sz="2400" dirty="0" err="1">
                <a:cs typeface="Arial" pitchFamily="34" charset="0"/>
              </a:rPr>
              <a:t>không</a:t>
            </a:r>
            <a:r>
              <a:rPr lang="en-GB" altLang="ja-JP" sz="2400" dirty="0">
                <a:cs typeface="Arial" pitchFamily="34" charset="0"/>
              </a:rPr>
              <a:t> </a:t>
            </a:r>
            <a:r>
              <a:rPr lang="en-GB" altLang="ja-JP" sz="2400" dirty="0" err="1">
                <a:cs typeface="Arial" pitchFamily="34" charset="0"/>
              </a:rPr>
              <a:t>có</a:t>
            </a:r>
            <a:r>
              <a:rPr lang="en-GB" altLang="ja-JP" sz="2400" dirty="0">
                <a:cs typeface="Arial" pitchFamily="34" charset="0"/>
              </a:rPr>
              <a:t> </a:t>
            </a:r>
            <a:r>
              <a:rPr lang="en-GB" altLang="ja-JP" sz="2400" dirty="0" err="1">
                <a:cs typeface="Arial" pitchFamily="34" charset="0"/>
              </a:rPr>
              <a:t>bằng</a:t>
            </a:r>
            <a:r>
              <a:rPr lang="en-GB" altLang="ja-JP" sz="2400" dirty="0">
                <a:cs typeface="Arial" pitchFamily="34" charset="0"/>
              </a:rPr>
              <a:t> </a:t>
            </a:r>
            <a:r>
              <a:rPr lang="en-GB" altLang="ja-JP" sz="2400" dirty="0" err="1">
                <a:cs typeface="Arial" pitchFamily="34" charset="0"/>
              </a:rPr>
              <a:t>chứng</a:t>
            </a:r>
            <a:r>
              <a:rPr lang="en-GB" altLang="ja-JP" sz="2400" dirty="0">
                <a:cs typeface="Arial" pitchFamily="34" charset="0"/>
              </a:rPr>
              <a:t> </a:t>
            </a:r>
            <a:r>
              <a:rPr lang="en-GB" altLang="ja-JP" sz="2400" dirty="0" err="1">
                <a:cs typeface="Arial" pitchFamily="34" charset="0"/>
              </a:rPr>
              <a:t>nhiễm</a:t>
            </a:r>
            <a:r>
              <a:rPr lang="en-GB" altLang="ja-JP" sz="2400" dirty="0">
                <a:cs typeface="Arial" pitchFamily="34" charset="0"/>
              </a:rPr>
              <a:t> </a:t>
            </a:r>
            <a:r>
              <a:rPr lang="en-GB" altLang="ja-JP" sz="2400" dirty="0" err="1">
                <a:cs typeface="Arial" pitchFamily="34" charset="0"/>
              </a:rPr>
              <a:t>các</a:t>
            </a:r>
            <a:r>
              <a:rPr lang="en-GB" altLang="ja-JP" sz="2400" dirty="0">
                <a:cs typeface="Arial" pitchFamily="34" charset="0"/>
              </a:rPr>
              <a:t> </a:t>
            </a:r>
            <a:r>
              <a:rPr lang="en-GB" altLang="ja-JP" sz="2400" dirty="0" err="1">
                <a:cs typeface="Arial" pitchFamily="34" charset="0"/>
              </a:rPr>
              <a:t>flavivirus</a:t>
            </a:r>
            <a:r>
              <a:rPr lang="en-GB" altLang="ja-JP" sz="2400" dirty="0">
                <a:cs typeface="Arial" pitchFamily="34" charset="0"/>
              </a:rPr>
              <a:t> </a:t>
            </a:r>
            <a:r>
              <a:rPr lang="en-GB" altLang="ja-JP" sz="2400" dirty="0" err="1">
                <a:cs typeface="Arial" pitchFamily="34" charset="0"/>
              </a:rPr>
              <a:t>khác</a:t>
            </a:r>
            <a:endParaRPr lang="en-GB" altLang="ja-JP" sz="2400" dirty="0">
              <a:cs typeface="Arial" pitchFamily="34" charset="0"/>
            </a:endParaRPr>
          </a:p>
          <a:p>
            <a:pPr marL="109728" indent="0" algn="just" eaLnBrk="1" fontAlgn="auto" hangingPunct="1">
              <a:lnSpc>
                <a:spcPct val="150000"/>
              </a:lnSpc>
              <a:spcAft>
                <a:spcPts val="0"/>
              </a:spcAft>
              <a:buFont typeface="Wingdings 3"/>
              <a:buNone/>
              <a:defRPr/>
            </a:pPr>
            <a:r>
              <a:rPr lang="en-GB" altLang="ja-JP" sz="2400" b="1" dirty="0" err="1">
                <a:cs typeface="Arial" pitchFamily="34" charset="0"/>
              </a:rPr>
              <a:t>Và</a:t>
            </a:r>
            <a:r>
              <a:rPr lang="en-GB" altLang="ja-JP" sz="2400" b="1" dirty="0">
                <a:cs typeface="Arial" pitchFamily="34" charset="0"/>
              </a:rPr>
              <a:t> </a:t>
            </a:r>
            <a:r>
              <a:rPr lang="ja-JP" altLang="ja-JP" sz="2400" b="1" dirty="0">
                <a:cs typeface="Arial" pitchFamily="34" charset="0"/>
              </a:rPr>
              <a:t> </a:t>
            </a:r>
            <a:r>
              <a:rPr lang="pt-BR" altLang="ja-JP" sz="2400" b="1" dirty="0">
                <a:cs typeface="Arial" pitchFamily="34" charset="0"/>
              </a:rPr>
              <a:t> </a:t>
            </a:r>
          </a:p>
          <a:p>
            <a:pPr marL="365760" indent="-256032" algn="just" eaLnBrk="1" fontAlgn="auto" hangingPunct="1">
              <a:lnSpc>
                <a:spcPct val="150000"/>
              </a:lnSpc>
              <a:spcAft>
                <a:spcPts val="0"/>
              </a:spcAft>
              <a:buFont typeface="Wingdings 3"/>
              <a:buChar char=""/>
              <a:defRPr/>
            </a:pPr>
            <a:r>
              <a:rPr lang="pt-BR" altLang="ja-JP" sz="2400" dirty="0">
                <a:cs typeface="Arial" pitchFamily="34" charset="0"/>
              </a:rPr>
              <a:t>Có yếu tố dịch tễ:</a:t>
            </a:r>
          </a:p>
          <a:p>
            <a:pPr marL="109728" indent="0" algn="just" eaLnBrk="1" fontAlgn="auto" hangingPunct="1">
              <a:lnSpc>
                <a:spcPct val="150000"/>
              </a:lnSpc>
              <a:spcAft>
                <a:spcPts val="0"/>
              </a:spcAft>
              <a:buFont typeface="Wingdings 3"/>
              <a:buNone/>
              <a:defRPr/>
            </a:pPr>
            <a:endParaRPr lang="pt-BR" altLang="ja-JP" sz="2400" dirty="0">
              <a:cs typeface="Arial" pitchFamily="34" charset="0"/>
            </a:endParaRPr>
          </a:p>
        </p:txBody>
      </p:sp>
      <p:sp>
        <p:nvSpPr>
          <p:cNvPr id="2" name="Title 1">
            <a:extLst>
              <a:ext uri="{FF2B5EF4-FFF2-40B4-BE49-F238E27FC236}">
                <a16:creationId xmlns:a16="http://schemas.microsoft.com/office/drawing/2014/main" xmlns="" id="{6CC1DEC6-D7AD-403E-BC88-D5351407E519}"/>
              </a:ext>
            </a:extLst>
          </p:cNvPr>
          <p:cNvSpPr>
            <a:spLocks noGrp="1"/>
          </p:cNvSpPr>
          <p:nvPr>
            <p:ph type="title"/>
          </p:nvPr>
        </p:nvSpPr>
        <p:spPr>
          <a:xfrm>
            <a:off x="1066800" y="20782"/>
            <a:ext cx="8229600" cy="1143000"/>
          </a:xfrm>
        </p:spPr>
        <p:txBody>
          <a:bodyPr/>
          <a:lstStyle/>
          <a:p>
            <a:pPr eaLnBrk="1" fontAlgn="auto" hangingPunct="1">
              <a:spcAft>
                <a:spcPts val="0"/>
              </a:spcAft>
              <a:defRPr/>
            </a:pPr>
            <a:r>
              <a:rPr lang="en-GB" altLang="ja-JP" sz="3600" b="1" dirty="0" err="1">
                <a:solidFill>
                  <a:srgbClr val="800000"/>
                </a:solidFill>
                <a:effectLst/>
                <a:latin typeface="+mn-lt"/>
                <a:cs typeface="Arial" pitchFamily="34" charset="0"/>
              </a:rPr>
              <a:t>Chẩn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đoán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ca</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có</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thể</a:t>
            </a:r>
            <a:endParaRPr lang="ja-JP" altLang="en-US" sz="3600" b="1" dirty="0">
              <a:solidFill>
                <a:srgbClr val="800000"/>
              </a:solidFill>
              <a:effectLst/>
              <a:latin typeface="+mn-lt"/>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6FD9AD-8AC7-434C-987B-AA10C2C644AC}"/>
              </a:ext>
            </a:extLst>
          </p:cNvPr>
          <p:cNvSpPr>
            <a:spLocks noGrp="1"/>
          </p:cNvSpPr>
          <p:nvPr>
            <p:ph type="title"/>
          </p:nvPr>
        </p:nvSpPr>
        <p:spPr>
          <a:xfrm>
            <a:off x="914400" y="254822"/>
            <a:ext cx="8229600" cy="1154430"/>
          </a:xfrm>
        </p:spPr>
        <p:txBody>
          <a:bodyPr/>
          <a:lstStyle/>
          <a:p>
            <a:pPr eaLnBrk="1" fontAlgn="auto" hangingPunct="1">
              <a:spcAft>
                <a:spcPts val="0"/>
              </a:spcAft>
              <a:defRPr/>
            </a:pPr>
            <a:r>
              <a:rPr lang="en-GB" altLang="ja-JP" sz="3600" b="1" dirty="0" err="1">
                <a:solidFill>
                  <a:srgbClr val="800000"/>
                </a:solidFill>
                <a:effectLst/>
                <a:latin typeface="+mn-lt"/>
                <a:cs typeface="Arial" pitchFamily="34" charset="0"/>
              </a:rPr>
              <a:t>Chẩn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đoán</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ca</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bệnh</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xác</a:t>
            </a:r>
            <a:r>
              <a:rPr lang="en-GB" altLang="ja-JP" sz="3600" b="1" dirty="0">
                <a:solidFill>
                  <a:srgbClr val="800000"/>
                </a:solidFill>
                <a:effectLst/>
                <a:latin typeface="+mn-lt"/>
                <a:cs typeface="Arial" pitchFamily="34" charset="0"/>
              </a:rPr>
              <a:t> </a:t>
            </a:r>
            <a:r>
              <a:rPr lang="en-GB" altLang="ja-JP" sz="3600" b="1" dirty="0" err="1">
                <a:solidFill>
                  <a:srgbClr val="800000"/>
                </a:solidFill>
                <a:effectLst/>
                <a:latin typeface="+mn-lt"/>
                <a:cs typeface="Arial" pitchFamily="34" charset="0"/>
              </a:rPr>
              <a:t>định</a:t>
            </a:r>
            <a:endParaRPr lang="ja-JP" altLang="en-US" sz="3600" b="1" dirty="0">
              <a:solidFill>
                <a:srgbClr val="800000"/>
              </a:solidFill>
              <a:effectLst/>
              <a:latin typeface="+mn-lt"/>
              <a:cs typeface="Arial" pitchFamily="34" charset="0"/>
            </a:endParaRPr>
          </a:p>
        </p:txBody>
      </p:sp>
      <p:sp>
        <p:nvSpPr>
          <p:cNvPr id="6" name="Content Placeholder 5">
            <a:extLst>
              <a:ext uri="{FF2B5EF4-FFF2-40B4-BE49-F238E27FC236}">
                <a16:creationId xmlns:a16="http://schemas.microsoft.com/office/drawing/2014/main" xmlns="" id="{4CFBDFC8-93F7-4D6E-BE5F-C5A80BA622C0}"/>
              </a:ext>
            </a:extLst>
          </p:cNvPr>
          <p:cNvSpPr>
            <a:spLocks noGrp="1"/>
          </p:cNvSpPr>
          <p:nvPr>
            <p:ph idx="1"/>
          </p:nvPr>
        </p:nvSpPr>
        <p:spPr>
          <a:xfrm>
            <a:off x="152400" y="1409252"/>
            <a:ext cx="8839200" cy="4794698"/>
          </a:xfrm>
        </p:spPr>
        <p:txBody>
          <a:bodyPr>
            <a:noAutofit/>
          </a:bodyPr>
          <a:lstStyle/>
          <a:p>
            <a:pPr marL="365760" indent="-256032" eaLnBrk="1" fontAlgn="auto" hangingPunct="1">
              <a:spcBef>
                <a:spcPts val="0"/>
              </a:spcBef>
              <a:spcAft>
                <a:spcPts val="0"/>
              </a:spcAft>
              <a:buFont typeface="Wingdings 3"/>
              <a:buChar char=""/>
              <a:defRPr/>
            </a:pPr>
            <a:r>
              <a:rPr lang="en-GB" altLang="ja-JP" sz="2400" dirty="0" err="1">
                <a:cs typeface="Arial" pitchFamily="34" charset="0"/>
              </a:rPr>
              <a:t>Có</a:t>
            </a:r>
            <a:r>
              <a:rPr lang="en-GB" altLang="ja-JP" sz="2400" dirty="0">
                <a:cs typeface="Arial" pitchFamily="34" charset="0"/>
              </a:rPr>
              <a:t> RT-PCR </a:t>
            </a:r>
            <a:r>
              <a:rPr lang="en-GB" altLang="ja-JP" sz="2400" dirty="0" err="1">
                <a:cs typeface="Arial" pitchFamily="34" charset="0"/>
              </a:rPr>
              <a:t>dương</a:t>
            </a:r>
            <a:r>
              <a:rPr lang="en-GB" altLang="ja-JP" sz="2400" dirty="0">
                <a:cs typeface="Arial" pitchFamily="34" charset="0"/>
              </a:rPr>
              <a:t> </a:t>
            </a:r>
            <a:r>
              <a:rPr lang="en-GB" altLang="ja-JP" sz="2400" dirty="0" err="1">
                <a:cs typeface="Arial" pitchFamily="34" charset="0"/>
              </a:rPr>
              <a:t>tính</a:t>
            </a:r>
            <a:r>
              <a:rPr lang="en-GB" altLang="ja-JP" sz="2400" dirty="0">
                <a:cs typeface="Arial" pitchFamily="34" charset="0"/>
              </a:rPr>
              <a:t> </a:t>
            </a:r>
            <a:r>
              <a:rPr lang="en-GB" altLang="ja-JP" sz="2400" dirty="0" err="1">
                <a:cs typeface="Arial" pitchFamily="34" charset="0"/>
              </a:rPr>
              <a:t>với</a:t>
            </a:r>
            <a:r>
              <a:rPr lang="en-GB" altLang="ja-JP" sz="2400" dirty="0">
                <a:cs typeface="Arial" pitchFamily="34" charset="0"/>
              </a:rPr>
              <a:t> RNA </a:t>
            </a:r>
            <a:r>
              <a:rPr lang="en-GB" altLang="ja-JP" sz="2400" dirty="0" err="1">
                <a:cs typeface="Arial" pitchFamily="34" charset="0"/>
              </a:rPr>
              <a:t>hoặc</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nguyên</a:t>
            </a:r>
            <a:r>
              <a:rPr lang="en-GB" altLang="ja-JP" sz="2400" dirty="0">
                <a:cs typeface="Arial" pitchFamily="34" charset="0"/>
              </a:rPr>
              <a:t> </a:t>
            </a:r>
            <a:r>
              <a:rPr lang="en-GB" altLang="ja-JP" sz="2400" dirty="0" err="1">
                <a:cs typeface="Arial" pitchFamily="34" charset="0"/>
              </a:rPr>
              <a:t>của</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Zika</a:t>
            </a:r>
            <a:r>
              <a:rPr lang="en-GB" altLang="ja-JP" sz="2400" dirty="0">
                <a:cs typeface="Arial" pitchFamily="34" charset="0"/>
              </a:rPr>
              <a:t> </a:t>
            </a:r>
            <a:r>
              <a:rPr lang="en-GB" altLang="ja-JP" sz="2400" dirty="0" err="1">
                <a:cs typeface="Arial" pitchFamily="34" charset="0"/>
              </a:rPr>
              <a:t>trong</a:t>
            </a:r>
            <a:r>
              <a:rPr lang="en-GB" altLang="ja-JP" sz="2400" dirty="0">
                <a:cs typeface="Arial" pitchFamily="34" charset="0"/>
              </a:rPr>
              <a:t> </a:t>
            </a:r>
            <a:r>
              <a:rPr lang="en-GB" altLang="ja-JP" sz="2400" dirty="0" err="1">
                <a:cs typeface="Arial" pitchFamily="34" charset="0"/>
              </a:rPr>
              <a:t>huyết</a:t>
            </a:r>
            <a:r>
              <a:rPr lang="en-GB" altLang="ja-JP" sz="2400" dirty="0">
                <a:cs typeface="Arial" pitchFamily="34" charset="0"/>
              </a:rPr>
              <a:t> </a:t>
            </a:r>
            <a:r>
              <a:rPr lang="en-GB" altLang="ja-JP" sz="2400" dirty="0" err="1">
                <a:cs typeface="Arial" pitchFamily="34" charset="0"/>
              </a:rPr>
              <a:t>thanh</a:t>
            </a:r>
            <a:r>
              <a:rPr lang="en-GB" altLang="ja-JP" sz="2400" dirty="0">
                <a:cs typeface="Arial" pitchFamily="34" charset="0"/>
              </a:rPr>
              <a:t> </a:t>
            </a:r>
            <a:r>
              <a:rPr lang="en-GB" altLang="ja-JP" sz="2400" dirty="0" err="1">
                <a:cs typeface="Arial" pitchFamily="34" charset="0"/>
              </a:rPr>
              <a:t>hoặc</a:t>
            </a:r>
            <a:r>
              <a:rPr lang="en-GB" altLang="ja-JP" sz="2400" dirty="0">
                <a:cs typeface="Arial" pitchFamily="34" charset="0"/>
              </a:rPr>
              <a:t> </a:t>
            </a:r>
            <a:r>
              <a:rPr lang="en-GB" altLang="ja-JP" sz="2400" dirty="0" err="1">
                <a:cs typeface="Arial" pitchFamily="34" charset="0"/>
              </a:rPr>
              <a:t>các</a:t>
            </a:r>
            <a:r>
              <a:rPr lang="en-GB" altLang="ja-JP" sz="2400" dirty="0">
                <a:cs typeface="Arial" pitchFamily="34" charset="0"/>
              </a:rPr>
              <a:t> </a:t>
            </a:r>
            <a:r>
              <a:rPr lang="en-GB" altLang="ja-JP" sz="2400" dirty="0" err="1">
                <a:cs typeface="Arial" pitchFamily="34" charset="0"/>
              </a:rPr>
              <a:t>bệnh</a:t>
            </a:r>
            <a:r>
              <a:rPr lang="en-GB" altLang="ja-JP" sz="2400" dirty="0">
                <a:cs typeface="Arial" pitchFamily="34" charset="0"/>
              </a:rPr>
              <a:t> </a:t>
            </a:r>
            <a:r>
              <a:rPr lang="en-GB" altLang="ja-JP" sz="2400" dirty="0" err="1">
                <a:cs typeface="Arial" pitchFamily="34" charset="0"/>
              </a:rPr>
              <a:t>phẩm</a:t>
            </a:r>
            <a:r>
              <a:rPr lang="en-GB" altLang="ja-JP" sz="2400" dirty="0">
                <a:cs typeface="Arial" pitchFamily="34" charset="0"/>
              </a:rPr>
              <a:t> </a:t>
            </a:r>
            <a:r>
              <a:rPr lang="en-GB" altLang="ja-JP" sz="2400" dirty="0" err="1">
                <a:cs typeface="Arial" pitchFamily="34" charset="0"/>
              </a:rPr>
              <a:t>khác</a:t>
            </a:r>
            <a:r>
              <a:rPr lang="en-GB" altLang="ja-JP" sz="2400" dirty="0">
                <a:cs typeface="Arial" pitchFamily="34" charset="0"/>
              </a:rPr>
              <a:t> (</a:t>
            </a:r>
            <a:r>
              <a:rPr lang="en-GB" altLang="ja-JP" sz="2400" dirty="0" err="1">
                <a:cs typeface="Arial" pitchFamily="34" charset="0"/>
              </a:rPr>
              <a:t>nước</a:t>
            </a:r>
            <a:r>
              <a:rPr lang="en-GB" altLang="ja-JP" sz="2400" dirty="0">
                <a:cs typeface="Arial" pitchFamily="34" charset="0"/>
              </a:rPr>
              <a:t> </a:t>
            </a:r>
            <a:r>
              <a:rPr lang="en-GB" altLang="ja-JP" sz="2400" dirty="0" err="1">
                <a:cs typeface="Arial" pitchFamily="34" charset="0"/>
              </a:rPr>
              <a:t>bọt</a:t>
            </a:r>
            <a:r>
              <a:rPr lang="en-GB" altLang="ja-JP" sz="2400" dirty="0">
                <a:cs typeface="Arial" pitchFamily="34" charset="0"/>
              </a:rPr>
              <a:t>, </a:t>
            </a:r>
            <a:r>
              <a:rPr lang="en-GB" altLang="ja-JP" sz="2400" dirty="0" err="1">
                <a:cs typeface="Arial" pitchFamily="34" charset="0"/>
              </a:rPr>
              <a:t>nước</a:t>
            </a:r>
            <a:r>
              <a:rPr lang="en-GB" altLang="ja-JP" sz="2400" dirty="0">
                <a:cs typeface="Arial" pitchFamily="34" charset="0"/>
              </a:rPr>
              <a:t> </a:t>
            </a:r>
            <a:r>
              <a:rPr lang="en-GB" altLang="ja-JP" sz="2400" dirty="0" err="1">
                <a:cs typeface="Arial" pitchFamily="34" charset="0"/>
              </a:rPr>
              <a:t>tiểu</a:t>
            </a:r>
            <a:r>
              <a:rPr lang="en-GB" altLang="ja-JP" sz="2400" dirty="0">
                <a:cs typeface="Arial" pitchFamily="34" charset="0"/>
              </a:rPr>
              <a:t>, </a:t>
            </a:r>
            <a:r>
              <a:rPr lang="en-GB" altLang="ja-JP" sz="2400" dirty="0" err="1">
                <a:cs typeface="Arial" pitchFamily="34" charset="0"/>
              </a:rPr>
              <a:t>máu</a:t>
            </a:r>
            <a:r>
              <a:rPr lang="en-GB" altLang="ja-JP" sz="2400" dirty="0">
                <a:cs typeface="Arial" pitchFamily="34" charset="0"/>
              </a:rPr>
              <a:t> </a:t>
            </a:r>
            <a:r>
              <a:rPr lang="en-GB" altLang="ja-JP" sz="2400" dirty="0" err="1">
                <a:cs typeface="Arial" pitchFamily="34" charset="0"/>
              </a:rPr>
              <a:t>toàn</a:t>
            </a:r>
            <a:r>
              <a:rPr lang="en-GB" altLang="ja-JP" sz="2400" dirty="0">
                <a:cs typeface="Arial" pitchFamily="34" charset="0"/>
              </a:rPr>
              <a:t> </a:t>
            </a:r>
            <a:r>
              <a:rPr lang="en-GB" altLang="ja-JP" sz="2400" dirty="0" err="1">
                <a:cs typeface="Arial" pitchFamily="34" charset="0"/>
              </a:rPr>
              <a:t>phần</a:t>
            </a:r>
            <a:r>
              <a:rPr lang="en-GB" altLang="ja-JP" sz="2400" dirty="0">
                <a:cs typeface="Arial" pitchFamily="34" charset="0"/>
              </a:rPr>
              <a:t>…)</a:t>
            </a:r>
          </a:p>
          <a:p>
            <a:pPr marL="109728" indent="0" eaLnBrk="1" fontAlgn="auto" hangingPunct="1">
              <a:spcBef>
                <a:spcPts val="0"/>
              </a:spcBef>
              <a:spcAft>
                <a:spcPts val="0"/>
              </a:spcAft>
              <a:buFont typeface="Wingdings 3"/>
              <a:buNone/>
              <a:defRPr/>
            </a:pPr>
            <a:r>
              <a:rPr lang="en-GB" altLang="ja-JP" sz="2400" b="1" dirty="0" err="1">
                <a:cs typeface="Arial" pitchFamily="34" charset="0"/>
              </a:rPr>
              <a:t>Hoặc</a:t>
            </a:r>
            <a:r>
              <a:rPr lang="en-GB" altLang="ja-JP" sz="2400" dirty="0">
                <a:cs typeface="Arial" pitchFamily="34" charset="0"/>
              </a:rPr>
              <a:t> </a:t>
            </a:r>
          </a:p>
          <a:p>
            <a:pPr marL="365760" indent="-256032" eaLnBrk="1" fontAlgn="auto" hangingPunct="1">
              <a:spcBef>
                <a:spcPts val="0"/>
              </a:spcBef>
              <a:spcAft>
                <a:spcPts val="0"/>
              </a:spcAft>
              <a:buFont typeface="Wingdings 3"/>
              <a:buChar char=""/>
              <a:defRPr/>
            </a:pP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thể</a:t>
            </a:r>
            <a:r>
              <a:rPr lang="en-GB" altLang="ja-JP" sz="2400" dirty="0">
                <a:cs typeface="Arial" pitchFamily="34" charset="0"/>
              </a:rPr>
              <a:t> </a:t>
            </a:r>
            <a:r>
              <a:rPr lang="en-GB" altLang="ja-JP" sz="2400" dirty="0" err="1">
                <a:cs typeface="Arial" pitchFamily="34" charset="0"/>
              </a:rPr>
              <a:t>IgM</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Zika</a:t>
            </a:r>
            <a:r>
              <a:rPr lang="en-GB" altLang="ja-JP" sz="2400" dirty="0">
                <a:cs typeface="Arial" pitchFamily="34" charset="0"/>
              </a:rPr>
              <a:t> </a:t>
            </a:r>
            <a:r>
              <a:rPr lang="en-GB" altLang="ja-JP" sz="2400" dirty="0" err="1">
                <a:cs typeface="Arial" pitchFamily="34" charset="0"/>
              </a:rPr>
              <a:t>dương</a:t>
            </a:r>
            <a:r>
              <a:rPr lang="en-GB" altLang="ja-JP" sz="2400" dirty="0">
                <a:cs typeface="Arial" pitchFamily="34" charset="0"/>
              </a:rPr>
              <a:t> </a:t>
            </a:r>
            <a:r>
              <a:rPr lang="en-GB" altLang="ja-JP" sz="2400" dirty="0" err="1">
                <a:cs typeface="Arial" pitchFamily="34" charset="0"/>
              </a:rPr>
              <a:t>tính</a:t>
            </a:r>
            <a:r>
              <a:rPr lang="en-GB" altLang="ja-JP" sz="2400" dirty="0">
                <a:cs typeface="Arial" pitchFamily="34" charset="0"/>
              </a:rPr>
              <a:t> </a:t>
            </a:r>
            <a:r>
              <a:rPr lang="en-GB" altLang="ja-JP" sz="2400" dirty="0" err="1">
                <a:cs typeface="Arial" pitchFamily="34" charset="0"/>
              </a:rPr>
              <a:t>với</a:t>
            </a:r>
            <a:r>
              <a:rPr lang="en-GB" altLang="ja-JP" sz="2400" dirty="0">
                <a:cs typeface="Arial" pitchFamily="34" charset="0"/>
              </a:rPr>
              <a:t> </a:t>
            </a:r>
            <a:r>
              <a:rPr lang="en-GB" altLang="ja-JP" sz="2400" dirty="0" err="1">
                <a:cs typeface="Arial" pitchFamily="34" charset="0"/>
              </a:rPr>
              <a:t>nồng</a:t>
            </a:r>
            <a:r>
              <a:rPr lang="en-GB" altLang="ja-JP" sz="2400" dirty="0">
                <a:cs typeface="Arial" pitchFamily="34" charset="0"/>
              </a:rPr>
              <a:t> </a:t>
            </a:r>
            <a:r>
              <a:rPr lang="en-GB" altLang="ja-JP" sz="2400" dirty="0" err="1">
                <a:cs typeface="Arial" pitchFamily="34" charset="0"/>
              </a:rPr>
              <a:t>độ</a:t>
            </a:r>
            <a:r>
              <a:rPr lang="en-GB" altLang="ja-JP" sz="2400" dirty="0">
                <a:cs typeface="Arial" pitchFamily="34" charset="0"/>
              </a:rPr>
              <a:t> </a:t>
            </a:r>
            <a:r>
              <a:rPr lang="en-GB" altLang="ja-JP" sz="2400" dirty="0" err="1">
                <a:cs typeface="Arial" pitchFamily="34" charset="0"/>
              </a:rPr>
              <a:t>trên</a:t>
            </a:r>
            <a:r>
              <a:rPr lang="en-GB" altLang="ja-JP" sz="2400" dirty="0">
                <a:cs typeface="Arial" pitchFamily="34" charset="0"/>
              </a:rPr>
              <a:t> 20; </a:t>
            </a:r>
            <a:r>
              <a:rPr lang="en-GB" altLang="ja-JP" sz="2400" dirty="0" err="1">
                <a:cs typeface="Arial" pitchFamily="34" charset="0"/>
              </a:rPr>
              <a:t>và</a:t>
            </a:r>
            <a:r>
              <a:rPr lang="en-GB" altLang="ja-JP" sz="2400" dirty="0">
                <a:cs typeface="Arial" pitchFamily="34" charset="0"/>
              </a:rPr>
              <a:t> </a:t>
            </a:r>
            <a:r>
              <a:rPr lang="en-GB" altLang="ja-JP" sz="2400" dirty="0" err="1">
                <a:cs typeface="Arial" pitchFamily="34" charset="0"/>
              </a:rPr>
              <a:t>tỷ</a:t>
            </a:r>
            <a:r>
              <a:rPr lang="en-GB" altLang="ja-JP" sz="2400" dirty="0">
                <a:cs typeface="Arial" pitchFamily="34" charset="0"/>
              </a:rPr>
              <a:t> </a:t>
            </a:r>
            <a:r>
              <a:rPr lang="en-GB" altLang="ja-JP" sz="2400" dirty="0" err="1">
                <a:cs typeface="Arial" pitchFamily="34" charset="0"/>
              </a:rPr>
              <a:t>lệ</a:t>
            </a:r>
            <a:r>
              <a:rPr lang="en-GB" altLang="ja-JP" sz="2400" dirty="0">
                <a:cs typeface="Arial" pitchFamily="34" charset="0"/>
              </a:rPr>
              <a:t> </a:t>
            </a:r>
            <a:r>
              <a:rPr lang="en-GB" altLang="ja-JP" sz="2400" dirty="0" err="1">
                <a:cs typeface="Arial" pitchFamily="34" charset="0"/>
              </a:rPr>
              <a:t>giữa</a:t>
            </a:r>
            <a:r>
              <a:rPr lang="en-GB" altLang="ja-JP" sz="2400" dirty="0">
                <a:cs typeface="Arial" pitchFamily="34" charset="0"/>
              </a:rPr>
              <a:t> </a:t>
            </a:r>
            <a:r>
              <a:rPr lang="en-GB" altLang="ja-JP" sz="2400" dirty="0" err="1">
                <a:cs typeface="Arial" pitchFamily="34" charset="0"/>
              </a:rPr>
              <a:t>nồng</a:t>
            </a:r>
            <a:r>
              <a:rPr lang="en-GB" altLang="ja-JP" sz="2400" dirty="0">
                <a:cs typeface="Arial" pitchFamily="34" charset="0"/>
              </a:rPr>
              <a:t> </a:t>
            </a:r>
            <a:r>
              <a:rPr lang="en-GB" altLang="ja-JP" sz="2400" dirty="0" err="1">
                <a:cs typeface="Arial" pitchFamily="34" charset="0"/>
              </a:rPr>
              <a:t>độ</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thể</a:t>
            </a:r>
            <a:r>
              <a:rPr lang="en-GB" altLang="ja-JP" sz="2400" dirty="0">
                <a:cs typeface="Arial" pitchFamily="34" charset="0"/>
              </a:rPr>
              <a:t> </a:t>
            </a:r>
            <a:r>
              <a:rPr lang="en-GB" altLang="ja-JP" sz="2400" dirty="0" err="1">
                <a:cs typeface="Arial" pitchFamily="34" charset="0"/>
              </a:rPr>
              <a:t>IgM</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Zika</a:t>
            </a:r>
            <a:r>
              <a:rPr lang="en-GB" altLang="ja-JP" sz="2400" dirty="0">
                <a:cs typeface="Arial" pitchFamily="34" charset="0"/>
              </a:rPr>
              <a:t> </a:t>
            </a:r>
            <a:r>
              <a:rPr lang="en-GB" altLang="ja-JP" sz="2400" dirty="0" err="1">
                <a:cs typeface="Arial" pitchFamily="34" charset="0"/>
              </a:rPr>
              <a:t>với</a:t>
            </a:r>
            <a:r>
              <a:rPr lang="en-GB" altLang="ja-JP" sz="2400" dirty="0">
                <a:cs typeface="Arial" pitchFamily="34" charset="0"/>
              </a:rPr>
              <a:t> </a:t>
            </a:r>
            <a:r>
              <a:rPr lang="en-GB" altLang="ja-JP" sz="2400" dirty="0" err="1">
                <a:cs typeface="Arial" pitchFamily="34" charset="0"/>
              </a:rPr>
              <a:t>nồng</a:t>
            </a:r>
            <a:r>
              <a:rPr lang="en-GB" altLang="ja-JP" sz="2400" dirty="0">
                <a:cs typeface="Arial" pitchFamily="34" charset="0"/>
              </a:rPr>
              <a:t> </a:t>
            </a:r>
            <a:r>
              <a:rPr lang="en-GB" altLang="ja-JP" sz="2400" dirty="0" err="1">
                <a:cs typeface="Arial" pitchFamily="34" charset="0"/>
              </a:rPr>
              <a:t>độ</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thể</a:t>
            </a:r>
            <a:r>
              <a:rPr lang="en-GB" altLang="ja-JP" sz="2400" dirty="0">
                <a:cs typeface="Arial" pitchFamily="34" charset="0"/>
              </a:rPr>
              <a:t> </a:t>
            </a:r>
            <a:r>
              <a:rPr lang="en-GB" altLang="ja-JP" sz="2400" dirty="0" err="1">
                <a:cs typeface="Arial" pitchFamily="34" charset="0"/>
              </a:rPr>
              <a:t>IgM</a:t>
            </a:r>
            <a:r>
              <a:rPr lang="en-GB" altLang="ja-JP" sz="2400" dirty="0">
                <a:cs typeface="Arial" pitchFamily="34" charset="0"/>
              </a:rPr>
              <a:t> </a:t>
            </a:r>
            <a:r>
              <a:rPr lang="en-GB" altLang="ja-JP" sz="2400" dirty="0" err="1">
                <a:cs typeface="Arial" pitchFamily="34" charset="0"/>
              </a:rPr>
              <a:t>kháng</a:t>
            </a:r>
            <a:r>
              <a:rPr lang="en-GB" altLang="ja-JP" sz="2400" dirty="0">
                <a:cs typeface="Arial" pitchFamily="34" charset="0"/>
              </a:rPr>
              <a:t> </a:t>
            </a:r>
            <a:r>
              <a:rPr lang="en-GB" altLang="ja-JP" sz="2400" dirty="0" err="1">
                <a:cs typeface="Arial" pitchFamily="34" charset="0"/>
              </a:rPr>
              <a:t>các</a:t>
            </a:r>
            <a:r>
              <a:rPr lang="en-GB" altLang="ja-JP" sz="2400" dirty="0">
                <a:cs typeface="Arial" pitchFamily="34" charset="0"/>
              </a:rPr>
              <a:t> vi </a:t>
            </a:r>
            <a:r>
              <a:rPr lang="en-GB" altLang="ja-JP" sz="2400" dirty="0" err="1">
                <a:cs typeface="Arial" pitchFamily="34" charset="0"/>
              </a:rPr>
              <a:t>rút</a:t>
            </a:r>
            <a:r>
              <a:rPr lang="en-GB" altLang="ja-JP" sz="2400" dirty="0">
                <a:cs typeface="Arial" pitchFamily="34" charset="0"/>
              </a:rPr>
              <a:t> </a:t>
            </a:r>
            <a:r>
              <a:rPr lang="en-GB" altLang="ja-JP" sz="2400" dirty="0" err="1">
                <a:cs typeface="Arial" pitchFamily="34" charset="0"/>
              </a:rPr>
              <a:t>Flavivirus</a:t>
            </a:r>
            <a:r>
              <a:rPr lang="en-GB" altLang="ja-JP" sz="2400" dirty="0">
                <a:cs typeface="Arial" pitchFamily="34" charset="0"/>
              </a:rPr>
              <a:t> </a:t>
            </a:r>
            <a:r>
              <a:rPr lang="en-GB" altLang="ja-JP" sz="2400" dirty="0" err="1">
                <a:cs typeface="Arial" pitchFamily="34" charset="0"/>
              </a:rPr>
              <a:t>khác</a:t>
            </a:r>
            <a:r>
              <a:rPr lang="en-GB" altLang="ja-JP" sz="2400" dirty="0">
                <a:cs typeface="Arial" pitchFamily="34" charset="0"/>
              </a:rPr>
              <a:t> </a:t>
            </a:r>
            <a:r>
              <a:rPr lang="en-GB" altLang="ja-JP" sz="2400" dirty="0" err="1">
                <a:cs typeface="Arial" pitchFamily="34" charset="0"/>
              </a:rPr>
              <a:t>lớn</a:t>
            </a:r>
            <a:r>
              <a:rPr lang="en-GB" altLang="ja-JP" sz="2400" dirty="0">
                <a:cs typeface="Arial" pitchFamily="34" charset="0"/>
              </a:rPr>
              <a:t> </a:t>
            </a:r>
            <a:r>
              <a:rPr lang="en-GB" altLang="ja-JP" sz="2400" dirty="0" err="1">
                <a:cs typeface="Arial" pitchFamily="34" charset="0"/>
              </a:rPr>
              <a:t>hơn</a:t>
            </a:r>
            <a:r>
              <a:rPr lang="en-GB" altLang="ja-JP" sz="2400" dirty="0">
                <a:cs typeface="Arial" pitchFamily="34" charset="0"/>
              </a:rPr>
              <a:t> 4; </a:t>
            </a:r>
            <a:r>
              <a:rPr lang="en-GB" altLang="ja-JP" sz="2400" dirty="0" err="1">
                <a:cs typeface="Arial" pitchFamily="34" charset="0"/>
              </a:rPr>
              <a:t>và</a:t>
            </a:r>
            <a:r>
              <a:rPr lang="en-GB" altLang="ja-JP" sz="2400" dirty="0">
                <a:cs typeface="Arial" pitchFamily="34" charset="0"/>
              </a:rPr>
              <a:t> </a:t>
            </a:r>
            <a:r>
              <a:rPr lang="en-GB" altLang="ja-JP" sz="2400" dirty="0" err="1">
                <a:cs typeface="Arial" pitchFamily="34" charset="0"/>
              </a:rPr>
              <a:t>loại</a:t>
            </a:r>
            <a:r>
              <a:rPr lang="en-GB" altLang="ja-JP" sz="2400" dirty="0">
                <a:cs typeface="Arial" pitchFamily="34" charset="0"/>
              </a:rPr>
              <a:t> </a:t>
            </a:r>
            <a:r>
              <a:rPr lang="en-GB" altLang="ja-JP" sz="2400" dirty="0" err="1">
                <a:cs typeface="Arial" pitchFamily="34" charset="0"/>
              </a:rPr>
              <a:t>trừ</a:t>
            </a:r>
            <a:r>
              <a:rPr lang="en-GB" altLang="ja-JP" sz="2400" dirty="0">
                <a:cs typeface="Arial" pitchFamily="34" charset="0"/>
              </a:rPr>
              <a:t> </a:t>
            </a:r>
            <a:r>
              <a:rPr lang="en-GB" altLang="ja-JP" sz="2400" dirty="0" err="1">
                <a:cs typeface="Arial" pitchFamily="34" charset="0"/>
              </a:rPr>
              <a:t>nhiễm</a:t>
            </a:r>
            <a:r>
              <a:rPr lang="en-GB" altLang="ja-JP" sz="2400" dirty="0">
                <a:cs typeface="Arial" pitchFamily="34" charset="0"/>
              </a:rPr>
              <a:t> </a:t>
            </a:r>
            <a:r>
              <a:rPr lang="en-GB" altLang="ja-JP" sz="2400" dirty="0" err="1">
                <a:cs typeface="Arial" pitchFamily="34" charset="0"/>
              </a:rPr>
              <a:t>các</a:t>
            </a:r>
            <a:r>
              <a:rPr lang="en-GB" altLang="ja-JP" sz="2400" dirty="0">
                <a:cs typeface="Arial" pitchFamily="34" charset="0"/>
              </a:rPr>
              <a:t> </a:t>
            </a:r>
            <a:r>
              <a:rPr lang="en-GB" altLang="ja-JP" sz="2400" dirty="0" err="1">
                <a:cs typeface="Arial" pitchFamily="34" charset="0"/>
              </a:rPr>
              <a:t>Flavivirus</a:t>
            </a:r>
            <a:r>
              <a:rPr lang="en-GB" altLang="ja-JP" sz="2400" dirty="0">
                <a:cs typeface="Arial" pitchFamily="34" charset="0"/>
              </a:rPr>
              <a:t> </a:t>
            </a:r>
            <a:r>
              <a:rPr lang="en-GB" altLang="ja-JP" sz="2400" dirty="0" err="1">
                <a:cs typeface="Arial" pitchFamily="34" charset="0"/>
              </a:rPr>
              <a:t>khác</a:t>
            </a:r>
            <a:r>
              <a:rPr lang="en-GB" altLang="ja-JP" sz="2400" dirty="0">
                <a:cs typeface="Arial" pitchFamily="34" charset="0"/>
              </a:rPr>
              <a:t>.</a:t>
            </a:r>
            <a:endParaRPr lang="ja-JP" altLang="en-US" sz="2400" dirty="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5506"/>
            <a:ext cx="9144000" cy="838200"/>
          </a:xfrm>
          <a:noFill/>
          <a:ln>
            <a:noFill/>
          </a:ln>
        </p:spPr>
        <p:style>
          <a:lnRef idx="2">
            <a:schemeClr val="accent5"/>
          </a:lnRef>
          <a:fillRef idx="1">
            <a:schemeClr val="lt1"/>
          </a:fillRef>
          <a:effectRef idx="0">
            <a:schemeClr val="accent5"/>
          </a:effectRef>
          <a:fontRef idx="minor">
            <a:schemeClr val="dk1"/>
          </a:fontRef>
        </p:style>
        <p:txBody>
          <a:bodyPr>
            <a:normAutofit/>
          </a:bodyPr>
          <a:lstStyle/>
          <a:p>
            <a:r>
              <a:rPr lang="en-US" sz="4000" b="1" dirty="0" err="1">
                <a:solidFill>
                  <a:srgbClr val="800000"/>
                </a:solidFill>
                <a:cs typeface="Arial" pitchFamily="34" charset="0"/>
              </a:rPr>
              <a:t>Chỉ</a:t>
            </a:r>
            <a:r>
              <a:rPr lang="en-US" sz="4000" b="1" dirty="0">
                <a:solidFill>
                  <a:srgbClr val="800000"/>
                </a:solidFill>
                <a:cs typeface="Arial" pitchFamily="34" charset="0"/>
              </a:rPr>
              <a:t> </a:t>
            </a:r>
            <a:r>
              <a:rPr lang="en-US" sz="4000" b="1" dirty="0" err="1">
                <a:solidFill>
                  <a:srgbClr val="800000"/>
                </a:solidFill>
                <a:cs typeface="Arial" pitchFamily="34" charset="0"/>
              </a:rPr>
              <a:t>định</a:t>
            </a:r>
            <a:r>
              <a:rPr lang="en-US" sz="4000" b="1" dirty="0">
                <a:solidFill>
                  <a:srgbClr val="800000"/>
                </a:solidFill>
                <a:cs typeface="Arial" pitchFamily="34" charset="0"/>
              </a:rPr>
              <a:t> XN</a:t>
            </a:r>
          </a:p>
        </p:txBody>
      </p:sp>
      <p:sp>
        <p:nvSpPr>
          <p:cNvPr id="3" name="Content Placeholder 2"/>
          <p:cNvSpPr>
            <a:spLocks noGrp="1"/>
          </p:cNvSpPr>
          <p:nvPr>
            <p:ph idx="1"/>
          </p:nvPr>
        </p:nvSpPr>
        <p:spPr>
          <a:xfrm>
            <a:off x="304800" y="1371600"/>
            <a:ext cx="8534400" cy="5029200"/>
          </a:xfrm>
        </p:spPr>
        <p:txBody>
          <a:bodyPr/>
          <a:lstStyle/>
          <a:p>
            <a:r>
              <a:rPr lang="en-US" b="1" dirty="0" err="1">
                <a:cs typeface="Arial" pitchFamily="34" charset="0"/>
              </a:rPr>
              <a:t>Đối</a:t>
            </a:r>
            <a:r>
              <a:rPr lang="en-US" b="1" dirty="0">
                <a:cs typeface="Arial" pitchFamily="34" charset="0"/>
              </a:rPr>
              <a:t> </a:t>
            </a:r>
            <a:r>
              <a:rPr lang="en-US" b="1" dirty="0" err="1">
                <a:cs typeface="Arial" pitchFamily="34" charset="0"/>
              </a:rPr>
              <a:t>với</a:t>
            </a:r>
            <a:r>
              <a:rPr lang="en-US" b="1" dirty="0">
                <a:cs typeface="Arial" pitchFamily="34" charset="0"/>
              </a:rPr>
              <a:t> </a:t>
            </a:r>
            <a:r>
              <a:rPr lang="en-US" b="1" dirty="0" err="1">
                <a:cs typeface="Arial" pitchFamily="34" charset="0"/>
              </a:rPr>
              <a:t>phu</a:t>
            </a:r>
            <a:r>
              <a:rPr lang="en-US" b="1" dirty="0">
                <a:cs typeface="Arial" pitchFamily="34" charset="0"/>
              </a:rPr>
              <a:t>̣ </a:t>
            </a:r>
            <a:r>
              <a:rPr lang="en-US" b="1" dirty="0" err="1">
                <a:cs typeface="Arial" pitchFamily="34" charset="0"/>
              </a:rPr>
              <a:t>nư</a:t>
            </a:r>
            <a:r>
              <a:rPr lang="en-US" b="1" dirty="0">
                <a:cs typeface="Arial" pitchFamily="34" charset="0"/>
              </a:rPr>
              <a:t>̃ </a:t>
            </a:r>
            <a:r>
              <a:rPr lang="en-US" b="1" dirty="0" err="1">
                <a:cs typeface="Arial" pitchFamily="34" charset="0"/>
              </a:rPr>
              <a:t>mang</a:t>
            </a:r>
            <a:r>
              <a:rPr lang="en-US" b="1" dirty="0">
                <a:cs typeface="Arial" pitchFamily="34" charset="0"/>
              </a:rPr>
              <a:t> </a:t>
            </a:r>
            <a:r>
              <a:rPr lang="en-US" b="1" dirty="0" err="1">
                <a:cs typeface="Arial" pitchFamily="34" charset="0"/>
              </a:rPr>
              <a:t>thai</a:t>
            </a:r>
            <a:r>
              <a:rPr lang="en-US" b="1" dirty="0">
                <a:cs typeface="Arial" pitchFamily="34" charset="0"/>
              </a:rPr>
              <a:t> </a:t>
            </a:r>
          </a:p>
          <a:p>
            <a:pPr lvl="1"/>
            <a:r>
              <a:rPr lang="en-US" dirty="0" err="1">
                <a:cs typeface="Arial" pitchFamily="34" charset="0"/>
              </a:rPr>
              <a:t>Có</a:t>
            </a:r>
            <a:r>
              <a:rPr lang="en-US" dirty="0">
                <a:cs typeface="Arial" pitchFamily="34" charset="0"/>
              </a:rPr>
              <a:t> </a:t>
            </a:r>
            <a:r>
              <a:rPr lang="en-US" dirty="0" err="1">
                <a:cs typeface="Arial" pitchFamily="34" charset="0"/>
              </a:rPr>
              <a:t>biểu</a:t>
            </a:r>
            <a:r>
              <a:rPr lang="en-US" dirty="0">
                <a:cs typeface="Arial" pitchFamily="34" charset="0"/>
              </a:rPr>
              <a:t> </a:t>
            </a:r>
            <a:r>
              <a:rPr lang="en-US" dirty="0" err="1">
                <a:cs typeface="Arial" pitchFamily="34" charset="0"/>
              </a:rPr>
              <a:t>hiện</a:t>
            </a:r>
            <a:r>
              <a:rPr lang="en-US" dirty="0">
                <a:cs typeface="Arial" pitchFamily="34" charset="0"/>
              </a:rPr>
              <a:t> </a:t>
            </a:r>
            <a:r>
              <a:rPr lang="en-US" dirty="0" err="1">
                <a:cs typeface="Arial" pitchFamily="34" charset="0"/>
              </a:rPr>
              <a:t>triệu</a:t>
            </a:r>
            <a:r>
              <a:rPr lang="en-US" dirty="0">
                <a:cs typeface="Arial" pitchFamily="34" charset="0"/>
              </a:rPr>
              <a:t> </a:t>
            </a:r>
            <a:r>
              <a:rPr lang="en-US" dirty="0" err="1">
                <a:cs typeface="Arial" pitchFamily="34" charset="0"/>
              </a:rPr>
              <a:t>chứng</a:t>
            </a:r>
            <a:r>
              <a:rPr lang="en-US" dirty="0">
                <a:cs typeface="Arial" pitchFamily="34" charset="0"/>
              </a:rPr>
              <a:t> </a:t>
            </a:r>
            <a:r>
              <a:rPr lang="en-US" dirty="0" err="1">
                <a:cs typeface="Arial" pitchFamily="34" charset="0"/>
              </a:rPr>
              <a:t>lâm</a:t>
            </a:r>
            <a:r>
              <a:rPr lang="en-US" dirty="0">
                <a:cs typeface="Arial" pitchFamily="34" charset="0"/>
              </a:rPr>
              <a:t> </a:t>
            </a:r>
            <a:r>
              <a:rPr lang="en-US" dirty="0" err="1">
                <a:cs typeface="Arial" pitchFamily="34" charset="0"/>
              </a:rPr>
              <a:t>sàng</a:t>
            </a:r>
            <a:r>
              <a:rPr lang="en-US" dirty="0">
                <a:cs typeface="Arial" pitchFamily="34" charset="0"/>
              </a:rPr>
              <a:t> </a:t>
            </a:r>
            <a:r>
              <a:rPr lang="en-US" dirty="0" err="1">
                <a:cs typeface="Arial" pitchFamily="34" charset="0"/>
              </a:rPr>
              <a:t>nghi</a:t>
            </a:r>
            <a:r>
              <a:rPr lang="en-US" dirty="0">
                <a:cs typeface="Arial" pitchFamily="34" charset="0"/>
              </a:rPr>
              <a:t> </a:t>
            </a:r>
            <a:r>
              <a:rPr lang="en-US" dirty="0" err="1">
                <a:cs typeface="Arial" pitchFamily="34" charset="0"/>
              </a:rPr>
              <a:t>ngờ</a:t>
            </a:r>
            <a:r>
              <a:rPr lang="en-US" dirty="0">
                <a:cs typeface="Arial" pitchFamily="34" charset="0"/>
              </a:rPr>
              <a:t> </a:t>
            </a:r>
            <a:r>
              <a:rPr lang="en-US" dirty="0" err="1">
                <a:cs typeface="Arial" pitchFamily="34" charset="0"/>
              </a:rPr>
              <a:t>nhiễm</a:t>
            </a:r>
            <a:r>
              <a:rPr lang="en-US" dirty="0">
                <a:cs typeface="Arial" pitchFamily="34" charset="0"/>
              </a:rPr>
              <a:t> ZIKV </a:t>
            </a:r>
            <a:r>
              <a:rPr lang="en-US" dirty="0" err="1">
                <a:cs typeface="Arial" pitchFamily="34" charset="0"/>
              </a:rPr>
              <a:t>trong</a:t>
            </a:r>
            <a:r>
              <a:rPr lang="en-US" dirty="0">
                <a:cs typeface="Arial" pitchFamily="34" charset="0"/>
              </a:rPr>
              <a:t> </a:t>
            </a:r>
            <a:r>
              <a:rPr lang="en-US" dirty="0" err="1">
                <a:cs typeface="Arial" pitchFamily="34" charset="0"/>
              </a:rPr>
              <a:t>thời</a:t>
            </a:r>
            <a:r>
              <a:rPr lang="en-US" dirty="0">
                <a:cs typeface="Arial" pitchFamily="34" charset="0"/>
              </a:rPr>
              <a:t> </a:t>
            </a:r>
            <a:r>
              <a:rPr lang="en-US" dirty="0" err="1">
                <a:cs typeface="Arial" pitchFamily="34" charset="0"/>
              </a:rPr>
              <a:t>kỳ</a:t>
            </a:r>
            <a:r>
              <a:rPr lang="en-US" dirty="0">
                <a:cs typeface="Arial" pitchFamily="34" charset="0"/>
              </a:rPr>
              <a:t> </a:t>
            </a:r>
            <a:r>
              <a:rPr lang="en-US" dirty="0" err="1">
                <a:cs typeface="Arial" pitchFamily="34" charset="0"/>
              </a:rPr>
              <a:t>mang</a:t>
            </a:r>
            <a:r>
              <a:rPr lang="en-US" dirty="0">
                <a:cs typeface="Arial" pitchFamily="34" charset="0"/>
              </a:rPr>
              <a:t> </a:t>
            </a:r>
            <a:r>
              <a:rPr lang="en-US" dirty="0" err="1">
                <a:cs typeface="Arial" pitchFamily="34" charset="0"/>
              </a:rPr>
              <a:t>thai</a:t>
            </a:r>
            <a:endParaRPr lang="en-US" dirty="0">
              <a:cs typeface="Arial" pitchFamily="34" charset="0"/>
            </a:endParaRPr>
          </a:p>
          <a:p>
            <a:pPr lvl="1"/>
            <a:r>
              <a:rPr lang="en-US" dirty="0" err="1">
                <a:cs typeface="Arial" pitchFamily="34" charset="0"/>
              </a:rPr>
              <a:t>Kết</a:t>
            </a:r>
            <a:r>
              <a:rPr lang="en-US" dirty="0">
                <a:cs typeface="Arial" pitchFamily="34" charset="0"/>
              </a:rPr>
              <a:t> </a:t>
            </a:r>
            <a:r>
              <a:rPr lang="en-US" dirty="0" err="1">
                <a:cs typeface="Arial" pitchFamily="34" charset="0"/>
              </a:rPr>
              <a:t>quả</a:t>
            </a:r>
            <a:r>
              <a:rPr lang="en-US" dirty="0">
                <a:cs typeface="Arial" pitchFamily="34" charset="0"/>
              </a:rPr>
              <a:t> </a:t>
            </a:r>
            <a:r>
              <a:rPr lang="en-US" dirty="0" err="1">
                <a:cs typeface="Arial" pitchFamily="34" charset="0"/>
              </a:rPr>
              <a:t>siêu</a:t>
            </a:r>
            <a:r>
              <a:rPr lang="en-US" dirty="0">
                <a:cs typeface="Arial" pitchFamily="34" charset="0"/>
              </a:rPr>
              <a:t> </a:t>
            </a:r>
            <a:r>
              <a:rPr lang="en-US" dirty="0" err="1">
                <a:cs typeface="Arial" pitchFamily="34" charset="0"/>
              </a:rPr>
              <a:t>âm</a:t>
            </a:r>
            <a:r>
              <a:rPr lang="en-US" dirty="0">
                <a:cs typeface="Arial" pitchFamily="34" charset="0"/>
              </a:rPr>
              <a:t> </a:t>
            </a:r>
            <a:r>
              <a:rPr lang="en-US" dirty="0" err="1">
                <a:cs typeface="Arial" pitchFamily="34" charset="0"/>
              </a:rPr>
              <a:t>thai</a:t>
            </a:r>
            <a:r>
              <a:rPr lang="en-US" dirty="0">
                <a:cs typeface="Arial" pitchFamily="34" charset="0"/>
              </a:rPr>
              <a:t> </a:t>
            </a:r>
            <a:r>
              <a:rPr lang="en-US" dirty="0" err="1">
                <a:cs typeface="Arial" pitchFamily="34" charset="0"/>
              </a:rPr>
              <a:t>nhi</a:t>
            </a:r>
            <a:r>
              <a:rPr lang="en-US" dirty="0">
                <a:cs typeface="Arial" pitchFamily="34" charset="0"/>
              </a:rPr>
              <a:t> </a:t>
            </a:r>
            <a:r>
              <a:rPr lang="en-US" dirty="0" err="1">
                <a:cs typeface="Arial" pitchFamily="34" charset="0"/>
              </a:rPr>
              <a:t>phát</a:t>
            </a:r>
            <a:r>
              <a:rPr lang="en-US" dirty="0">
                <a:cs typeface="Arial" pitchFamily="34" charset="0"/>
              </a:rPr>
              <a:t> </a:t>
            </a:r>
            <a:r>
              <a:rPr lang="en-US" dirty="0" err="1">
                <a:cs typeface="Arial" pitchFamily="34" charset="0"/>
              </a:rPr>
              <a:t>hiện</a:t>
            </a:r>
            <a:r>
              <a:rPr lang="en-US" dirty="0">
                <a:cs typeface="Arial" pitchFamily="34" charset="0"/>
              </a:rPr>
              <a:t> </a:t>
            </a:r>
            <a:r>
              <a:rPr lang="en-US" dirty="0" err="1">
                <a:cs typeface="Arial" pitchFamily="34" charset="0"/>
              </a:rPr>
              <a:t>đầu</a:t>
            </a:r>
            <a:r>
              <a:rPr lang="en-US" dirty="0">
                <a:cs typeface="Arial" pitchFamily="34" charset="0"/>
              </a:rPr>
              <a:t> </a:t>
            </a:r>
            <a:r>
              <a:rPr lang="en-US" dirty="0" err="1">
                <a:cs typeface="Arial" pitchFamily="34" charset="0"/>
              </a:rPr>
              <a:t>nhỏ</a:t>
            </a:r>
            <a:r>
              <a:rPr lang="en-US" dirty="0">
                <a:cs typeface="Arial" pitchFamily="34" charset="0"/>
              </a:rPr>
              <a:t> </a:t>
            </a:r>
            <a:r>
              <a:rPr lang="en-US" dirty="0" err="1">
                <a:cs typeface="Arial" pitchFamily="34" charset="0"/>
              </a:rPr>
              <a:t>va</a:t>
            </a:r>
            <a:r>
              <a:rPr lang="en-US" dirty="0">
                <a:cs typeface="Arial" pitchFamily="34" charset="0"/>
              </a:rPr>
              <a:t>̀ </a:t>
            </a:r>
            <a:r>
              <a:rPr lang="en-US" dirty="0" err="1">
                <a:cs typeface="Arial" pitchFamily="34" charset="0"/>
              </a:rPr>
              <a:t>đa</a:t>
            </a:r>
            <a:r>
              <a:rPr lang="en-US" dirty="0">
                <a:cs typeface="Arial" pitchFamily="34" charset="0"/>
              </a:rPr>
              <a:t>̃ </a:t>
            </a:r>
            <a:r>
              <a:rPr lang="en-US" dirty="0" err="1">
                <a:cs typeface="Arial" pitchFamily="34" charset="0"/>
              </a:rPr>
              <a:t>loại</a:t>
            </a:r>
            <a:r>
              <a:rPr lang="en-US" dirty="0">
                <a:cs typeface="Arial" pitchFamily="34" charset="0"/>
              </a:rPr>
              <a:t> </a:t>
            </a:r>
            <a:r>
              <a:rPr lang="en-US" dirty="0" err="1">
                <a:cs typeface="Arial" pitchFamily="34" charset="0"/>
              </a:rPr>
              <a:t>trư</a:t>
            </a:r>
            <a:r>
              <a:rPr lang="en-US" dirty="0">
                <a:cs typeface="Arial" pitchFamily="34" charset="0"/>
              </a:rPr>
              <a:t>̀ </a:t>
            </a:r>
            <a:r>
              <a:rPr lang="en-US" dirty="0" err="1">
                <a:cs typeface="Arial" pitchFamily="34" charset="0"/>
              </a:rPr>
              <a:t>các</a:t>
            </a:r>
            <a:r>
              <a:rPr lang="en-US" dirty="0">
                <a:cs typeface="Arial" pitchFamily="34" charset="0"/>
              </a:rPr>
              <a:t> </a:t>
            </a:r>
            <a:r>
              <a:rPr lang="en-US" dirty="0" err="1">
                <a:cs typeface="Arial" pitchFamily="34" charset="0"/>
              </a:rPr>
              <a:t>căn</a:t>
            </a:r>
            <a:r>
              <a:rPr lang="en-US" dirty="0">
                <a:cs typeface="Arial" pitchFamily="34" charset="0"/>
              </a:rPr>
              <a:t> </a:t>
            </a:r>
            <a:r>
              <a:rPr lang="en-US" dirty="0" err="1">
                <a:cs typeface="Arial" pitchFamily="34" charset="0"/>
              </a:rPr>
              <a:t>nguyên</a:t>
            </a:r>
            <a:r>
              <a:rPr lang="en-US" dirty="0">
                <a:cs typeface="Arial" pitchFamily="34" charset="0"/>
              </a:rPr>
              <a:t> </a:t>
            </a:r>
            <a:r>
              <a:rPr lang="en-US" dirty="0" err="1">
                <a:cs typeface="Arial" pitchFamily="34" charset="0"/>
              </a:rPr>
              <a:t>khác</a:t>
            </a:r>
            <a:endParaRPr lang="en-US" dirty="0">
              <a:cs typeface="Arial" pitchFamily="34" charset="0"/>
            </a:endParaRPr>
          </a:p>
          <a:p>
            <a:pPr lvl="1"/>
            <a:r>
              <a:rPr lang="en-US" dirty="0" err="1">
                <a:cs typeface="Arial" pitchFamily="34" charset="0"/>
              </a:rPr>
              <a:t>Chồng</a:t>
            </a:r>
            <a:r>
              <a:rPr lang="en-US" dirty="0">
                <a:cs typeface="Arial" pitchFamily="34" charset="0"/>
              </a:rPr>
              <a:t>/</a:t>
            </a:r>
            <a:r>
              <a:rPr lang="en-US" dirty="0" err="1">
                <a:cs typeface="Arial" pitchFamily="34" charset="0"/>
              </a:rPr>
              <a:t>bạn</a:t>
            </a:r>
            <a:r>
              <a:rPr lang="en-US" dirty="0">
                <a:cs typeface="Arial" pitchFamily="34" charset="0"/>
              </a:rPr>
              <a:t> </a:t>
            </a:r>
            <a:r>
              <a:rPr lang="en-US" dirty="0" err="1">
                <a:cs typeface="Arial" pitchFamily="34" charset="0"/>
              </a:rPr>
              <a:t>tình</a:t>
            </a:r>
            <a:r>
              <a:rPr lang="en-US" dirty="0">
                <a:cs typeface="Arial" pitchFamily="34" charset="0"/>
              </a:rPr>
              <a:t> có KQ </a:t>
            </a:r>
            <a:r>
              <a:rPr lang="en-US" dirty="0" err="1">
                <a:cs typeface="Arial" pitchFamily="34" charset="0"/>
              </a:rPr>
              <a:t>xét</a:t>
            </a:r>
            <a:r>
              <a:rPr lang="en-US" dirty="0">
                <a:cs typeface="Arial" pitchFamily="34" charset="0"/>
              </a:rPr>
              <a:t> </a:t>
            </a:r>
            <a:r>
              <a:rPr lang="en-US" dirty="0" err="1">
                <a:cs typeface="Arial" pitchFamily="34" charset="0"/>
              </a:rPr>
              <a:t>nghiệm</a:t>
            </a:r>
            <a:r>
              <a:rPr lang="en-US" dirty="0">
                <a:cs typeface="Arial" pitchFamily="34" charset="0"/>
              </a:rPr>
              <a:t> Zika (+)</a:t>
            </a:r>
          </a:p>
        </p:txBody>
      </p:sp>
    </p:spTree>
    <p:extLst>
      <p:ext uri="{BB962C8B-B14F-4D97-AF65-F5344CB8AC3E}">
        <p14:creationId xmlns:p14="http://schemas.microsoft.com/office/powerpoint/2010/main" val="3801594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152400"/>
            <a:ext cx="9144000" cy="8382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4000" b="1" dirty="0" err="1">
                <a:solidFill>
                  <a:srgbClr val="800000"/>
                </a:solidFill>
                <a:cs typeface="Arial" pitchFamily="34" charset="0"/>
              </a:rPr>
              <a:t>Lấy</a:t>
            </a:r>
            <a:r>
              <a:rPr lang="en-US" sz="4000" b="1" dirty="0">
                <a:solidFill>
                  <a:srgbClr val="800000"/>
                </a:solidFill>
                <a:cs typeface="Arial" pitchFamily="34" charset="0"/>
              </a:rPr>
              <a:t> </a:t>
            </a:r>
            <a:r>
              <a:rPr lang="en-US" sz="4000" b="1" dirty="0" err="1">
                <a:solidFill>
                  <a:srgbClr val="800000"/>
                </a:solidFill>
                <a:cs typeface="Arial" pitchFamily="34" charset="0"/>
              </a:rPr>
              <a:t>mẫu</a:t>
            </a:r>
            <a:r>
              <a:rPr lang="en-US" sz="4000" b="1" dirty="0">
                <a:solidFill>
                  <a:srgbClr val="800000"/>
                </a:solidFill>
                <a:cs typeface="Arial" pitchFamily="34" charset="0"/>
              </a:rPr>
              <a:t> </a:t>
            </a:r>
            <a:r>
              <a:rPr lang="en-US" sz="4000" b="1" dirty="0" err="1">
                <a:solidFill>
                  <a:srgbClr val="800000"/>
                </a:solidFill>
                <a:cs typeface="Arial" pitchFamily="34" charset="0"/>
              </a:rPr>
              <a:t>bệnh</a:t>
            </a:r>
            <a:r>
              <a:rPr lang="en-US" sz="4000" b="1" dirty="0">
                <a:solidFill>
                  <a:srgbClr val="800000"/>
                </a:solidFill>
                <a:cs typeface="Arial" pitchFamily="34" charset="0"/>
              </a:rPr>
              <a:t> </a:t>
            </a:r>
            <a:r>
              <a:rPr lang="en-US" sz="4000" b="1" dirty="0" err="1">
                <a:solidFill>
                  <a:srgbClr val="800000"/>
                </a:solidFill>
                <a:cs typeface="Arial" pitchFamily="34" charset="0"/>
              </a:rPr>
              <a:t>phẩm</a:t>
            </a:r>
            <a:endParaRPr lang="en-US" sz="4000" b="1" dirty="0">
              <a:solidFill>
                <a:srgbClr val="8000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3740603"/>
              </p:ext>
            </p:extLst>
          </p:nvPr>
        </p:nvGraphicFramePr>
        <p:xfrm>
          <a:off x="0" y="1295397"/>
          <a:ext cx="9067800" cy="4058778"/>
        </p:xfrm>
        <a:graphic>
          <a:graphicData uri="http://schemas.openxmlformats.org/drawingml/2006/table">
            <a:tbl>
              <a:tblPr firstRow="1" bandRow="1">
                <a:tableStyleId>{46F890A9-2807-4EBB-B81D-B2AA78EC7F39}</a:tableStyleId>
              </a:tblPr>
              <a:tblGrid>
                <a:gridCol w="2100674">
                  <a:extLst>
                    <a:ext uri="{9D8B030D-6E8A-4147-A177-3AD203B41FA5}">
                      <a16:colId xmlns:a16="http://schemas.microsoft.com/office/drawing/2014/main" xmlns="" val="20000"/>
                    </a:ext>
                  </a:extLst>
                </a:gridCol>
                <a:gridCol w="2581392">
                  <a:extLst>
                    <a:ext uri="{9D8B030D-6E8A-4147-A177-3AD203B41FA5}">
                      <a16:colId xmlns:a16="http://schemas.microsoft.com/office/drawing/2014/main" xmlns="" val="20001"/>
                    </a:ext>
                  </a:extLst>
                </a:gridCol>
                <a:gridCol w="2192867">
                  <a:extLst>
                    <a:ext uri="{9D8B030D-6E8A-4147-A177-3AD203B41FA5}">
                      <a16:colId xmlns:a16="http://schemas.microsoft.com/office/drawing/2014/main" xmlns="" val="20003"/>
                    </a:ext>
                  </a:extLst>
                </a:gridCol>
                <a:gridCol w="2192867">
                  <a:extLst>
                    <a:ext uri="{9D8B030D-6E8A-4147-A177-3AD203B41FA5}">
                      <a16:colId xmlns:a16="http://schemas.microsoft.com/office/drawing/2014/main" xmlns="" val="20002"/>
                    </a:ext>
                  </a:extLst>
                </a:gridCol>
              </a:tblGrid>
              <a:tr h="548078">
                <a:tc>
                  <a:txBody>
                    <a:bodyPr/>
                    <a:lstStyle/>
                    <a:p>
                      <a:r>
                        <a:rPr lang="en-US" dirty="0" err="1">
                          <a:latin typeface="+mn-lt"/>
                          <a:cs typeface="Arial" pitchFamily="34" charset="0"/>
                        </a:rPr>
                        <a:t>Loại</a:t>
                      </a:r>
                      <a:r>
                        <a:rPr lang="en-US" baseline="0" dirty="0">
                          <a:latin typeface="+mn-lt"/>
                          <a:cs typeface="Arial" pitchFamily="34" charset="0"/>
                        </a:rPr>
                        <a:t> </a:t>
                      </a:r>
                      <a:r>
                        <a:rPr lang="en-US" baseline="0" dirty="0" err="1">
                          <a:latin typeface="+mn-lt"/>
                          <a:cs typeface="Arial" pitchFamily="34" charset="0"/>
                        </a:rPr>
                        <a:t>bệnh</a:t>
                      </a:r>
                      <a:r>
                        <a:rPr lang="en-US" baseline="0" dirty="0">
                          <a:latin typeface="+mn-lt"/>
                          <a:cs typeface="Arial" pitchFamily="34" charset="0"/>
                        </a:rPr>
                        <a:t> </a:t>
                      </a:r>
                      <a:r>
                        <a:rPr lang="en-US" baseline="0" dirty="0" err="1">
                          <a:latin typeface="+mn-lt"/>
                          <a:cs typeface="Arial" pitchFamily="34" charset="0"/>
                        </a:rPr>
                        <a:t>phẩm</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Thời</a:t>
                      </a:r>
                      <a:r>
                        <a:rPr lang="en-US" baseline="0" dirty="0">
                          <a:latin typeface="+mn-lt"/>
                          <a:cs typeface="Arial" pitchFamily="34" charset="0"/>
                        </a:rPr>
                        <a:t> </a:t>
                      </a:r>
                      <a:r>
                        <a:rPr lang="en-US" baseline="0" dirty="0" err="1">
                          <a:latin typeface="+mn-lt"/>
                          <a:cs typeface="Arial" pitchFamily="34" charset="0"/>
                        </a:rPr>
                        <a:t>điểm</a:t>
                      </a:r>
                      <a:r>
                        <a:rPr lang="en-US" baseline="0" dirty="0">
                          <a:latin typeface="+mn-lt"/>
                          <a:cs typeface="Arial" pitchFamily="34" charset="0"/>
                        </a:rPr>
                        <a:t> </a:t>
                      </a:r>
                      <a:r>
                        <a:rPr lang="en-US" baseline="0" dirty="0" err="1">
                          <a:latin typeface="+mn-lt"/>
                          <a:cs typeface="Arial" pitchFamily="34" charset="0"/>
                        </a:rPr>
                        <a:t>lấy</a:t>
                      </a:r>
                      <a:r>
                        <a:rPr lang="en-US" baseline="0" dirty="0">
                          <a:latin typeface="+mn-lt"/>
                          <a:cs typeface="Arial" pitchFamily="34" charset="0"/>
                        </a:rPr>
                        <a:t> </a:t>
                      </a:r>
                      <a:r>
                        <a:rPr lang="en-US" baseline="0" dirty="0" err="1">
                          <a:latin typeface="+mn-lt"/>
                          <a:cs typeface="Arial" pitchFamily="34" charset="0"/>
                        </a:rPr>
                        <a:t>mẫu</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Thể</a:t>
                      </a:r>
                      <a:r>
                        <a:rPr lang="en-US" baseline="0" dirty="0">
                          <a:latin typeface="+mn-lt"/>
                          <a:cs typeface="Arial" pitchFamily="34" charset="0"/>
                        </a:rPr>
                        <a:t> </a:t>
                      </a:r>
                      <a:r>
                        <a:rPr lang="en-US" baseline="0" dirty="0" err="1">
                          <a:latin typeface="+mn-lt"/>
                          <a:cs typeface="Arial" pitchFamily="34" charset="0"/>
                        </a:rPr>
                        <a:t>tích</a:t>
                      </a:r>
                      <a:r>
                        <a:rPr lang="en-US" baseline="0" dirty="0">
                          <a:latin typeface="+mn-lt"/>
                          <a:cs typeface="Arial" pitchFamily="34" charset="0"/>
                        </a:rPr>
                        <a:t> </a:t>
                      </a:r>
                      <a:r>
                        <a:rPr lang="en-US" baseline="0" dirty="0" err="1">
                          <a:latin typeface="+mn-lt"/>
                          <a:cs typeface="Arial" pitchFamily="34" charset="0"/>
                        </a:rPr>
                        <a:t>mẫu</a:t>
                      </a:r>
                      <a:endParaRPr lang="en-US" dirty="0">
                        <a:latin typeface="+mn-lt"/>
                        <a:cs typeface="Arial" pitchFamily="34" charset="0"/>
                      </a:endParaRPr>
                    </a:p>
                  </a:txBody>
                  <a:tcPr>
                    <a:solidFill>
                      <a:schemeClr val="accent6">
                        <a:lumMod val="50000"/>
                      </a:schemeClr>
                    </a:solidFill>
                  </a:tcPr>
                </a:tc>
                <a:tc>
                  <a:txBody>
                    <a:bodyPr/>
                    <a:lstStyle/>
                    <a:p>
                      <a:r>
                        <a:rPr lang="en-US" dirty="0" err="1">
                          <a:latin typeface="+mn-lt"/>
                          <a:cs typeface="Arial" pitchFamily="34" charset="0"/>
                        </a:rPr>
                        <a:t>Loại</a:t>
                      </a:r>
                      <a:r>
                        <a:rPr lang="en-US" baseline="0" dirty="0">
                          <a:latin typeface="+mn-lt"/>
                          <a:cs typeface="Arial" pitchFamily="34" charset="0"/>
                        </a:rPr>
                        <a:t> </a:t>
                      </a:r>
                      <a:r>
                        <a:rPr lang="en-US" baseline="0" dirty="0" err="1">
                          <a:latin typeface="+mn-lt"/>
                          <a:cs typeface="Arial" pitchFamily="34" charset="0"/>
                        </a:rPr>
                        <a:t>xét</a:t>
                      </a:r>
                      <a:r>
                        <a:rPr lang="en-US" baseline="0" dirty="0">
                          <a:latin typeface="+mn-lt"/>
                          <a:cs typeface="Arial" pitchFamily="34" charset="0"/>
                        </a:rPr>
                        <a:t> </a:t>
                      </a:r>
                      <a:r>
                        <a:rPr lang="en-US" baseline="0" dirty="0" err="1">
                          <a:latin typeface="+mn-lt"/>
                          <a:cs typeface="Arial" pitchFamily="34" charset="0"/>
                        </a:rPr>
                        <a:t>nghiệm</a:t>
                      </a:r>
                      <a:endParaRPr lang="en-US" dirty="0">
                        <a:latin typeface="+mn-lt"/>
                        <a:cs typeface="Arial" pitchFamily="34" charset="0"/>
                      </a:endParaRPr>
                    </a:p>
                  </a:txBody>
                  <a:tcPr>
                    <a:solidFill>
                      <a:schemeClr val="accent6">
                        <a:lumMod val="50000"/>
                      </a:schemeClr>
                    </a:solidFill>
                  </a:tcPr>
                </a:tc>
                <a:extLst>
                  <a:ext uri="{0D108BD9-81ED-4DB2-BD59-A6C34878D82A}">
                    <a16:rowId xmlns:a16="http://schemas.microsoft.com/office/drawing/2014/main" xmlns="" val="10000"/>
                  </a:ext>
                </a:extLst>
              </a:tr>
              <a:tr h="945997">
                <a:tc>
                  <a:txBody>
                    <a:bodyPr/>
                    <a:lstStyle/>
                    <a:p>
                      <a:r>
                        <a:rPr lang="en-US" dirty="0" err="1">
                          <a:solidFill>
                            <a:srgbClr val="002060"/>
                          </a:solidFill>
                          <a:latin typeface="+mn-lt"/>
                          <a:cs typeface="Arial" pitchFamily="34" charset="0"/>
                        </a:rPr>
                        <a:t>Máu</a:t>
                      </a:r>
                      <a:r>
                        <a:rPr lang="en-US" dirty="0">
                          <a:solidFill>
                            <a:srgbClr val="002060"/>
                          </a:solidFill>
                          <a:latin typeface="+mn-lt"/>
                          <a:cs typeface="Arial" pitchFamily="34" charset="0"/>
                        </a:rPr>
                        <a:t>/</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huyết</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thanh</a:t>
                      </a:r>
                      <a:endParaRPr lang="en-US" baseline="0" dirty="0">
                        <a:solidFill>
                          <a:srgbClr val="002060"/>
                        </a:solidFill>
                        <a:latin typeface="+mn-lt"/>
                        <a:cs typeface="Arial" pitchFamily="34" charset="0"/>
                      </a:endParaRPr>
                    </a:p>
                    <a:p>
                      <a:r>
                        <a:rPr lang="en-US" baseline="0" dirty="0">
                          <a:solidFill>
                            <a:srgbClr val="002060"/>
                          </a:solidFill>
                          <a:latin typeface="+mn-lt"/>
                          <a:cs typeface="Arial" pitchFamily="34" charset="0"/>
                        </a:rPr>
                        <a:t>(</a:t>
                      </a:r>
                      <a:r>
                        <a:rPr lang="en-US" baseline="0" dirty="0" err="1">
                          <a:solidFill>
                            <a:srgbClr val="002060"/>
                          </a:solidFill>
                          <a:latin typeface="+mn-lt"/>
                          <a:cs typeface="Arial" pitchFamily="34" charset="0"/>
                        </a:rPr>
                        <a:t>giai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đoạn</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cấp</a:t>
                      </a:r>
                      <a:r>
                        <a:rPr lang="en-US" baseline="0" dirty="0">
                          <a:solidFill>
                            <a:srgbClr val="002060"/>
                          </a:solidFill>
                          <a:latin typeface="+mn-lt"/>
                          <a:cs typeface="Arial" pitchFamily="34" charset="0"/>
                        </a:rPr>
                        <a:t>)</a:t>
                      </a:r>
                      <a:endParaRPr lang="en-US" dirty="0">
                        <a:solidFill>
                          <a:srgbClr val="002060"/>
                        </a:solidFill>
                        <a:latin typeface="+mn-lt"/>
                        <a:cs typeface="Arial" pitchFamily="34" charset="0"/>
                      </a:endParaRPr>
                    </a:p>
                  </a:txBody>
                  <a:tcPr/>
                </a:tc>
                <a:tc>
                  <a:txBody>
                    <a:bodyPr/>
                    <a:lstStyle/>
                    <a:p>
                      <a:r>
                        <a:rPr lang="en-US" b="1" dirty="0">
                          <a:solidFill>
                            <a:srgbClr val="FF0000"/>
                          </a:solidFill>
                          <a:latin typeface="+mn-lt"/>
                          <a:cs typeface="Arial" pitchFamily="34" charset="0"/>
                        </a:rPr>
                        <a:t>0-7</a:t>
                      </a:r>
                      <a:r>
                        <a:rPr lang="en-US" dirty="0">
                          <a:latin typeface="+mn-lt"/>
                          <a:cs typeface="Arial" pitchFamily="34" charset="0"/>
                        </a:rPr>
                        <a:t> </a:t>
                      </a:r>
                      <a:r>
                        <a:rPr lang="en-US" dirty="0" err="1">
                          <a:solidFill>
                            <a:srgbClr val="002060"/>
                          </a:solidFill>
                          <a:latin typeface="+mn-lt"/>
                          <a:cs typeface="Arial" pitchFamily="34" charset="0"/>
                        </a:rPr>
                        <a:t>ngày</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sau</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ngày</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khởi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phát</a:t>
                      </a:r>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2-3 mL </a:t>
                      </a:r>
                      <a:r>
                        <a:rPr lang="en-US" dirty="0" err="1">
                          <a:solidFill>
                            <a:srgbClr val="002060"/>
                          </a:solidFill>
                          <a:latin typeface="+mn-lt"/>
                          <a:cs typeface="Arial" pitchFamily="34" charset="0"/>
                        </a:rPr>
                        <a:t>máu</a:t>
                      </a:r>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RT-PCR, </a:t>
                      </a:r>
                      <a:r>
                        <a:rPr lang="en-US" dirty="0" err="1">
                          <a:solidFill>
                            <a:srgbClr val="002060"/>
                          </a:solidFill>
                          <a:latin typeface="+mn-lt"/>
                          <a:cs typeface="Arial" pitchFamily="34" charset="0"/>
                        </a:rPr>
                        <a:t>rRT</a:t>
                      </a:r>
                      <a:r>
                        <a:rPr lang="en-US" dirty="0">
                          <a:solidFill>
                            <a:srgbClr val="002060"/>
                          </a:solidFill>
                          <a:latin typeface="+mn-lt"/>
                          <a:cs typeface="Arial" pitchFamily="34" charset="0"/>
                        </a:rPr>
                        <a:t>-PCR</a:t>
                      </a:r>
                      <a:r>
                        <a:rPr lang="en-US" baseline="0" dirty="0">
                          <a:solidFill>
                            <a:srgbClr val="002060"/>
                          </a:solidFill>
                          <a:latin typeface="+mn-lt"/>
                          <a:cs typeface="Arial" pitchFamily="34" charset="0"/>
                        </a:rPr>
                        <a:t>, PLVR</a:t>
                      </a:r>
                      <a:endParaRPr lang="en-US" dirty="0">
                        <a:solidFill>
                          <a:srgbClr val="002060"/>
                        </a:solidFill>
                        <a:latin typeface="+mn-lt"/>
                        <a:cs typeface="Arial" pitchFamily="34" charset="0"/>
                      </a:endParaRPr>
                    </a:p>
                  </a:txBody>
                  <a:tcPr/>
                </a:tc>
                <a:extLst>
                  <a:ext uri="{0D108BD9-81ED-4DB2-BD59-A6C34878D82A}">
                    <a16:rowId xmlns:a16="http://schemas.microsoft.com/office/drawing/2014/main" xmlns="" val="10001"/>
                  </a:ext>
                </a:extLst>
              </a:tr>
              <a:tr h="945997">
                <a:tc>
                  <a:txBody>
                    <a:bodyPr/>
                    <a:lstStyle/>
                    <a:p>
                      <a:r>
                        <a:rPr lang="en-US" baseline="0" dirty="0" err="1">
                          <a:solidFill>
                            <a:srgbClr val="002060"/>
                          </a:solidFill>
                          <a:latin typeface="+mn-lt"/>
                          <a:cs typeface="Arial" pitchFamily="34" charset="0"/>
                        </a:rPr>
                        <a:t>Máu</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huyết</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thanh</a:t>
                      </a:r>
                      <a:endParaRPr lang="en-US" baseline="0" dirty="0">
                        <a:solidFill>
                          <a:srgbClr val="002060"/>
                        </a:solidFill>
                        <a:latin typeface="+mn-lt"/>
                        <a:cs typeface="Arial" pitchFamily="34" charset="0"/>
                      </a:endParaRPr>
                    </a:p>
                    <a:p>
                      <a:r>
                        <a:rPr lang="en-US" baseline="0" dirty="0">
                          <a:solidFill>
                            <a:srgbClr val="002060"/>
                          </a:solidFill>
                          <a:latin typeface="+mn-lt"/>
                          <a:cs typeface="Arial" pitchFamily="34" charset="0"/>
                        </a:rPr>
                        <a:t>(</a:t>
                      </a:r>
                      <a:r>
                        <a:rPr lang="en-US" baseline="0" dirty="0" err="1">
                          <a:solidFill>
                            <a:srgbClr val="002060"/>
                          </a:solidFill>
                          <a:latin typeface="+mn-lt"/>
                          <a:cs typeface="Arial" pitchFamily="34" charset="0"/>
                        </a:rPr>
                        <a:t>giai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đoạn</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hồi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phục</a:t>
                      </a:r>
                      <a:r>
                        <a:rPr lang="en-US" baseline="0" dirty="0">
                          <a:solidFill>
                            <a:srgbClr val="002060"/>
                          </a:solidFill>
                          <a:latin typeface="+mn-lt"/>
                          <a:cs typeface="Arial" pitchFamily="34" charset="0"/>
                        </a:rPr>
                        <a:t>)</a:t>
                      </a:r>
                      <a:endParaRPr lang="en-US" dirty="0">
                        <a:solidFill>
                          <a:srgbClr val="002060"/>
                        </a:solidFill>
                        <a:latin typeface="+mn-lt"/>
                        <a:cs typeface="Arial" pitchFamily="34" charset="0"/>
                      </a:endParaRPr>
                    </a:p>
                  </a:txBody>
                  <a:tcPr/>
                </a:tc>
                <a:tc>
                  <a:txBody>
                    <a:bodyPr/>
                    <a:lstStyle/>
                    <a:p>
                      <a:r>
                        <a:rPr lang="en-US" b="1" dirty="0" err="1">
                          <a:solidFill>
                            <a:srgbClr val="FF0000"/>
                          </a:solidFill>
                          <a:latin typeface="+mn-lt"/>
                          <a:cs typeface="Arial" pitchFamily="34" charset="0"/>
                        </a:rPr>
                        <a:t>Sau</a:t>
                      </a:r>
                      <a:r>
                        <a:rPr lang="en-US" b="1" dirty="0">
                          <a:solidFill>
                            <a:srgbClr val="FF0000"/>
                          </a:solidFill>
                          <a:latin typeface="+mn-lt"/>
                          <a:cs typeface="Arial" pitchFamily="34" charset="0"/>
                        </a:rPr>
                        <a:t> 7 </a:t>
                      </a:r>
                      <a:r>
                        <a:rPr lang="en-US" dirty="0" err="1">
                          <a:solidFill>
                            <a:srgbClr val="002060"/>
                          </a:solidFill>
                          <a:latin typeface="+mn-lt"/>
                          <a:cs typeface="Arial" pitchFamily="34" charset="0"/>
                        </a:rPr>
                        <a:t>ngày</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khởi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phát</a:t>
                      </a:r>
                      <a:endParaRPr lang="en-US" dirty="0">
                        <a:solidFill>
                          <a:srgbClr val="002060"/>
                        </a:solidFill>
                        <a:latin typeface="+mn-lt"/>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rgbClr val="002060"/>
                          </a:solidFill>
                          <a:latin typeface="+mn-lt"/>
                          <a:cs typeface="Arial" pitchFamily="34" charset="0"/>
                        </a:rPr>
                        <a:t>2-3 mL </a:t>
                      </a:r>
                      <a:r>
                        <a:rPr lang="en-US" dirty="0" err="1">
                          <a:solidFill>
                            <a:srgbClr val="002060"/>
                          </a:solidFill>
                          <a:latin typeface="+mn-lt"/>
                          <a:cs typeface="Arial" pitchFamily="34" charset="0"/>
                        </a:rPr>
                        <a:t>máu</a:t>
                      </a:r>
                      <a:endParaRPr lang="en-US" dirty="0">
                        <a:solidFill>
                          <a:srgbClr val="002060"/>
                        </a:solidFill>
                        <a:latin typeface="+mn-lt"/>
                        <a:cs typeface="Arial" pitchFamily="34" charset="0"/>
                      </a:endParaRPr>
                    </a:p>
                    <a:p>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ELISA, PRNT</a:t>
                      </a:r>
                    </a:p>
                  </a:txBody>
                  <a:tcPr/>
                </a:tc>
                <a:extLst>
                  <a:ext uri="{0D108BD9-81ED-4DB2-BD59-A6C34878D82A}">
                    <a16:rowId xmlns:a16="http://schemas.microsoft.com/office/drawing/2014/main" xmlns="" val="10002"/>
                  </a:ext>
                </a:extLst>
              </a:tr>
              <a:tr h="672709">
                <a:tc>
                  <a:txBody>
                    <a:bodyPr/>
                    <a:lstStyle/>
                    <a:p>
                      <a:r>
                        <a:rPr lang="en-US">
                          <a:solidFill>
                            <a:srgbClr val="002060"/>
                          </a:solidFill>
                          <a:latin typeface="+mn-lt"/>
                          <a:cs typeface="Arial" pitchFamily="34" charset="0"/>
                        </a:rPr>
                        <a:t>Mẫu</a:t>
                      </a:r>
                      <a:r>
                        <a:rPr lang="en-US" baseline="0">
                          <a:solidFill>
                            <a:srgbClr val="002060"/>
                          </a:solidFill>
                          <a:latin typeface="+mn-lt"/>
                          <a:cs typeface="Arial" pitchFamily="34" charset="0"/>
                        </a:rPr>
                        <a:t> nước tiểu</a:t>
                      </a:r>
                      <a:endParaRPr lang="en-US">
                        <a:solidFill>
                          <a:srgbClr val="002060"/>
                        </a:solidFill>
                        <a:latin typeface="+mn-lt"/>
                        <a:cs typeface="Arial" pitchFamily="34" charset="0"/>
                      </a:endParaRPr>
                    </a:p>
                  </a:txBody>
                  <a:tcPr/>
                </a:tc>
                <a:tc>
                  <a:txBody>
                    <a:bodyPr/>
                    <a:lstStyle/>
                    <a:p>
                      <a:r>
                        <a:rPr lang="en-US" b="1" dirty="0">
                          <a:solidFill>
                            <a:srgbClr val="FF0000"/>
                          </a:solidFill>
                          <a:latin typeface="+mn-lt"/>
                          <a:cs typeface="Arial" pitchFamily="34" charset="0"/>
                        </a:rPr>
                        <a:t>0-30</a:t>
                      </a:r>
                      <a:r>
                        <a:rPr lang="en-US" dirty="0">
                          <a:latin typeface="+mn-lt"/>
                          <a:cs typeface="Arial" pitchFamily="34" charset="0"/>
                        </a:rPr>
                        <a:t> </a:t>
                      </a:r>
                      <a:r>
                        <a:rPr lang="en-US" dirty="0" err="1">
                          <a:solidFill>
                            <a:srgbClr val="002060"/>
                          </a:solidFill>
                          <a:latin typeface="+mn-lt"/>
                          <a:cs typeface="Arial" pitchFamily="34" charset="0"/>
                        </a:rPr>
                        <a:t>ngày</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sau</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ngày</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khởi</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phát</a:t>
                      </a:r>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&gt; 15 mL</a:t>
                      </a:r>
                    </a:p>
                  </a:txBody>
                  <a:tcPr/>
                </a:tc>
                <a:tc>
                  <a:txBody>
                    <a:bodyPr/>
                    <a:lstStyle/>
                    <a:p>
                      <a:r>
                        <a:rPr lang="en-US">
                          <a:solidFill>
                            <a:srgbClr val="002060"/>
                          </a:solidFill>
                          <a:latin typeface="+mn-lt"/>
                          <a:cs typeface="Arial" pitchFamily="34" charset="0"/>
                        </a:rPr>
                        <a:t>RT-PCR, rRT-PCR</a:t>
                      </a:r>
                      <a:r>
                        <a:rPr lang="en-US" baseline="0">
                          <a:solidFill>
                            <a:srgbClr val="002060"/>
                          </a:solidFill>
                          <a:latin typeface="+mn-lt"/>
                          <a:cs typeface="Arial" pitchFamily="34" charset="0"/>
                        </a:rPr>
                        <a:t>, PLVR</a:t>
                      </a:r>
                      <a:endParaRPr lang="en-US" dirty="0">
                        <a:solidFill>
                          <a:srgbClr val="002060"/>
                        </a:solidFill>
                        <a:latin typeface="+mn-lt"/>
                        <a:cs typeface="Arial" pitchFamily="34" charset="0"/>
                      </a:endParaRPr>
                    </a:p>
                  </a:txBody>
                  <a:tcPr/>
                </a:tc>
                <a:extLst>
                  <a:ext uri="{0D108BD9-81ED-4DB2-BD59-A6C34878D82A}">
                    <a16:rowId xmlns:a16="http://schemas.microsoft.com/office/drawing/2014/main" xmlns="" val="10003"/>
                  </a:ext>
                </a:extLst>
              </a:tr>
              <a:tr h="945997">
                <a:tc>
                  <a:txBody>
                    <a:bodyPr/>
                    <a:lstStyle/>
                    <a:p>
                      <a:r>
                        <a:rPr lang="en-US">
                          <a:solidFill>
                            <a:srgbClr val="002060"/>
                          </a:solidFill>
                          <a:latin typeface="+mn-lt"/>
                          <a:cs typeface="Arial" pitchFamily="34" charset="0"/>
                        </a:rPr>
                        <a:t>Tinh</a:t>
                      </a:r>
                      <a:r>
                        <a:rPr lang="en-US" baseline="0">
                          <a:solidFill>
                            <a:srgbClr val="002060"/>
                          </a:solidFill>
                          <a:latin typeface="+mn-lt"/>
                          <a:cs typeface="Arial" pitchFamily="34" charset="0"/>
                        </a:rPr>
                        <a:t> dịch </a:t>
                      </a:r>
                    </a:p>
                    <a:p>
                      <a:r>
                        <a:rPr lang="en-US" baseline="0">
                          <a:solidFill>
                            <a:srgbClr val="002060"/>
                          </a:solidFill>
                          <a:latin typeface="+mn-lt"/>
                          <a:cs typeface="Arial" pitchFamily="34" charset="0"/>
                        </a:rPr>
                        <a:t>(riêng đối với nam)</a:t>
                      </a:r>
                      <a:endParaRPr lang="en-US">
                        <a:solidFill>
                          <a:srgbClr val="002060"/>
                        </a:solidFill>
                        <a:latin typeface="+mn-lt"/>
                        <a:cs typeface="Arial" pitchFamily="34" charset="0"/>
                      </a:endParaRPr>
                    </a:p>
                  </a:txBody>
                  <a:tcPr/>
                </a:tc>
                <a:tc>
                  <a:txBody>
                    <a:bodyPr/>
                    <a:lstStyle/>
                    <a:p>
                      <a:r>
                        <a:rPr lang="en-US" dirty="0" err="1">
                          <a:solidFill>
                            <a:srgbClr val="002060"/>
                          </a:solidFill>
                          <a:latin typeface="+mn-lt"/>
                          <a:cs typeface="Arial" pitchFamily="34" charset="0"/>
                        </a:rPr>
                        <a:t>Khi</a:t>
                      </a:r>
                      <a:r>
                        <a:rPr lang="en-US" dirty="0">
                          <a:solidFill>
                            <a:srgbClr val="002060"/>
                          </a:solidFill>
                          <a:latin typeface="+mn-lt"/>
                          <a:cs typeface="Arial" pitchFamily="34" charset="0"/>
                        </a:rPr>
                        <a:t> có</a:t>
                      </a:r>
                      <a:r>
                        <a:rPr lang="en-US" baseline="0" dirty="0">
                          <a:solidFill>
                            <a:srgbClr val="002060"/>
                          </a:solidFill>
                          <a:latin typeface="+mn-lt"/>
                          <a:cs typeface="Arial" pitchFamily="34" charset="0"/>
                        </a:rPr>
                        <a:t> chỉ </a:t>
                      </a:r>
                      <a:r>
                        <a:rPr lang="en-US" baseline="0" dirty="0" err="1">
                          <a:solidFill>
                            <a:srgbClr val="002060"/>
                          </a:solidFill>
                          <a:latin typeface="+mn-lt"/>
                          <a:cs typeface="Arial" pitchFamily="34" charset="0"/>
                        </a:rPr>
                        <a:t>định</a:t>
                      </a:r>
                      <a:endParaRPr lang="en-US" dirty="0">
                        <a:solidFill>
                          <a:srgbClr val="002060"/>
                        </a:solidFill>
                        <a:latin typeface="+mn-lt"/>
                        <a:cs typeface="Arial" pitchFamily="34" charset="0"/>
                      </a:endParaRPr>
                    </a:p>
                  </a:txBody>
                  <a:tcPr/>
                </a:tc>
                <a:tc>
                  <a:txBody>
                    <a:bodyPr/>
                    <a:lstStyle/>
                    <a:p>
                      <a:r>
                        <a:rPr lang="en-US" dirty="0">
                          <a:solidFill>
                            <a:srgbClr val="002060"/>
                          </a:solidFill>
                          <a:latin typeface="+mn-lt"/>
                          <a:cs typeface="Arial" pitchFamily="34" charset="0"/>
                        </a:rPr>
                        <a:t>0.5-2</a:t>
                      </a:r>
                      <a:r>
                        <a:rPr lang="en-US" baseline="0" dirty="0">
                          <a:solidFill>
                            <a:srgbClr val="002060"/>
                          </a:solidFill>
                          <a:latin typeface="+mn-lt"/>
                          <a:cs typeface="Arial" pitchFamily="34" charset="0"/>
                        </a:rPr>
                        <a:t> mL</a:t>
                      </a:r>
                      <a:endParaRPr lang="en-US" dirty="0">
                        <a:solidFill>
                          <a:srgbClr val="002060"/>
                        </a:solidFill>
                        <a:latin typeface="+mn-lt"/>
                        <a:cs typeface="Arial" pitchFamily="34" charset="0"/>
                      </a:endParaRPr>
                    </a:p>
                  </a:txBody>
                  <a:tcPr/>
                </a:tc>
                <a:tc>
                  <a:txBody>
                    <a:bodyPr/>
                    <a:lstStyle/>
                    <a:p>
                      <a:r>
                        <a:rPr lang="en-US" dirty="0" err="1">
                          <a:solidFill>
                            <a:srgbClr val="002060"/>
                          </a:solidFill>
                          <a:latin typeface="+mn-lt"/>
                          <a:cs typeface="Arial" pitchFamily="34" charset="0"/>
                        </a:rPr>
                        <a:t>RT-PCR</a:t>
                      </a:r>
                      <a:r>
                        <a:rPr lang="en-US" dirty="0">
                          <a:solidFill>
                            <a:srgbClr val="002060"/>
                          </a:solidFill>
                          <a:latin typeface="+mn-lt"/>
                          <a:cs typeface="Arial" pitchFamily="34" charset="0"/>
                        </a:rPr>
                        <a:t>, </a:t>
                      </a:r>
                      <a:r>
                        <a:rPr lang="en-US" dirty="0" err="1">
                          <a:solidFill>
                            <a:srgbClr val="002060"/>
                          </a:solidFill>
                          <a:latin typeface="+mn-lt"/>
                          <a:cs typeface="Arial" pitchFamily="34" charset="0"/>
                        </a:rPr>
                        <a:t>rRT-PCR</a:t>
                      </a:r>
                      <a:r>
                        <a:rPr lang="en-US" baseline="0" dirty="0">
                          <a:solidFill>
                            <a:srgbClr val="002060"/>
                          </a:solidFill>
                          <a:latin typeface="+mn-lt"/>
                          <a:cs typeface="Arial" pitchFamily="34" charset="0"/>
                        </a:rPr>
                        <a:t>, </a:t>
                      </a:r>
                      <a:r>
                        <a:rPr lang="en-US" baseline="0" dirty="0" err="1">
                          <a:solidFill>
                            <a:srgbClr val="002060"/>
                          </a:solidFill>
                          <a:latin typeface="+mn-lt"/>
                          <a:cs typeface="Arial" pitchFamily="34" charset="0"/>
                        </a:rPr>
                        <a:t>PLVR</a:t>
                      </a:r>
                      <a:endParaRPr lang="en-US" dirty="0">
                        <a:solidFill>
                          <a:srgbClr val="002060"/>
                        </a:solidFill>
                        <a:latin typeface="+mn-lt"/>
                        <a:cs typeface="Arial" pitchFamily="34" charset="0"/>
                      </a:endParaRPr>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616106899"/>
      </p:ext>
    </p:extLst>
  </p:cSld>
  <p:clrMapOvr>
    <a:masterClrMapping/>
  </p:clrMapOvr>
</p:sld>
</file>

<file path=ppt/theme/theme1.xml><?xml version="1.0" encoding="utf-8"?>
<a:theme xmlns:a="http://schemas.openxmlformats.org/drawingml/2006/main" name="ThemeNHTD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ThemeNHTD1" id="{8BEBFEBA-7FC6-4B0F-B107-DFC2077CEA28}" vid="{B824C92D-38D2-4E3F-ABFE-1A7A748337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ThemeNHTD1</Template>
  <TotalTime>653</TotalTime>
  <Words>1806</Words>
  <Application>Microsoft Office PowerPoint</Application>
  <PresentationFormat>On-screen Show (4:3)</PresentationFormat>
  <Paragraphs>212</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ThemeNHTD1</vt:lpstr>
      <vt:lpstr>CHẨN ĐOÁN, ĐIỀU TRỊ VÀ PHÒNG BỆNH DO VI RÚT ZIKA</vt:lpstr>
      <vt:lpstr>NỘI DUNG</vt:lpstr>
      <vt:lpstr>1. CHẨN ĐOÁN NHIỄM ZIKA VIRUS</vt:lpstr>
      <vt:lpstr>Chẩn đoán ca bệnh nghi ngờ </vt:lpstr>
      <vt:lpstr>Ban trong nhiễm vi rút Zika </vt:lpstr>
      <vt:lpstr>Chẩn đoán ca bệnh có thể</vt:lpstr>
      <vt:lpstr>Chẩn đoán ca bệnh xác định</vt:lpstr>
      <vt:lpstr>Chỉ định XN</vt:lpstr>
      <vt:lpstr>PowerPoint Presentation</vt:lpstr>
      <vt:lpstr>PowerPoint Presentation</vt:lpstr>
      <vt:lpstr>PowerPoint Presentation</vt:lpstr>
      <vt:lpstr>PowerPoint Presentation</vt:lpstr>
      <vt:lpstr>PowerPoint Presentation</vt:lpstr>
      <vt:lpstr>Chẩn đoán phân biệt (1)</vt:lpstr>
      <vt:lpstr>Chẩn đoán phân biệt (2)</vt:lpstr>
      <vt:lpstr>CĐ phân biệt: NGUYÊN NHÂN GÂY ĐẦU NHỎ (1)</vt:lpstr>
      <vt:lpstr>NGUYÊN NHÂN GÂY ĐẦU NHỎ (2)</vt:lpstr>
      <vt:lpstr> CĐ phân biệt: NGUYÊN NHÂN GÂY ĐẦU NHỎ (1)</vt:lpstr>
      <vt:lpstr>NGUYÊN NHÂN GÂY ĐẦU NHỎ (4)</vt:lpstr>
      <vt:lpstr>NGUYÊN NHÂN GÂY ĐẦU NHỎ (5)</vt:lpstr>
      <vt:lpstr>NGUYÊN NHÂN GÂY ĐẦU NHỎ (6)</vt:lpstr>
      <vt:lpstr>TIÊN LƯỢNG</vt:lpstr>
      <vt:lpstr>2. ĐIỀU TRỊ NHIỄM ZIKA VIRUS</vt:lpstr>
      <vt:lpstr>Điều trị (1)</vt:lpstr>
      <vt:lpstr>Sơ đồ thái độ xử trí hội chứng đầu nhỏ</vt:lpstr>
      <vt:lpstr>Điều trị (2)</vt:lpstr>
      <vt:lpstr>Điều trị (3)</vt:lpstr>
      <vt:lpstr>3. PHÒNG BỆNH</vt:lpstr>
      <vt:lpstr>Phòng bệnh qua đường muỗi đốt</vt:lpstr>
      <vt:lpstr>Phòng bệnh lây qua đường truyền máu (1) </vt:lpstr>
      <vt:lpstr>Phòng bệnh lây qua đường truyền máu  và các chế phẩm máu (2)</vt:lpstr>
      <vt:lpstr>Phòng bệnh lây qua đường tình dục</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Huyen Nguyen</dc:creator>
  <cp:lastModifiedBy>Tommy_Phan</cp:lastModifiedBy>
  <cp:revision>19</cp:revision>
  <dcterms:created xsi:type="dcterms:W3CDTF">2019-03-19T16:04:42Z</dcterms:created>
  <dcterms:modified xsi:type="dcterms:W3CDTF">2019-04-05T08:14:58Z</dcterms:modified>
</cp:coreProperties>
</file>